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351" r:id="rId3"/>
    <p:sldId id="352" r:id="rId4"/>
    <p:sldId id="353" r:id="rId5"/>
    <p:sldId id="356" r:id="rId6"/>
    <p:sldId id="357" r:id="rId7"/>
    <p:sldId id="358" r:id="rId8"/>
    <p:sldId id="359" r:id="rId9"/>
    <p:sldId id="360" r:id="rId10"/>
    <p:sldId id="355" r:id="rId11"/>
    <p:sldId id="361" r:id="rId12"/>
    <p:sldId id="362" r:id="rId13"/>
    <p:sldId id="363" r:id="rId14"/>
    <p:sldId id="364" r:id="rId15"/>
    <p:sldId id="366" r:id="rId16"/>
    <p:sldId id="367" r:id="rId17"/>
    <p:sldId id="368" r:id="rId18"/>
    <p:sldId id="371" r:id="rId19"/>
    <p:sldId id="372" r:id="rId20"/>
    <p:sldId id="373" r:id="rId21"/>
    <p:sldId id="374" r:id="rId22"/>
    <p:sldId id="375" r:id="rId23"/>
    <p:sldId id="410" r:id="rId24"/>
    <p:sldId id="411" r:id="rId25"/>
    <p:sldId id="379" r:id="rId26"/>
    <p:sldId id="381" r:id="rId27"/>
    <p:sldId id="412" r:id="rId28"/>
    <p:sldId id="413" r:id="rId29"/>
    <p:sldId id="383" r:id="rId30"/>
    <p:sldId id="385" r:id="rId31"/>
    <p:sldId id="389" r:id="rId32"/>
    <p:sldId id="395" r:id="rId33"/>
    <p:sldId id="408" r:id="rId34"/>
    <p:sldId id="287" r:id="rId3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83"/>
    <p:restoredTop sz="94933" autoAdjust="0"/>
  </p:normalViewPr>
  <p:slideViewPr>
    <p:cSldViewPr snapToGrid="0">
      <p:cViewPr>
        <p:scale>
          <a:sx n="112" d="100"/>
          <a:sy n="112" d="100"/>
        </p:scale>
        <p:origin x="-13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2.9.1.1%20_Excel%20data%20for%20diagrams\2023-01-09%20Excel%20all%20data%20and%20diagrams%20-%20EU%20OSH%20report%20New%20final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345489025471076E-2"/>
          <c:y val="3.6132281134752781E-2"/>
          <c:w val="0.96330902194905788"/>
          <c:h val="0.82815069816623932"/>
        </c:manualLayout>
      </c:layout>
      <c:lineChart>
        <c:grouping val="standard"/>
        <c:varyColors val="0"/>
        <c:ser>
          <c:idx val="0"/>
          <c:order val="0"/>
          <c:tx>
            <c:strRef>
              <c:f>'Diag 1.1.2(1) w intens 91-05'!$B$18</c:f>
              <c:strCache>
                <c:ptCount val="1"/>
                <c:pt idx="0">
                  <c:v>High speed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512DCEBA-48A9-4D78-A79E-7EACD2995940}" type="VALUE">
                      <a:rPr lang="en-US" smtClean="0"/>
                      <a:pPr/>
                      <a:t>[WERT]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D4B-4D4A-80AE-2B6C1824604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31%</a:t>
                    </a:r>
                    <a:endParaRPr lang="en-US" dirty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D4B-4D4A-80AE-2B6C1824604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31%</a:t>
                    </a:r>
                    <a:endParaRPr lang="en-US" dirty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D4B-4D4A-80AE-2B6C1824604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35%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D4B-4D4A-80AE-2B6C1824604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32%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D4B-4D4A-80AE-2B6C1824604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33%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D4B-4D4A-80AE-2B6C1824604E}"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'Diag 1.1.2(1) w intens 91-05'!$C$17:$H$17</c:f>
              <c:strCache>
                <c:ptCount val="6"/>
                <c:pt idx="0">
                  <c:v>EU12 1991</c:v>
                </c:pt>
                <c:pt idx="1">
                  <c:v>EU15 -1995 </c:v>
                </c:pt>
                <c:pt idx="2">
                  <c:v>EU15 2000</c:v>
                </c:pt>
                <c:pt idx="3">
                  <c:v>EU25 2005</c:v>
                </c:pt>
                <c:pt idx="4">
                  <c:v>EU27 2010</c:v>
                </c:pt>
                <c:pt idx="5">
                  <c:v>EU28 2015</c:v>
                </c:pt>
              </c:strCache>
            </c:strRef>
          </c:cat>
          <c:val>
            <c:numRef>
              <c:f>'Diag 1.1.2(1) w intens 91-05'!$C$18:$H$18</c:f>
              <c:numCache>
                <c:formatCode>0</c:formatCode>
                <c:ptCount val="6"/>
                <c:pt idx="0">
                  <c:v>23.8</c:v>
                </c:pt>
                <c:pt idx="1">
                  <c:v>31.4</c:v>
                </c:pt>
                <c:pt idx="2">
                  <c:v>31.400000000000002</c:v>
                </c:pt>
                <c:pt idx="3">
                  <c:v>34.700000000000003</c:v>
                </c:pt>
                <c:pt idx="4">
                  <c:v>32</c:v>
                </c:pt>
                <c:pt idx="5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E4-4C50-A666-CFD95965207F}"/>
            </c:ext>
          </c:extLst>
        </c:ser>
        <c:ser>
          <c:idx val="1"/>
          <c:order val="1"/>
          <c:tx>
            <c:strRef>
              <c:f>'Diag 1.1.2(1) w intens 91-05'!$B$19</c:f>
              <c:strCache>
                <c:ptCount val="1"/>
                <c:pt idx="0">
                  <c:v>Tight deadlines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64CDE85D-F9FB-43E7-9411-0853725C674A}" type="VALUE">
                      <a:rPr lang="en-US" smtClean="0"/>
                      <a:pPr/>
                      <a:t>[WERT]</a:t>
                    </a:fld>
                    <a:r>
                      <a:rPr lang="en-US"/>
                      <a:t>29%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D4B-4D4A-80AE-2B6C1824604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36%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7D4B-4D4A-80AE-2B6C1824604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37%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D4B-4D4A-80AE-2B6C1824604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37%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7D4B-4D4A-80AE-2B6C1824604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35%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D4B-4D4A-80AE-2B6C1824604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36%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D4B-4D4A-80AE-2B6C1824604E}"/>
                </c:ext>
              </c:extLst>
            </c:dLbl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ln>
                      <a:noFill/>
                    </a:ln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'Diag 1.1.2(1) w intens 91-05'!$C$17:$H$17</c:f>
              <c:strCache>
                <c:ptCount val="6"/>
                <c:pt idx="0">
                  <c:v>EU12 1991</c:v>
                </c:pt>
                <c:pt idx="1">
                  <c:v>EU15 -1995 </c:v>
                </c:pt>
                <c:pt idx="2">
                  <c:v>EU15 2000</c:v>
                </c:pt>
                <c:pt idx="3">
                  <c:v>EU25 2005</c:v>
                </c:pt>
                <c:pt idx="4">
                  <c:v>EU27 2010</c:v>
                </c:pt>
                <c:pt idx="5">
                  <c:v>EU28 2015</c:v>
                </c:pt>
              </c:strCache>
            </c:strRef>
          </c:cat>
          <c:val>
            <c:numRef>
              <c:f>'Diag 1.1.2(1) w intens 91-05'!$C$19:$H$19</c:f>
              <c:numCache>
                <c:formatCode>0</c:formatCode>
                <c:ptCount val="6"/>
                <c:pt idx="0">
                  <c:v>28.599999999999998</c:v>
                </c:pt>
                <c:pt idx="1">
                  <c:v>35.6</c:v>
                </c:pt>
                <c:pt idx="2">
                  <c:v>36.799999999999997</c:v>
                </c:pt>
                <c:pt idx="3">
                  <c:v>37.099999999999994</c:v>
                </c:pt>
                <c:pt idx="4">
                  <c:v>35</c:v>
                </c:pt>
                <c:pt idx="5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E4-4C50-A666-CFD9596520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5554287"/>
        <c:axId val="595553871"/>
      </c:lineChart>
      <c:catAx>
        <c:axId val="595554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95553871"/>
        <c:crossesAt val="20"/>
        <c:auto val="1"/>
        <c:lblAlgn val="ctr"/>
        <c:lblOffset val="100"/>
        <c:noMultiLvlLbl val="0"/>
      </c:catAx>
      <c:valAx>
        <c:axId val="595553871"/>
        <c:scaling>
          <c:orientation val="minMax"/>
          <c:max val="40"/>
          <c:min val="2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595554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CC6B5-E4CD-4CCE-9515-2E69839629EB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74417-8923-4687-BFAA-6D9944DDFF7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19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si-europe.eu/fileadmin/MEDIA/Event/C189_Alliance/C189_ALLIANCE_REPORT_EN_01.pdf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c.europa.eu/social/main.jsp?catId=738&amp;langId=en&amp;pubId=8400&amp;" TargetMode="External"/><Relationship Id="rId4" Type="http://schemas.openxmlformats.org/officeDocument/2006/relationships/hyperlink" Target="https://www.ilo.org/global/publications/books/WCMS_802551/lang--en/index.htm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4000"/>
              </a:lnSpc>
              <a:spcAft>
                <a:spcPts val="300"/>
              </a:spcAft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There are numerous references showing that during the period between 1990 and 2005 </a:t>
            </a: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work intensity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has considerably increased. Intensification of work is often measured with the two  indicators (‘Working at high speed’, or ‘Working to tight deadlines’). After an </a:t>
            </a: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evident increase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between 1991 and 2005 this development seems to </a:t>
            </a: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stagnate between 2005 and 2015.</a:t>
            </a:r>
          </a:p>
          <a:p>
            <a:pPr>
              <a:lnSpc>
                <a:spcPct val="104000"/>
              </a:lnSpc>
              <a:spcAft>
                <a:spcPts val="300"/>
              </a:spcAft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One </a:t>
            </a: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possible explanation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for this stagnation is that the changes in labour legislation, the production in international supply chains, and technological improvements were sufficiently developed to </a:t>
            </a: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shift quite a relevant part of work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to other types of contracts, i.e. to subcontractors, self-employed, or temporary agent workers and other forms of non-standard work contracts, or global supply chains.  </a:t>
            </a:r>
          </a:p>
          <a:p>
            <a:pPr algn="just">
              <a:lnSpc>
                <a:spcPct val="104000"/>
              </a:lnSpc>
              <a:spcAft>
                <a:spcPts val="4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EU-OSHA has drawn</a:t>
            </a: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this conclusion</a:t>
            </a: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already in 2002 in its report on ‘New Forms of Contractual Rela­tion­ships and the Implications for Occupational Safety and Health’:  </a:t>
            </a:r>
            <a:endParaRPr lang="en-DE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4000"/>
              </a:lnSpc>
              <a:spcAft>
                <a:spcPts val="400"/>
              </a:spcAft>
            </a:pPr>
            <a:r>
              <a:rPr lang="en-GB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‘1. the transfer of risks in the (practical) conditions of work to non-permanent employees and to subcontractors; </a:t>
            </a:r>
            <a:br>
              <a:rPr lang="en-GB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segmentation in the workforce based on differences in contractual conditions of employment (working hours, job insecurity, and qualifications). 	 </a:t>
            </a:r>
            <a:br>
              <a:rPr lang="en-GB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…. This scenario is not easy to verify in quantitative data, although it is frequently stated in case study research.’</a:t>
            </a:r>
            <a:r>
              <a:rPr lang="en-GB" sz="1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DE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EU-OSHA 2002: New Forms of Contractual Relationships and the Implications for Occupational Safety and Health, </a:t>
            </a: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Office for Official Publications of the European Communities, </a:t>
            </a:r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Luxemburg, 2002, p7</a:t>
            </a:r>
            <a:endParaRPr lang="en-DE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74417-8923-4687-BFAA-6D9944DDFF7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502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 main reason for these different estimates is the general approach: WHO/ILO restricts their analysis to selected risk-outcome pairs, for example, long working hours as risk and stroke as outcome, whereas </a:t>
            </a:r>
            <a:r>
              <a:rPr lang="en-GB" sz="1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ICOH</a:t>
            </a:r>
            <a:r>
              <a:rPr lang="en-GB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aspired to cover all work-related diseases.</a:t>
            </a:r>
            <a:endParaRPr lang="en-DE" sz="12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74417-8923-4687-BFAA-6D9944DDFF7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832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74417-8923-4687-BFAA-6D9944DDFF7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616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74417-8923-4687-BFAA-6D9944DDFF7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776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74417-8923-4687-BFAA-6D9944DDFF7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547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74417-8923-4687-BFAA-6D9944DDFF7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939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4000"/>
              </a:lnSpc>
              <a:spcBef>
                <a:spcPts val="600"/>
              </a:spcBef>
              <a:spcAft>
                <a:spcPts val="400"/>
              </a:spcAft>
              <a:tabLst>
                <a:tab pos="630555" algn="l"/>
              </a:tabLst>
            </a:pPr>
            <a:r>
              <a:rPr lang="en-GB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Four major sectors, </a:t>
            </a:r>
            <a:r>
              <a:rPr lang="en-GB" sz="12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agriculture, manufacturing, construction and transport</a:t>
            </a:r>
            <a:r>
              <a:rPr lang="en-GB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employed less than 40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GB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% of the workforce; in 1998 approx. 39%, and in 2019 31%. In 1998, nearly 64% of the accidents at work took place in these sectors, in 2019 approx. 44% .Thus the reduction of accidents in these sectors was crucial for the overall reduction. In addition, economic developments — sector decline and shift of workforce between sectors — reduced the number of workers exposed to common safety risks in these sectors. </a:t>
            </a:r>
            <a:endParaRPr lang="en-DE" sz="12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74417-8923-4687-BFAA-6D9944DDFF7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049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4000"/>
              </a:lnSpc>
              <a:spcBef>
                <a:spcPts val="600"/>
              </a:spcBef>
              <a:spcAft>
                <a:spcPts val="400"/>
              </a:spcAft>
              <a:tabLst>
                <a:tab pos="630555" algn="l"/>
              </a:tabLst>
            </a:pPr>
            <a:r>
              <a:rPr lang="en-GB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Four major sectors, </a:t>
            </a:r>
            <a:r>
              <a:rPr lang="en-GB" sz="12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agriculture, manufacturing, construction and transport</a:t>
            </a:r>
            <a:r>
              <a:rPr lang="en-GB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employed less than 40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GB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% of the workforce; in 1998 approx. 39%, and in 2019 31%. In 1998, nearly 64% of the accidents at work took place in these sectors, in 2019 approx. 44% .Thus the reduction of accidents in these sectors was crucial for the overall reduction. In addition, economic developments — sector decline and shift of workforce between sectors — reduced the number of workers exposed to common safety risks in these sectors. </a:t>
            </a:r>
            <a:endParaRPr lang="en-DE" sz="12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74417-8923-4687-BFAA-6D9944DDFF7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03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tabLst>
                <a:tab pos="630555" algn="l"/>
              </a:tabLst>
            </a:pPr>
            <a:r>
              <a:rPr lang="en-GB" sz="1200" b="1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Approximately 9.5 million people</a:t>
            </a:r>
            <a:r>
              <a:rPr lang="en-GB" sz="12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work as domestic workers, 6.3 million declared and approximately 3.5 million undeclared. </a:t>
            </a:r>
            <a:r>
              <a:rPr lang="en-GB" sz="12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C189 European Alliance, 2021: </a:t>
            </a:r>
            <a:r>
              <a:rPr lang="en-GB" sz="12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hlinkClick r:id="rId3"/>
              </a:rPr>
              <a:t>Step up efforts towards decent work for domestic workers in the EU: 10th Anniversary of ILO Domestic Workers Convention, 2011 (No. 189)</a:t>
            </a:r>
            <a:r>
              <a:rPr lang="en-GB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br>
              <a:rPr lang="en-GB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en-GB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See there in the introductory chapter the difficulties to achieve reliable figures. For more info: </a:t>
            </a:r>
            <a:r>
              <a:rPr lang="en-GB" sz="1200" dirty="0">
                <a:solidFill>
                  <a:srgbClr val="24202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ILO, 2021: </a:t>
            </a:r>
            <a:r>
              <a:rPr lang="en-GB" sz="12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hlinkClick r:id="rId4"/>
              </a:rPr>
              <a:t>Making decent work a reality for domestic workers: Progress and prospects ten years after the adoption of the Domestic Workers Convention, 2011 (No. 189)</a:t>
            </a:r>
            <a:br>
              <a:rPr lang="en-GB" sz="12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Intra-EU seasonal workers </a:t>
            </a:r>
            <a:endParaRPr lang="de-DE" sz="12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l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tabLst>
                <a:tab pos="630555" algn="l"/>
              </a:tabLst>
            </a:pPr>
            <a:r>
              <a:rPr lang="en-GB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Between 0.65 m and 0.85 m (2019, EU-27)</a:t>
            </a:r>
            <a:endParaRPr lang="de-DE" sz="12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l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tabLst>
                <a:tab pos="630555" algn="l"/>
              </a:tabLst>
            </a:pPr>
            <a:r>
              <a:rPr lang="en-GB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Seasonal workers – Extra-EU</a:t>
            </a:r>
            <a:endParaRPr lang="de-DE" sz="12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l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tabLst>
                <a:tab pos="630555" algn="l"/>
              </a:tabLst>
            </a:pPr>
            <a:r>
              <a:rPr lang="en-GB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Approx. 0.1 m (2019, EU-27)</a:t>
            </a:r>
            <a:endParaRPr lang="de-DE" sz="12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90170" indent="-90170" algn="l">
              <a:lnSpc>
                <a:spcPts val="800"/>
              </a:lnSpc>
              <a:spcBef>
                <a:spcPts val="100"/>
              </a:spcBef>
              <a:spcAft>
                <a:spcPts val="100"/>
              </a:spcAft>
              <a:tabLst>
                <a:tab pos="90170" algn="l"/>
              </a:tabLst>
            </a:pPr>
            <a:r>
              <a:rPr lang="en-GB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European Commission: </a:t>
            </a:r>
            <a:r>
              <a:rPr lang="en-GB" sz="12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hlinkClick r:id="rId5"/>
              </a:rPr>
              <a:t>Intra-EU mobility of seasonal workers: Trends and challenges. Final Report, March 2021</a:t>
            </a:r>
            <a:r>
              <a:rPr lang="en-GB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(p. 34).</a:t>
            </a:r>
            <a:endParaRPr lang="de-DE" sz="12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l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Ibid., p. 36, Table 2. Counted are the </a:t>
            </a:r>
            <a:r>
              <a:rPr lang="en-GB" sz="1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TCN</a:t>
            </a:r>
            <a:r>
              <a:rPr lang="en-GB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GB" sz="1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TCN</a:t>
            </a:r>
            <a:r>
              <a:rPr lang="en-GB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= ‘A person who is not a citizen of the Union within the meaning of Article 20(1) </a:t>
            </a:r>
            <a:r>
              <a:rPr lang="en-GB" sz="1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TFEU</a:t>
            </a:r>
            <a:r>
              <a:rPr lang="en-GB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.’</a:t>
            </a:r>
            <a:endParaRPr lang="de-DE" sz="12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74417-8923-4687-BFAA-6D9944DDFF7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069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Note: </a:t>
            </a:r>
            <a:r>
              <a:rPr lang="de-DE" dirty="0" err="1"/>
              <a:t>those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risks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rarely</a:t>
            </a:r>
            <a:r>
              <a:rPr lang="de-DE" dirty="0"/>
              <a:t> </a:t>
            </a:r>
            <a:r>
              <a:rPr lang="de-DE" dirty="0" err="1"/>
              <a:t>separated</a:t>
            </a:r>
            <a:r>
              <a:rPr lang="de-DE" dirty="0"/>
              <a:t>, in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ocupations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tasks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combined</a:t>
            </a:r>
            <a:r>
              <a:rPr lang="de-DE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74417-8923-4687-BFAA-6D9944DDFF7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248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74417-8923-4687-BFAA-6D9944DDFF7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092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74417-8923-4687-BFAA-6D9944DDFF7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055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74417-8923-4687-BFAA-6D9944DDFF7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545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74417-8923-4687-BFAA-6D9944DDFF7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227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74417-8923-4687-BFAA-6D9944DDFF7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988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74417-8923-4687-BFAA-6D9944DDFF7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208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4000"/>
              </a:lnSpc>
              <a:spcBef>
                <a:spcPts val="600"/>
              </a:spcBef>
              <a:spcAft>
                <a:spcPts val="400"/>
              </a:spcAft>
              <a:tabLst>
                <a:tab pos="630555" algn="l"/>
              </a:tabLst>
            </a:pPr>
            <a:r>
              <a:rPr lang="en-GB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Four major sectors, </a:t>
            </a:r>
            <a:r>
              <a:rPr lang="en-GB" sz="12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agriculture, manufacturing, construction and transport</a:t>
            </a:r>
            <a:r>
              <a:rPr lang="en-GB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employed less than 40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GB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% of the workforce; in 1998 approx. 39%, and in 2019 31%. In 1998, nearly 64% of the accidents at work took place in these sectors, in 2019 approx. 44% .Thus the reduction of accidents in these sectors was crucial for the overall reduction. In addition, economic developments — sector decline and shift of workforce between sectors — reduced the number of workers exposed to common safety risks in these sectors. </a:t>
            </a:r>
            <a:endParaRPr lang="en-DE" sz="12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74417-8923-4687-BFAA-6D9944DDFF7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64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325FDD-B2CC-2FF1-7B14-60DADCA82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5E12AFD-7932-2DDB-4CCC-14A914443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626788-3D8B-5070-BB99-5F0748023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09C7-E575-D54B-B5E8-07433216101C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2DACA0-816C-1B93-EF69-00E57553C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0A1852-E589-30AE-98D7-60B8413CC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7E70F-3D22-0D42-977E-2D5D1C328E0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04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id="{385E2D9E-0ADA-4F67-9C0E-AA76C485EF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38362"/>
          </a:xfrm>
          <a:prstGeom prst="rect">
            <a:avLst/>
          </a:prstGeom>
        </p:spPr>
      </p:pic>
      <p:pic>
        <p:nvPicPr>
          <p:cNvPr id="9" name="Immagine 7">
            <a:extLst>
              <a:ext uri="{FF2B5EF4-FFF2-40B4-BE49-F238E27FC236}">
                <a16:creationId xmlns:a16="http://schemas.microsoft.com/office/drawing/2014/main" id="{7F6FCFF5-267E-4B12-924A-9909EBB59B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6557" y="149441"/>
            <a:ext cx="1249834" cy="516513"/>
          </a:xfrm>
          <a:prstGeom prst="rect">
            <a:avLst/>
          </a:prstGeom>
        </p:spPr>
      </p:pic>
      <p:sp>
        <p:nvSpPr>
          <p:cNvPr id="10" name="Free-form: Shape 9">
            <a:extLst>
              <a:ext uri="{FF2B5EF4-FFF2-40B4-BE49-F238E27FC236}">
                <a16:creationId xmlns:a16="http://schemas.microsoft.com/office/drawing/2014/main" id="{900F398E-6426-4E72-940C-7314DBE53752}"/>
              </a:ext>
            </a:extLst>
          </p:cNvPr>
          <p:cNvSpPr/>
          <p:nvPr userDrawn="1"/>
        </p:nvSpPr>
        <p:spPr>
          <a:xfrm>
            <a:off x="2978523" y="449981"/>
            <a:ext cx="51288" cy="82522"/>
          </a:xfrm>
          <a:custGeom>
            <a:avLst/>
            <a:gdLst>
              <a:gd name="connsiteX0" fmla="*/ 0 w 51288"/>
              <a:gd name="connsiteY0" fmla="*/ 2482 h 82522"/>
              <a:gd name="connsiteX1" fmla="*/ 2487 w 51288"/>
              <a:gd name="connsiteY1" fmla="*/ 0 h 82522"/>
              <a:gd name="connsiteX2" fmla="*/ 48302 w 51288"/>
              <a:gd name="connsiteY2" fmla="*/ 0 h 82522"/>
              <a:gd name="connsiteX3" fmla="*/ 50669 w 51288"/>
              <a:gd name="connsiteY3" fmla="*/ 2362 h 82522"/>
              <a:gd name="connsiteX4" fmla="*/ 50669 w 51288"/>
              <a:gd name="connsiteY4" fmla="*/ 10067 h 82522"/>
              <a:gd name="connsiteX5" fmla="*/ 48182 w 51288"/>
              <a:gd name="connsiteY5" fmla="*/ 12301 h 82522"/>
              <a:gd name="connsiteX6" fmla="*/ 14196 w 51288"/>
              <a:gd name="connsiteY6" fmla="*/ 12301 h 82522"/>
              <a:gd name="connsiteX7" fmla="*/ 14196 w 51288"/>
              <a:gd name="connsiteY7" fmla="*/ 33681 h 82522"/>
              <a:gd name="connsiteX8" fmla="*/ 44319 w 51288"/>
              <a:gd name="connsiteY8" fmla="*/ 33681 h 82522"/>
              <a:gd name="connsiteX9" fmla="*/ 46805 w 51288"/>
              <a:gd name="connsiteY9" fmla="*/ 35914 h 82522"/>
              <a:gd name="connsiteX10" fmla="*/ 46805 w 51288"/>
              <a:gd name="connsiteY10" fmla="*/ 43619 h 82522"/>
              <a:gd name="connsiteX11" fmla="*/ 44319 w 51288"/>
              <a:gd name="connsiteY11" fmla="*/ 45861 h 82522"/>
              <a:gd name="connsiteX12" fmla="*/ 14196 w 51288"/>
              <a:gd name="connsiteY12" fmla="*/ 45861 h 82522"/>
              <a:gd name="connsiteX13" fmla="*/ 14196 w 51288"/>
              <a:gd name="connsiteY13" fmla="*/ 70342 h 82522"/>
              <a:gd name="connsiteX14" fmla="*/ 49051 w 51288"/>
              <a:gd name="connsiteY14" fmla="*/ 70342 h 82522"/>
              <a:gd name="connsiteX15" fmla="*/ 51288 w 51288"/>
              <a:gd name="connsiteY15" fmla="*/ 72704 h 82522"/>
              <a:gd name="connsiteX16" fmla="*/ 51288 w 51288"/>
              <a:gd name="connsiteY16" fmla="*/ 80289 h 82522"/>
              <a:gd name="connsiteX17" fmla="*/ 48922 w 51288"/>
              <a:gd name="connsiteY17" fmla="*/ 82522 h 82522"/>
              <a:gd name="connsiteX18" fmla="*/ 2487 w 51288"/>
              <a:gd name="connsiteY18" fmla="*/ 82522 h 82522"/>
              <a:gd name="connsiteX19" fmla="*/ 0 w 51288"/>
              <a:gd name="connsiteY19" fmla="*/ 80289 h 82522"/>
              <a:gd name="connsiteX20" fmla="*/ 0 w 51288"/>
              <a:gd name="connsiteY20" fmla="*/ 2482 h 82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288" h="82522">
                <a:moveTo>
                  <a:pt x="0" y="2482"/>
                </a:moveTo>
                <a:cubicBezTo>
                  <a:pt x="0" y="868"/>
                  <a:pt x="749" y="0"/>
                  <a:pt x="2487" y="0"/>
                </a:cubicBezTo>
                <a:lnTo>
                  <a:pt x="48302" y="0"/>
                </a:lnTo>
                <a:cubicBezTo>
                  <a:pt x="49800" y="0"/>
                  <a:pt x="50669" y="876"/>
                  <a:pt x="50669" y="2362"/>
                </a:cubicBezTo>
                <a:lnTo>
                  <a:pt x="50669" y="10067"/>
                </a:lnTo>
                <a:cubicBezTo>
                  <a:pt x="50669" y="11562"/>
                  <a:pt x="50041" y="12301"/>
                  <a:pt x="48182" y="12301"/>
                </a:cubicBezTo>
                <a:lnTo>
                  <a:pt x="14196" y="12301"/>
                </a:lnTo>
                <a:lnTo>
                  <a:pt x="14196" y="33681"/>
                </a:lnTo>
                <a:lnTo>
                  <a:pt x="44319" y="33681"/>
                </a:lnTo>
                <a:cubicBezTo>
                  <a:pt x="45936" y="33681"/>
                  <a:pt x="46805" y="34428"/>
                  <a:pt x="46805" y="35914"/>
                </a:cubicBezTo>
                <a:lnTo>
                  <a:pt x="46805" y="43619"/>
                </a:lnTo>
                <a:cubicBezTo>
                  <a:pt x="46805" y="45114"/>
                  <a:pt x="46177" y="45861"/>
                  <a:pt x="44319" y="45861"/>
                </a:cubicBezTo>
                <a:lnTo>
                  <a:pt x="14196" y="45861"/>
                </a:lnTo>
                <a:lnTo>
                  <a:pt x="14196" y="70342"/>
                </a:lnTo>
                <a:lnTo>
                  <a:pt x="49051" y="70342"/>
                </a:lnTo>
                <a:cubicBezTo>
                  <a:pt x="50539" y="70342"/>
                  <a:pt x="51288" y="71089"/>
                  <a:pt x="51288" y="72704"/>
                </a:cubicBezTo>
                <a:lnTo>
                  <a:pt x="51288" y="80289"/>
                </a:lnTo>
                <a:cubicBezTo>
                  <a:pt x="51288" y="81904"/>
                  <a:pt x="50660" y="82522"/>
                  <a:pt x="48922" y="82522"/>
                </a:cubicBezTo>
                <a:lnTo>
                  <a:pt x="2487" y="82522"/>
                </a:lnTo>
                <a:cubicBezTo>
                  <a:pt x="749" y="82522"/>
                  <a:pt x="0" y="81775"/>
                  <a:pt x="0" y="80289"/>
                </a:cubicBezTo>
                <a:lnTo>
                  <a:pt x="0" y="2482"/>
                </a:lnTo>
                <a:close/>
              </a:path>
            </a:pathLst>
          </a:custGeom>
          <a:solidFill>
            <a:srgbClr val="FFFFFF"/>
          </a:solidFill>
          <a:ln w="85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Free-form: Shape 10">
            <a:extLst>
              <a:ext uri="{FF2B5EF4-FFF2-40B4-BE49-F238E27FC236}">
                <a16:creationId xmlns:a16="http://schemas.microsoft.com/office/drawing/2014/main" id="{7F80C276-746F-405E-B09F-55149AF5DFAC}"/>
              </a:ext>
            </a:extLst>
          </p:cNvPr>
          <p:cNvSpPr/>
          <p:nvPr userDrawn="1"/>
        </p:nvSpPr>
        <p:spPr>
          <a:xfrm>
            <a:off x="3041771" y="471601"/>
            <a:ext cx="53155" cy="62018"/>
          </a:xfrm>
          <a:custGeom>
            <a:avLst/>
            <a:gdLst>
              <a:gd name="connsiteX0" fmla="*/ 50798 w 53155"/>
              <a:gd name="connsiteY0" fmla="*/ 60910 h 62018"/>
              <a:gd name="connsiteX1" fmla="*/ 41953 w 53155"/>
              <a:gd name="connsiteY1" fmla="*/ 60910 h 62018"/>
              <a:gd name="connsiteX2" fmla="*/ 39587 w 53155"/>
              <a:gd name="connsiteY2" fmla="*/ 58548 h 62018"/>
              <a:gd name="connsiteX3" fmla="*/ 39587 w 53155"/>
              <a:gd name="connsiteY3" fmla="*/ 54691 h 62018"/>
              <a:gd name="connsiteX4" fmla="*/ 39337 w 53155"/>
              <a:gd name="connsiteY4" fmla="*/ 54562 h 62018"/>
              <a:gd name="connsiteX5" fmla="*/ 18421 w 53155"/>
              <a:gd name="connsiteY5" fmla="*/ 62018 h 62018"/>
              <a:gd name="connsiteX6" fmla="*/ 0 w 53155"/>
              <a:gd name="connsiteY6" fmla="*/ 39023 h 62018"/>
              <a:gd name="connsiteX7" fmla="*/ 0 w 53155"/>
              <a:gd name="connsiteY7" fmla="*/ 2482 h 62018"/>
              <a:gd name="connsiteX8" fmla="*/ 2366 w 53155"/>
              <a:gd name="connsiteY8" fmla="*/ 0 h 62018"/>
              <a:gd name="connsiteX9" fmla="*/ 11452 w 53155"/>
              <a:gd name="connsiteY9" fmla="*/ 0 h 62018"/>
              <a:gd name="connsiteX10" fmla="*/ 13697 w 53155"/>
              <a:gd name="connsiteY10" fmla="*/ 2482 h 62018"/>
              <a:gd name="connsiteX11" fmla="*/ 13697 w 53155"/>
              <a:gd name="connsiteY11" fmla="*/ 37409 h 62018"/>
              <a:gd name="connsiteX12" fmla="*/ 22783 w 53155"/>
              <a:gd name="connsiteY12" fmla="*/ 49589 h 62018"/>
              <a:gd name="connsiteX13" fmla="*/ 39587 w 53155"/>
              <a:gd name="connsiteY13" fmla="*/ 43997 h 62018"/>
              <a:gd name="connsiteX14" fmla="*/ 39587 w 53155"/>
              <a:gd name="connsiteY14" fmla="*/ 2482 h 62018"/>
              <a:gd name="connsiteX15" fmla="*/ 41953 w 53155"/>
              <a:gd name="connsiteY15" fmla="*/ 0 h 62018"/>
              <a:gd name="connsiteX16" fmla="*/ 50798 w 53155"/>
              <a:gd name="connsiteY16" fmla="*/ 0 h 62018"/>
              <a:gd name="connsiteX17" fmla="*/ 53155 w 53155"/>
              <a:gd name="connsiteY17" fmla="*/ 2482 h 62018"/>
              <a:gd name="connsiteX18" fmla="*/ 53155 w 53155"/>
              <a:gd name="connsiteY18" fmla="*/ 58539 h 62018"/>
              <a:gd name="connsiteX19" fmla="*/ 50798 w 53155"/>
              <a:gd name="connsiteY19" fmla="*/ 60902 h 6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3155" h="62018">
                <a:moveTo>
                  <a:pt x="50798" y="60910"/>
                </a:moveTo>
                <a:lnTo>
                  <a:pt x="41953" y="60910"/>
                </a:lnTo>
                <a:cubicBezTo>
                  <a:pt x="40086" y="60910"/>
                  <a:pt x="39587" y="60043"/>
                  <a:pt x="39587" y="58548"/>
                </a:cubicBezTo>
                <a:lnTo>
                  <a:pt x="39587" y="54691"/>
                </a:lnTo>
                <a:lnTo>
                  <a:pt x="39337" y="54562"/>
                </a:lnTo>
                <a:cubicBezTo>
                  <a:pt x="34485" y="57912"/>
                  <a:pt x="26018" y="62018"/>
                  <a:pt x="18421" y="62018"/>
                </a:cubicBezTo>
                <a:cubicBezTo>
                  <a:pt x="1618" y="62018"/>
                  <a:pt x="0" y="52080"/>
                  <a:pt x="0" y="39023"/>
                </a:cubicBezTo>
                <a:lnTo>
                  <a:pt x="0" y="2482"/>
                </a:lnTo>
                <a:cubicBezTo>
                  <a:pt x="0" y="988"/>
                  <a:pt x="619" y="0"/>
                  <a:pt x="2366" y="0"/>
                </a:cubicBezTo>
                <a:lnTo>
                  <a:pt x="11452" y="0"/>
                </a:lnTo>
                <a:cubicBezTo>
                  <a:pt x="13069" y="0"/>
                  <a:pt x="13697" y="868"/>
                  <a:pt x="13697" y="2482"/>
                </a:cubicBezTo>
                <a:lnTo>
                  <a:pt x="13697" y="37409"/>
                </a:lnTo>
                <a:cubicBezTo>
                  <a:pt x="13697" y="44864"/>
                  <a:pt x="15186" y="49589"/>
                  <a:pt x="22783" y="49589"/>
                </a:cubicBezTo>
                <a:cubicBezTo>
                  <a:pt x="28135" y="49589"/>
                  <a:pt x="36352" y="45612"/>
                  <a:pt x="39587" y="43997"/>
                </a:cubicBezTo>
                <a:lnTo>
                  <a:pt x="39587" y="2482"/>
                </a:lnTo>
                <a:cubicBezTo>
                  <a:pt x="39587" y="988"/>
                  <a:pt x="40086" y="0"/>
                  <a:pt x="41953" y="0"/>
                </a:cubicBezTo>
                <a:lnTo>
                  <a:pt x="50798" y="0"/>
                </a:lnTo>
                <a:cubicBezTo>
                  <a:pt x="52536" y="0"/>
                  <a:pt x="53155" y="868"/>
                  <a:pt x="53155" y="2482"/>
                </a:cubicBezTo>
                <a:lnTo>
                  <a:pt x="53155" y="58539"/>
                </a:lnTo>
                <a:cubicBezTo>
                  <a:pt x="53155" y="60154"/>
                  <a:pt x="52536" y="60902"/>
                  <a:pt x="50798" y="60902"/>
                </a:cubicBezTo>
                <a:close/>
              </a:path>
            </a:pathLst>
          </a:custGeom>
          <a:solidFill>
            <a:srgbClr val="FFFFFF"/>
          </a:solidFill>
          <a:ln w="85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5038D088-A27F-4741-BE4F-D5E0E00C34EC}"/>
              </a:ext>
            </a:extLst>
          </p:cNvPr>
          <p:cNvSpPr/>
          <p:nvPr userDrawn="1"/>
        </p:nvSpPr>
        <p:spPr>
          <a:xfrm>
            <a:off x="3110499" y="470857"/>
            <a:ext cx="36268" cy="61654"/>
          </a:xfrm>
          <a:custGeom>
            <a:avLst/>
            <a:gdLst>
              <a:gd name="connsiteX0" fmla="*/ 13697 w 36268"/>
              <a:gd name="connsiteY0" fmla="*/ 59292 h 61654"/>
              <a:gd name="connsiteX1" fmla="*/ 11331 w 36268"/>
              <a:gd name="connsiteY1" fmla="*/ 61654 h 61654"/>
              <a:gd name="connsiteX2" fmla="*/ 2366 w 36268"/>
              <a:gd name="connsiteY2" fmla="*/ 61654 h 61654"/>
              <a:gd name="connsiteX3" fmla="*/ 0 w 36268"/>
              <a:gd name="connsiteY3" fmla="*/ 59292 h 61654"/>
              <a:gd name="connsiteX4" fmla="*/ 0 w 36268"/>
              <a:gd name="connsiteY4" fmla="*/ 3235 h 61654"/>
              <a:gd name="connsiteX5" fmla="*/ 2366 w 36268"/>
              <a:gd name="connsiteY5" fmla="*/ 753 h 61654"/>
              <a:gd name="connsiteX6" fmla="*/ 11202 w 36268"/>
              <a:gd name="connsiteY6" fmla="*/ 753 h 61654"/>
              <a:gd name="connsiteX7" fmla="*/ 13689 w 36268"/>
              <a:gd name="connsiteY7" fmla="*/ 3235 h 61654"/>
              <a:gd name="connsiteX8" fmla="*/ 13689 w 36268"/>
              <a:gd name="connsiteY8" fmla="*/ 8707 h 61654"/>
              <a:gd name="connsiteX9" fmla="*/ 13938 w 36268"/>
              <a:gd name="connsiteY9" fmla="*/ 8956 h 61654"/>
              <a:gd name="connsiteX10" fmla="*/ 32359 w 36268"/>
              <a:gd name="connsiteY10" fmla="*/ 126 h 61654"/>
              <a:gd name="connsiteX11" fmla="*/ 35345 w 36268"/>
              <a:gd name="connsiteY11" fmla="*/ 2239 h 61654"/>
              <a:gd name="connsiteX12" fmla="*/ 36214 w 36268"/>
              <a:gd name="connsiteY12" fmla="*/ 10571 h 61654"/>
              <a:gd name="connsiteX13" fmla="*/ 33848 w 36268"/>
              <a:gd name="connsiteY13" fmla="*/ 13552 h 61654"/>
              <a:gd name="connsiteX14" fmla="*/ 13680 w 36268"/>
              <a:gd name="connsiteY14" fmla="*/ 19272 h 61654"/>
              <a:gd name="connsiteX15" fmla="*/ 13680 w 36268"/>
              <a:gd name="connsiteY15" fmla="*/ 59292 h 61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268" h="61654">
                <a:moveTo>
                  <a:pt x="13697" y="59292"/>
                </a:moveTo>
                <a:cubicBezTo>
                  <a:pt x="13697" y="60787"/>
                  <a:pt x="13078" y="61654"/>
                  <a:pt x="11331" y="61654"/>
                </a:cubicBezTo>
                <a:lnTo>
                  <a:pt x="2366" y="61654"/>
                </a:lnTo>
                <a:cubicBezTo>
                  <a:pt x="628" y="61654"/>
                  <a:pt x="0" y="60907"/>
                  <a:pt x="0" y="59292"/>
                </a:cubicBezTo>
                <a:lnTo>
                  <a:pt x="0" y="3235"/>
                </a:lnTo>
                <a:cubicBezTo>
                  <a:pt x="0" y="1620"/>
                  <a:pt x="628" y="753"/>
                  <a:pt x="2366" y="753"/>
                </a:cubicBezTo>
                <a:lnTo>
                  <a:pt x="11202" y="753"/>
                </a:lnTo>
                <a:cubicBezTo>
                  <a:pt x="13069" y="753"/>
                  <a:pt x="13689" y="1749"/>
                  <a:pt x="13689" y="3235"/>
                </a:cubicBezTo>
                <a:lnTo>
                  <a:pt x="13689" y="8707"/>
                </a:lnTo>
                <a:lnTo>
                  <a:pt x="13938" y="8956"/>
                </a:lnTo>
                <a:cubicBezTo>
                  <a:pt x="17673" y="5477"/>
                  <a:pt x="26517" y="1251"/>
                  <a:pt x="32359" y="126"/>
                </a:cubicBezTo>
                <a:cubicBezTo>
                  <a:pt x="33977" y="-244"/>
                  <a:pt x="35095" y="126"/>
                  <a:pt x="35345" y="2239"/>
                </a:cubicBezTo>
                <a:lnTo>
                  <a:pt x="36214" y="10571"/>
                </a:lnTo>
                <a:cubicBezTo>
                  <a:pt x="36343" y="12306"/>
                  <a:pt x="36463" y="13053"/>
                  <a:pt x="33848" y="13552"/>
                </a:cubicBezTo>
                <a:cubicBezTo>
                  <a:pt x="26879" y="14917"/>
                  <a:pt x="18034" y="17408"/>
                  <a:pt x="13680" y="19272"/>
                </a:cubicBezTo>
                <a:lnTo>
                  <a:pt x="13680" y="59292"/>
                </a:lnTo>
                <a:close/>
              </a:path>
            </a:pathLst>
          </a:custGeom>
          <a:solidFill>
            <a:srgbClr val="FFFFFF"/>
          </a:solidFill>
          <a:ln w="85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-form: Shape 12">
            <a:extLst>
              <a:ext uri="{FF2B5EF4-FFF2-40B4-BE49-F238E27FC236}">
                <a16:creationId xmlns:a16="http://schemas.microsoft.com/office/drawing/2014/main" id="{14445B50-3E26-4C5A-9C93-A7195767F7A1}"/>
              </a:ext>
            </a:extLst>
          </p:cNvPr>
          <p:cNvSpPr/>
          <p:nvPr userDrawn="1"/>
        </p:nvSpPr>
        <p:spPr>
          <a:xfrm>
            <a:off x="3152349" y="470364"/>
            <a:ext cx="54153" cy="63134"/>
          </a:xfrm>
          <a:custGeom>
            <a:avLst/>
            <a:gdLst>
              <a:gd name="connsiteX0" fmla="*/ 26638 w 54153"/>
              <a:gd name="connsiteY0" fmla="*/ 63135 h 63134"/>
              <a:gd name="connsiteX1" fmla="*/ 0 w 54153"/>
              <a:gd name="connsiteY1" fmla="*/ 30700 h 63134"/>
              <a:gd name="connsiteX2" fmla="*/ 26638 w 54153"/>
              <a:gd name="connsiteY2" fmla="*/ 0 h 63134"/>
              <a:gd name="connsiteX3" fmla="*/ 54153 w 54153"/>
              <a:gd name="connsiteY3" fmla="*/ 30700 h 63134"/>
              <a:gd name="connsiteX4" fmla="*/ 26638 w 54153"/>
              <a:gd name="connsiteY4" fmla="*/ 63135 h 63134"/>
              <a:gd name="connsiteX5" fmla="*/ 26758 w 54153"/>
              <a:gd name="connsiteY5" fmla="*/ 11931 h 63134"/>
              <a:gd name="connsiteX6" fmla="*/ 13809 w 54153"/>
              <a:gd name="connsiteY6" fmla="*/ 31567 h 63134"/>
              <a:gd name="connsiteX7" fmla="*/ 26638 w 54153"/>
              <a:gd name="connsiteY7" fmla="*/ 51204 h 63134"/>
              <a:gd name="connsiteX8" fmla="*/ 40206 w 54153"/>
              <a:gd name="connsiteY8" fmla="*/ 31567 h 63134"/>
              <a:gd name="connsiteX9" fmla="*/ 26758 w 54153"/>
              <a:gd name="connsiteY9" fmla="*/ 11931 h 6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153" h="63134">
                <a:moveTo>
                  <a:pt x="26638" y="63135"/>
                </a:moveTo>
                <a:cubicBezTo>
                  <a:pt x="1609" y="63135"/>
                  <a:pt x="0" y="44864"/>
                  <a:pt x="0" y="30700"/>
                </a:cubicBezTo>
                <a:cubicBezTo>
                  <a:pt x="0" y="19018"/>
                  <a:pt x="2607" y="0"/>
                  <a:pt x="26638" y="0"/>
                </a:cubicBezTo>
                <a:cubicBezTo>
                  <a:pt x="50669" y="0"/>
                  <a:pt x="54153" y="16037"/>
                  <a:pt x="54153" y="30700"/>
                </a:cubicBezTo>
                <a:cubicBezTo>
                  <a:pt x="54153" y="45363"/>
                  <a:pt x="52407" y="63135"/>
                  <a:pt x="26638" y="63135"/>
                </a:cubicBezTo>
                <a:close/>
                <a:moveTo>
                  <a:pt x="26758" y="11931"/>
                </a:moveTo>
                <a:cubicBezTo>
                  <a:pt x="16175" y="11931"/>
                  <a:pt x="13809" y="18640"/>
                  <a:pt x="13809" y="31567"/>
                </a:cubicBezTo>
                <a:cubicBezTo>
                  <a:pt x="13809" y="44495"/>
                  <a:pt x="16175" y="51204"/>
                  <a:pt x="26638" y="51204"/>
                </a:cubicBezTo>
                <a:cubicBezTo>
                  <a:pt x="37969" y="51204"/>
                  <a:pt x="40206" y="44864"/>
                  <a:pt x="40206" y="31567"/>
                </a:cubicBezTo>
                <a:cubicBezTo>
                  <a:pt x="40206" y="18270"/>
                  <a:pt x="38090" y="11931"/>
                  <a:pt x="26758" y="11931"/>
                </a:cubicBezTo>
                <a:close/>
              </a:path>
            </a:pathLst>
          </a:custGeom>
          <a:solidFill>
            <a:srgbClr val="FFFFFF"/>
          </a:solidFill>
          <a:ln w="85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-form: Shape 13">
            <a:extLst>
              <a:ext uri="{FF2B5EF4-FFF2-40B4-BE49-F238E27FC236}">
                <a16:creationId xmlns:a16="http://schemas.microsoft.com/office/drawing/2014/main" id="{FF2467D5-C484-4DA7-9955-0EC9A1CDCD00}"/>
              </a:ext>
            </a:extLst>
          </p:cNvPr>
          <p:cNvSpPr/>
          <p:nvPr userDrawn="1"/>
        </p:nvSpPr>
        <p:spPr>
          <a:xfrm>
            <a:off x="3218453" y="470622"/>
            <a:ext cx="54024" cy="84763"/>
          </a:xfrm>
          <a:custGeom>
            <a:avLst/>
            <a:gdLst>
              <a:gd name="connsiteX0" fmla="*/ 29262 w 54024"/>
              <a:gd name="connsiteY0" fmla="*/ 63006 h 84763"/>
              <a:gd name="connsiteX1" fmla="*/ 13697 w 54024"/>
              <a:gd name="connsiteY1" fmla="*/ 60274 h 84763"/>
              <a:gd name="connsiteX2" fmla="*/ 13577 w 54024"/>
              <a:gd name="connsiteY2" fmla="*/ 60403 h 84763"/>
              <a:gd name="connsiteX3" fmla="*/ 13577 w 54024"/>
              <a:gd name="connsiteY3" fmla="*/ 82282 h 84763"/>
              <a:gd name="connsiteX4" fmla="*/ 11211 w 54024"/>
              <a:gd name="connsiteY4" fmla="*/ 84764 h 84763"/>
              <a:gd name="connsiteX5" fmla="*/ 2366 w 54024"/>
              <a:gd name="connsiteY5" fmla="*/ 84764 h 84763"/>
              <a:gd name="connsiteX6" fmla="*/ 0 w 54024"/>
              <a:gd name="connsiteY6" fmla="*/ 82282 h 84763"/>
              <a:gd name="connsiteX7" fmla="*/ 0 w 54024"/>
              <a:gd name="connsiteY7" fmla="*/ 3479 h 84763"/>
              <a:gd name="connsiteX8" fmla="*/ 2366 w 54024"/>
              <a:gd name="connsiteY8" fmla="*/ 996 h 84763"/>
              <a:gd name="connsiteX9" fmla="*/ 11211 w 54024"/>
              <a:gd name="connsiteY9" fmla="*/ 996 h 84763"/>
              <a:gd name="connsiteX10" fmla="*/ 13448 w 54024"/>
              <a:gd name="connsiteY10" fmla="*/ 3479 h 84763"/>
              <a:gd name="connsiteX11" fmla="*/ 13448 w 54024"/>
              <a:gd name="connsiteY11" fmla="*/ 7207 h 84763"/>
              <a:gd name="connsiteX12" fmla="*/ 13818 w 54024"/>
              <a:gd name="connsiteY12" fmla="*/ 7456 h 84763"/>
              <a:gd name="connsiteX13" fmla="*/ 33487 w 54024"/>
              <a:gd name="connsiteY13" fmla="*/ 0 h 84763"/>
              <a:gd name="connsiteX14" fmla="*/ 54024 w 54024"/>
              <a:gd name="connsiteY14" fmla="*/ 31069 h 84763"/>
              <a:gd name="connsiteX15" fmla="*/ 29253 w 54024"/>
              <a:gd name="connsiteY15" fmla="*/ 63015 h 84763"/>
              <a:gd name="connsiteX16" fmla="*/ 30260 w 54024"/>
              <a:gd name="connsiteY16" fmla="*/ 12421 h 84763"/>
              <a:gd name="connsiteX17" fmla="*/ 13577 w 54024"/>
              <a:gd name="connsiteY17" fmla="*/ 18013 h 84763"/>
              <a:gd name="connsiteX18" fmla="*/ 13577 w 54024"/>
              <a:gd name="connsiteY18" fmla="*/ 49091 h 84763"/>
              <a:gd name="connsiteX19" fmla="*/ 27894 w 54024"/>
              <a:gd name="connsiteY19" fmla="*/ 51204 h 84763"/>
              <a:gd name="connsiteX20" fmla="*/ 39974 w 54024"/>
              <a:gd name="connsiteY20" fmla="*/ 30940 h 84763"/>
              <a:gd name="connsiteX21" fmla="*/ 30260 w 54024"/>
              <a:gd name="connsiteY21" fmla="*/ 12421 h 8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024" h="84763">
                <a:moveTo>
                  <a:pt x="29262" y="63006"/>
                </a:moveTo>
                <a:cubicBezTo>
                  <a:pt x="25149" y="63006"/>
                  <a:pt x="19428" y="62259"/>
                  <a:pt x="13697" y="60274"/>
                </a:cubicBezTo>
                <a:lnTo>
                  <a:pt x="13577" y="60403"/>
                </a:lnTo>
                <a:lnTo>
                  <a:pt x="13577" y="82282"/>
                </a:lnTo>
                <a:cubicBezTo>
                  <a:pt x="13577" y="83647"/>
                  <a:pt x="13199" y="84764"/>
                  <a:pt x="11211" y="84764"/>
                </a:cubicBezTo>
                <a:lnTo>
                  <a:pt x="2366" y="84764"/>
                </a:lnTo>
                <a:cubicBezTo>
                  <a:pt x="379" y="84764"/>
                  <a:pt x="0" y="83888"/>
                  <a:pt x="0" y="82282"/>
                </a:cubicBezTo>
                <a:lnTo>
                  <a:pt x="0" y="3479"/>
                </a:lnTo>
                <a:cubicBezTo>
                  <a:pt x="0" y="1864"/>
                  <a:pt x="628" y="996"/>
                  <a:pt x="2366" y="996"/>
                </a:cubicBezTo>
                <a:lnTo>
                  <a:pt x="11211" y="996"/>
                </a:lnTo>
                <a:cubicBezTo>
                  <a:pt x="12949" y="996"/>
                  <a:pt x="13448" y="1993"/>
                  <a:pt x="13448" y="3479"/>
                </a:cubicBezTo>
                <a:lnTo>
                  <a:pt x="13448" y="7207"/>
                </a:lnTo>
                <a:lnTo>
                  <a:pt x="13818" y="7456"/>
                </a:lnTo>
                <a:cubicBezTo>
                  <a:pt x="18301" y="4346"/>
                  <a:pt x="26268" y="0"/>
                  <a:pt x="33487" y="0"/>
                </a:cubicBezTo>
                <a:cubicBezTo>
                  <a:pt x="49800" y="0"/>
                  <a:pt x="54024" y="12301"/>
                  <a:pt x="54024" y="31069"/>
                </a:cubicBezTo>
                <a:cubicBezTo>
                  <a:pt x="54024" y="51333"/>
                  <a:pt x="48922" y="63015"/>
                  <a:pt x="29253" y="63015"/>
                </a:cubicBezTo>
                <a:close/>
                <a:moveTo>
                  <a:pt x="30260" y="12421"/>
                </a:moveTo>
                <a:cubicBezTo>
                  <a:pt x="25158" y="12421"/>
                  <a:pt x="17311" y="16029"/>
                  <a:pt x="13577" y="18013"/>
                </a:cubicBezTo>
                <a:lnTo>
                  <a:pt x="13577" y="49091"/>
                </a:lnTo>
                <a:cubicBezTo>
                  <a:pt x="19178" y="50705"/>
                  <a:pt x="23661" y="51204"/>
                  <a:pt x="27894" y="51204"/>
                </a:cubicBezTo>
                <a:cubicBezTo>
                  <a:pt x="36859" y="51204"/>
                  <a:pt x="39974" y="46608"/>
                  <a:pt x="39974" y="30940"/>
                </a:cubicBezTo>
                <a:cubicBezTo>
                  <a:pt x="39974" y="15273"/>
                  <a:pt x="36859" y="12421"/>
                  <a:pt x="30260" y="12421"/>
                </a:cubicBezTo>
                <a:close/>
              </a:path>
            </a:pathLst>
          </a:custGeom>
          <a:solidFill>
            <a:srgbClr val="FFFFFF"/>
          </a:solidFill>
          <a:ln w="85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-form: Shape 14">
            <a:extLst>
              <a:ext uri="{FF2B5EF4-FFF2-40B4-BE49-F238E27FC236}">
                <a16:creationId xmlns:a16="http://schemas.microsoft.com/office/drawing/2014/main" id="{BC485358-BB6F-45C7-B30B-6DD576055C4B}"/>
              </a:ext>
            </a:extLst>
          </p:cNvPr>
          <p:cNvSpPr/>
          <p:nvPr userDrawn="1"/>
        </p:nvSpPr>
        <p:spPr>
          <a:xfrm>
            <a:off x="3282320" y="470364"/>
            <a:ext cx="53163" cy="63263"/>
          </a:xfrm>
          <a:custGeom>
            <a:avLst/>
            <a:gdLst>
              <a:gd name="connsiteX0" fmla="*/ 14076 w 53163"/>
              <a:gd name="connsiteY0" fmla="*/ 35424 h 63263"/>
              <a:gd name="connsiteX1" fmla="*/ 29142 w 53163"/>
              <a:gd name="connsiteY1" fmla="*/ 51461 h 63263"/>
              <a:gd name="connsiteX2" fmla="*/ 45326 w 53163"/>
              <a:gd name="connsiteY2" fmla="*/ 50096 h 63263"/>
              <a:gd name="connsiteX3" fmla="*/ 48681 w 53163"/>
              <a:gd name="connsiteY3" fmla="*/ 52209 h 63263"/>
              <a:gd name="connsiteX4" fmla="*/ 49430 w 53163"/>
              <a:gd name="connsiteY4" fmla="*/ 56306 h 63263"/>
              <a:gd name="connsiteX5" fmla="*/ 47313 w 53163"/>
              <a:gd name="connsiteY5" fmla="*/ 60163 h 63263"/>
              <a:gd name="connsiteX6" fmla="*/ 27266 w 53163"/>
              <a:gd name="connsiteY6" fmla="*/ 63264 h 63263"/>
              <a:gd name="connsiteX7" fmla="*/ 0 w 53163"/>
              <a:gd name="connsiteY7" fmla="*/ 31945 h 63263"/>
              <a:gd name="connsiteX8" fmla="*/ 26517 w 53163"/>
              <a:gd name="connsiteY8" fmla="*/ 0 h 63263"/>
              <a:gd name="connsiteX9" fmla="*/ 53155 w 53163"/>
              <a:gd name="connsiteY9" fmla="*/ 27839 h 63263"/>
              <a:gd name="connsiteX10" fmla="*/ 47055 w 53163"/>
              <a:gd name="connsiteY10" fmla="*/ 35424 h 63263"/>
              <a:gd name="connsiteX11" fmla="*/ 14068 w 53163"/>
              <a:gd name="connsiteY11" fmla="*/ 35424 h 63263"/>
              <a:gd name="connsiteX12" fmla="*/ 14205 w 53163"/>
              <a:gd name="connsiteY12" fmla="*/ 26104 h 63263"/>
              <a:gd name="connsiteX13" fmla="*/ 38855 w 53163"/>
              <a:gd name="connsiteY13" fmla="*/ 26104 h 63263"/>
              <a:gd name="connsiteX14" fmla="*/ 26526 w 53163"/>
              <a:gd name="connsiteY14" fmla="*/ 11192 h 63263"/>
              <a:gd name="connsiteX15" fmla="*/ 14196 w 53163"/>
              <a:gd name="connsiteY15" fmla="*/ 26104 h 6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163" h="63263">
                <a:moveTo>
                  <a:pt x="14076" y="35424"/>
                </a:moveTo>
                <a:cubicBezTo>
                  <a:pt x="14446" y="47983"/>
                  <a:pt x="18937" y="51461"/>
                  <a:pt x="29142" y="51461"/>
                </a:cubicBezTo>
                <a:cubicBezTo>
                  <a:pt x="33624" y="51461"/>
                  <a:pt x="40593" y="50594"/>
                  <a:pt x="45326" y="50096"/>
                </a:cubicBezTo>
                <a:cubicBezTo>
                  <a:pt x="47563" y="49846"/>
                  <a:pt x="48311" y="49846"/>
                  <a:pt x="48681" y="52209"/>
                </a:cubicBezTo>
                <a:lnTo>
                  <a:pt x="49430" y="56306"/>
                </a:lnTo>
                <a:cubicBezTo>
                  <a:pt x="49800" y="58170"/>
                  <a:pt x="49559" y="59166"/>
                  <a:pt x="47313" y="60163"/>
                </a:cubicBezTo>
                <a:cubicBezTo>
                  <a:pt x="42460" y="62027"/>
                  <a:pt x="33375" y="63264"/>
                  <a:pt x="27266" y="63264"/>
                </a:cubicBezTo>
                <a:cubicBezTo>
                  <a:pt x="3485" y="63264"/>
                  <a:pt x="0" y="48103"/>
                  <a:pt x="0" y="31945"/>
                </a:cubicBezTo>
                <a:cubicBezTo>
                  <a:pt x="0" y="19885"/>
                  <a:pt x="2237" y="0"/>
                  <a:pt x="26517" y="0"/>
                </a:cubicBezTo>
                <a:cubicBezTo>
                  <a:pt x="48802" y="0"/>
                  <a:pt x="52785" y="14414"/>
                  <a:pt x="53155" y="27839"/>
                </a:cubicBezTo>
                <a:cubicBezTo>
                  <a:pt x="53284" y="32315"/>
                  <a:pt x="52037" y="35424"/>
                  <a:pt x="47055" y="35424"/>
                </a:cubicBezTo>
                <a:lnTo>
                  <a:pt x="14068" y="35424"/>
                </a:lnTo>
                <a:close/>
                <a:moveTo>
                  <a:pt x="14205" y="26104"/>
                </a:moveTo>
                <a:lnTo>
                  <a:pt x="38855" y="26104"/>
                </a:lnTo>
                <a:cubicBezTo>
                  <a:pt x="38855" y="18520"/>
                  <a:pt x="36859" y="11192"/>
                  <a:pt x="26526" y="11192"/>
                </a:cubicBezTo>
                <a:cubicBezTo>
                  <a:pt x="17311" y="11192"/>
                  <a:pt x="14825" y="16784"/>
                  <a:pt x="14196" y="26104"/>
                </a:cubicBezTo>
                <a:close/>
              </a:path>
            </a:pathLst>
          </a:custGeom>
          <a:solidFill>
            <a:srgbClr val="FFFFFF"/>
          </a:solidFill>
          <a:ln w="85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Free-form: Shape 15">
            <a:extLst>
              <a:ext uri="{FF2B5EF4-FFF2-40B4-BE49-F238E27FC236}">
                <a16:creationId xmlns:a16="http://schemas.microsoft.com/office/drawing/2014/main" id="{DBB7263D-338B-4CA3-9958-A0883787F79F}"/>
              </a:ext>
            </a:extLst>
          </p:cNvPr>
          <p:cNvSpPr/>
          <p:nvPr userDrawn="1"/>
        </p:nvSpPr>
        <p:spPr>
          <a:xfrm>
            <a:off x="3345333" y="470373"/>
            <a:ext cx="59747" cy="63134"/>
          </a:xfrm>
          <a:custGeom>
            <a:avLst/>
            <a:gdLst>
              <a:gd name="connsiteX0" fmla="*/ 39958 w 59747"/>
              <a:gd name="connsiteY0" fmla="*/ 55052 h 63134"/>
              <a:gd name="connsiteX1" fmla="*/ 17055 w 59747"/>
              <a:gd name="connsiteY1" fmla="*/ 63135 h 63134"/>
              <a:gd name="connsiteX2" fmla="*/ 2 w 59747"/>
              <a:gd name="connsiteY2" fmla="*/ 45491 h 63134"/>
              <a:gd name="connsiteX3" fmla="*/ 23404 w 59747"/>
              <a:gd name="connsiteY3" fmla="*/ 24730 h 63134"/>
              <a:gd name="connsiteX4" fmla="*/ 39339 w 59747"/>
              <a:gd name="connsiteY4" fmla="*/ 24730 h 63134"/>
              <a:gd name="connsiteX5" fmla="*/ 39339 w 59747"/>
              <a:gd name="connsiteY5" fmla="*/ 21500 h 63134"/>
              <a:gd name="connsiteX6" fmla="*/ 26390 w 59747"/>
              <a:gd name="connsiteY6" fmla="*/ 11433 h 63134"/>
              <a:gd name="connsiteX7" fmla="*/ 9457 w 59747"/>
              <a:gd name="connsiteY7" fmla="*/ 12550 h 63134"/>
              <a:gd name="connsiteX8" fmla="*/ 5973 w 59747"/>
              <a:gd name="connsiteY8" fmla="*/ 11064 h 63134"/>
              <a:gd name="connsiteX9" fmla="*/ 4846 w 59747"/>
              <a:gd name="connsiteY9" fmla="*/ 6460 h 63134"/>
              <a:gd name="connsiteX10" fmla="*/ 7711 w 59747"/>
              <a:gd name="connsiteY10" fmla="*/ 2732 h 63134"/>
              <a:gd name="connsiteX11" fmla="*/ 28747 w 59747"/>
              <a:gd name="connsiteY11" fmla="*/ 0 h 63134"/>
              <a:gd name="connsiteX12" fmla="*/ 52899 w 59747"/>
              <a:gd name="connsiteY12" fmla="*/ 22746 h 63134"/>
              <a:gd name="connsiteX13" fmla="*/ 52899 w 59747"/>
              <a:gd name="connsiteY13" fmla="*/ 46737 h 63134"/>
              <a:gd name="connsiteX14" fmla="*/ 57381 w 59747"/>
              <a:gd name="connsiteY14" fmla="*/ 52449 h 63134"/>
              <a:gd name="connsiteX15" fmla="*/ 59747 w 59747"/>
              <a:gd name="connsiteY15" fmla="*/ 54313 h 63134"/>
              <a:gd name="connsiteX16" fmla="*/ 59747 w 59747"/>
              <a:gd name="connsiteY16" fmla="*/ 59536 h 63134"/>
              <a:gd name="connsiteX17" fmla="*/ 56762 w 59747"/>
              <a:gd name="connsiteY17" fmla="*/ 62147 h 63134"/>
              <a:gd name="connsiteX18" fmla="*/ 50911 w 59747"/>
              <a:gd name="connsiteY18" fmla="*/ 62774 h 63134"/>
              <a:gd name="connsiteX19" fmla="*/ 40208 w 59747"/>
              <a:gd name="connsiteY19" fmla="*/ 55189 h 63134"/>
              <a:gd name="connsiteX20" fmla="*/ 39958 w 59747"/>
              <a:gd name="connsiteY20" fmla="*/ 55060 h 63134"/>
              <a:gd name="connsiteX21" fmla="*/ 39210 w 59747"/>
              <a:gd name="connsiteY21" fmla="*/ 34419 h 63134"/>
              <a:gd name="connsiteX22" fmla="*/ 24024 w 59747"/>
              <a:gd name="connsiteY22" fmla="*/ 34419 h 63134"/>
              <a:gd name="connsiteX23" fmla="*/ 13819 w 59747"/>
              <a:gd name="connsiteY23" fmla="*/ 44856 h 63134"/>
              <a:gd name="connsiteX24" fmla="*/ 21537 w 59747"/>
              <a:gd name="connsiteY24" fmla="*/ 52063 h 63134"/>
              <a:gd name="connsiteX25" fmla="*/ 39218 w 59747"/>
              <a:gd name="connsiteY25" fmla="*/ 46222 h 63134"/>
              <a:gd name="connsiteX26" fmla="*/ 39218 w 59747"/>
              <a:gd name="connsiteY26" fmla="*/ 34411 h 6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747" h="63134">
                <a:moveTo>
                  <a:pt x="39958" y="55052"/>
                </a:moveTo>
                <a:cubicBezTo>
                  <a:pt x="33738" y="59776"/>
                  <a:pt x="25392" y="63135"/>
                  <a:pt x="17055" y="63135"/>
                </a:cubicBezTo>
                <a:cubicBezTo>
                  <a:pt x="3856" y="63135"/>
                  <a:pt x="2" y="55928"/>
                  <a:pt x="2" y="45491"/>
                </a:cubicBezTo>
                <a:cubicBezTo>
                  <a:pt x="-128" y="30949"/>
                  <a:pt x="7719" y="24730"/>
                  <a:pt x="23404" y="24730"/>
                </a:cubicBezTo>
                <a:lnTo>
                  <a:pt x="39339" y="24730"/>
                </a:lnTo>
                <a:lnTo>
                  <a:pt x="39339" y="21500"/>
                </a:lnTo>
                <a:cubicBezTo>
                  <a:pt x="39339" y="14044"/>
                  <a:pt x="36603" y="11433"/>
                  <a:pt x="26390" y="11433"/>
                </a:cubicBezTo>
                <a:cubicBezTo>
                  <a:pt x="22277" y="11433"/>
                  <a:pt x="14439" y="12060"/>
                  <a:pt x="9457" y="12550"/>
                </a:cubicBezTo>
                <a:cubicBezTo>
                  <a:pt x="6971" y="12919"/>
                  <a:pt x="6343" y="12799"/>
                  <a:pt x="5973" y="11064"/>
                </a:cubicBezTo>
                <a:lnTo>
                  <a:pt x="4846" y="6460"/>
                </a:lnTo>
                <a:cubicBezTo>
                  <a:pt x="4596" y="4845"/>
                  <a:pt x="4975" y="3848"/>
                  <a:pt x="7711" y="2732"/>
                </a:cubicBezTo>
                <a:cubicBezTo>
                  <a:pt x="13062" y="868"/>
                  <a:pt x="22897" y="0"/>
                  <a:pt x="28747" y="0"/>
                </a:cubicBezTo>
                <a:cubicBezTo>
                  <a:pt x="50283" y="0"/>
                  <a:pt x="52899" y="8822"/>
                  <a:pt x="52899" y="22746"/>
                </a:cubicBezTo>
                <a:lnTo>
                  <a:pt x="52899" y="46737"/>
                </a:lnTo>
                <a:cubicBezTo>
                  <a:pt x="52899" y="51831"/>
                  <a:pt x="53527" y="51960"/>
                  <a:pt x="57381" y="52449"/>
                </a:cubicBezTo>
                <a:cubicBezTo>
                  <a:pt x="59248" y="52578"/>
                  <a:pt x="59747" y="52947"/>
                  <a:pt x="59747" y="54313"/>
                </a:cubicBezTo>
                <a:lnTo>
                  <a:pt x="59747" y="59536"/>
                </a:lnTo>
                <a:cubicBezTo>
                  <a:pt x="59747" y="60902"/>
                  <a:pt x="58878" y="61769"/>
                  <a:pt x="56762" y="62147"/>
                </a:cubicBezTo>
                <a:cubicBezTo>
                  <a:pt x="54774" y="62525"/>
                  <a:pt x="52778" y="62774"/>
                  <a:pt x="50911" y="62774"/>
                </a:cubicBezTo>
                <a:cubicBezTo>
                  <a:pt x="45060" y="62774"/>
                  <a:pt x="41447" y="61030"/>
                  <a:pt x="40208" y="55189"/>
                </a:cubicBezTo>
                <a:lnTo>
                  <a:pt x="39958" y="55060"/>
                </a:lnTo>
                <a:close/>
                <a:moveTo>
                  <a:pt x="39210" y="34419"/>
                </a:moveTo>
                <a:lnTo>
                  <a:pt x="24024" y="34419"/>
                </a:lnTo>
                <a:cubicBezTo>
                  <a:pt x="17803" y="34419"/>
                  <a:pt x="13819" y="36653"/>
                  <a:pt x="13819" y="44856"/>
                </a:cubicBezTo>
                <a:cubicBezTo>
                  <a:pt x="13819" y="50328"/>
                  <a:pt x="15687" y="52063"/>
                  <a:pt x="21537" y="52063"/>
                </a:cubicBezTo>
                <a:cubicBezTo>
                  <a:pt x="26889" y="52063"/>
                  <a:pt x="34486" y="48953"/>
                  <a:pt x="39218" y="46222"/>
                </a:cubicBezTo>
                <a:lnTo>
                  <a:pt x="39218" y="34411"/>
                </a:lnTo>
                <a:close/>
              </a:path>
            </a:pathLst>
          </a:custGeom>
          <a:solidFill>
            <a:srgbClr val="FFFFFF"/>
          </a:solidFill>
          <a:ln w="85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-form: Shape 16">
            <a:extLst>
              <a:ext uri="{FF2B5EF4-FFF2-40B4-BE49-F238E27FC236}">
                <a16:creationId xmlns:a16="http://schemas.microsoft.com/office/drawing/2014/main" id="{21FF7E7A-3410-41FB-BA66-ED2CFC68A2A0}"/>
              </a:ext>
            </a:extLst>
          </p:cNvPr>
          <p:cNvSpPr/>
          <p:nvPr userDrawn="1"/>
        </p:nvSpPr>
        <p:spPr>
          <a:xfrm>
            <a:off x="3413564" y="470493"/>
            <a:ext cx="53155" cy="62018"/>
          </a:xfrm>
          <a:custGeom>
            <a:avLst/>
            <a:gdLst>
              <a:gd name="connsiteX0" fmla="*/ 50789 w 53155"/>
              <a:gd name="connsiteY0" fmla="*/ 62018 h 62018"/>
              <a:gd name="connsiteX1" fmla="*/ 41824 w 53155"/>
              <a:gd name="connsiteY1" fmla="*/ 62018 h 62018"/>
              <a:gd name="connsiteX2" fmla="*/ 39458 w 53155"/>
              <a:gd name="connsiteY2" fmla="*/ 59656 h 62018"/>
              <a:gd name="connsiteX3" fmla="*/ 39587 w 53155"/>
              <a:gd name="connsiteY3" fmla="*/ 24730 h 62018"/>
              <a:gd name="connsiteX4" fmla="*/ 30621 w 53155"/>
              <a:gd name="connsiteY4" fmla="*/ 12550 h 62018"/>
              <a:gd name="connsiteX5" fmla="*/ 13568 w 53155"/>
              <a:gd name="connsiteY5" fmla="*/ 18142 h 62018"/>
              <a:gd name="connsiteX6" fmla="*/ 13568 w 53155"/>
              <a:gd name="connsiteY6" fmla="*/ 59656 h 62018"/>
              <a:gd name="connsiteX7" fmla="*/ 11202 w 53155"/>
              <a:gd name="connsiteY7" fmla="*/ 62018 h 62018"/>
              <a:gd name="connsiteX8" fmla="*/ 2366 w 53155"/>
              <a:gd name="connsiteY8" fmla="*/ 62018 h 62018"/>
              <a:gd name="connsiteX9" fmla="*/ 0 w 53155"/>
              <a:gd name="connsiteY9" fmla="*/ 59656 h 62018"/>
              <a:gd name="connsiteX10" fmla="*/ 0 w 53155"/>
              <a:gd name="connsiteY10" fmla="*/ 3599 h 62018"/>
              <a:gd name="connsiteX11" fmla="*/ 2366 w 53155"/>
              <a:gd name="connsiteY11" fmla="*/ 1117 h 62018"/>
              <a:gd name="connsiteX12" fmla="*/ 11202 w 53155"/>
              <a:gd name="connsiteY12" fmla="*/ 1117 h 62018"/>
              <a:gd name="connsiteX13" fmla="*/ 13568 w 53155"/>
              <a:gd name="connsiteY13" fmla="*/ 3599 h 62018"/>
              <a:gd name="connsiteX14" fmla="*/ 13568 w 53155"/>
              <a:gd name="connsiteY14" fmla="*/ 7327 h 62018"/>
              <a:gd name="connsiteX15" fmla="*/ 13938 w 53155"/>
              <a:gd name="connsiteY15" fmla="*/ 7456 h 62018"/>
              <a:gd name="connsiteX16" fmla="*/ 34855 w 53155"/>
              <a:gd name="connsiteY16" fmla="*/ 0 h 62018"/>
              <a:gd name="connsiteX17" fmla="*/ 53155 w 53155"/>
              <a:gd name="connsiteY17" fmla="*/ 23613 h 62018"/>
              <a:gd name="connsiteX18" fmla="*/ 53155 w 53155"/>
              <a:gd name="connsiteY18" fmla="*/ 59656 h 62018"/>
              <a:gd name="connsiteX19" fmla="*/ 50789 w 53155"/>
              <a:gd name="connsiteY19" fmla="*/ 62018 h 6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3155" h="62018">
                <a:moveTo>
                  <a:pt x="50789" y="62018"/>
                </a:moveTo>
                <a:lnTo>
                  <a:pt x="41824" y="62018"/>
                </a:lnTo>
                <a:cubicBezTo>
                  <a:pt x="40206" y="62018"/>
                  <a:pt x="39458" y="61271"/>
                  <a:pt x="39458" y="59656"/>
                </a:cubicBezTo>
                <a:lnTo>
                  <a:pt x="39587" y="24730"/>
                </a:lnTo>
                <a:cubicBezTo>
                  <a:pt x="39587" y="17394"/>
                  <a:pt x="37840" y="12550"/>
                  <a:pt x="30621" y="12550"/>
                </a:cubicBezTo>
                <a:cubicBezTo>
                  <a:pt x="25640" y="12550"/>
                  <a:pt x="16933" y="16527"/>
                  <a:pt x="13568" y="18142"/>
                </a:cubicBezTo>
                <a:lnTo>
                  <a:pt x="13568" y="59656"/>
                </a:lnTo>
                <a:cubicBezTo>
                  <a:pt x="13568" y="61151"/>
                  <a:pt x="12949" y="62018"/>
                  <a:pt x="11202" y="62018"/>
                </a:cubicBezTo>
                <a:lnTo>
                  <a:pt x="2366" y="62018"/>
                </a:lnTo>
                <a:cubicBezTo>
                  <a:pt x="619" y="62018"/>
                  <a:pt x="0" y="61271"/>
                  <a:pt x="0" y="59656"/>
                </a:cubicBezTo>
                <a:lnTo>
                  <a:pt x="0" y="3599"/>
                </a:lnTo>
                <a:cubicBezTo>
                  <a:pt x="0" y="1984"/>
                  <a:pt x="628" y="1117"/>
                  <a:pt x="2366" y="1117"/>
                </a:cubicBezTo>
                <a:lnTo>
                  <a:pt x="11202" y="1117"/>
                </a:lnTo>
                <a:cubicBezTo>
                  <a:pt x="12949" y="1117"/>
                  <a:pt x="13568" y="1984"/>
                  <a:pt x="13568" y="3599"/>
                </a:cubicBezTo>
                <a:lnTo>
                  <a:pt x="13568" y="7327"/>
                </a:lnTo>
                <a:cubicBezTo>
                  <a:pt x="13697" y="7327"/>
                  <a:pt x="13818" y="7456"/>
                  <a:pt x="13938" y="7456"/>
                </a:cubicBezTo>
                <a:cubicBezTo>
                  <a:pt x="18542" y="4226"/>
                  <a:pt x="27257" y="0"/>
                  <a:pt x="34855" y="0"/>
                </a:cubicBezTo>
                <a:cubicBezTo>
                  <a:pt x="51658" y="0"/>
                  <a:pt x="53155" y="11055"/>
                  <a:pt x="53155" y="23613"/>
                </a:cubicBezTo>
                <a:lnTo>
                  <a:pt x="53155" y="59656"/>
                </a:lnTo>
                <a:cubicBezTo>
                  <a:pt x="53155" y="61151"/>
                  <a:pt x="52656" y="62018"/>
                  <a:pt x="50789" y="62018"/>
                </a:cubicBezTo>
                <a:close/>
              </a:path>
            </a:pathLst>
          </a:custGeom>
          <a:solidFill>
            <a:srgbClr val="FFFFFF"/>
          </a:solidFill>
          <a:ln w="85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" name="Free-form: Shape 17">
            <a:extLst>
              <a:ext uri="{FF2B5EF4-FFF2-40B4-BE49-F238E27FC236}">
                <a16:creationId xmlns:a16="http://schemas.microsoft.com/office/drawing/2014/main" id="{CC3C5020-EE98-45ED-9B7D-51A84F43CB69}"/>
              </a:ext>
            </a:extLst>
          </p:cNvPr>
          <p:cNvSpPr/>
          <p:nvPr userDrawn="1"/>
        </p:nvSpPr>
        <p:spPr>
          <a:xfrm>
            <a:off x="2978326" y="579961"/>
            <a:ext cx="58919" cy="84523"/>
          </a:xfrm>
          <a:custGeom>
            <a:avLst/>
            <a:gdLst>
              <a:gd name="connsiteX0" fmla="*/ 33607 w 58919"/>
              <a:gd name="connsiteY0" fmla="*/ 0 h 84523"/>
              <a:gd name="connsiteX1" fmla="*/ 56390 w 58919"/>
              <a:gd name="connsiteY1" fmla="*/ 3608 h 84523"/>
              <a:gd name="connsiteX2" fmla="*/ 58756 w 58919"/>
              <a:gd name="connsiteY2" fmla="*/ 7456 h 84523"/>
              <a:gd name="connsiteX3" fmla="*/ 57638 w 58919"/>
              <a:gd name="connsiteY3" fmla="*/ 12550 h 84523"/>
              <a:gd name="connsiteX4" fmla="*/ 54403 w 58919"/>
              <a:gd name="connsiteY4" fmla="*/ 14414 h 84523"/>
              <a:gd name="connsiteX5" fmla="*/ 34356 w 58919"/>
              <a:gd name="connsiteY5" fmla="*/ 12799 h 84523"/>
              <a:gd name="connsiteX6" fmla="*/ 14936 w 58919"/>
              <a:gd name="connsiteY6" fmla="*/ 42631 h 84523"/>
              <a:gd name="connsiteX7" fmla="*/ 34356 w 58919"/>
              <a:gd name="connsiteY7" fmla="*/ 71716 h 84523"/>
              <a:gd name="connsiteX8" fmla="*/ 54403 w 58919"/>
              <a:gd name="connsiteY8" fmla="*/ 70101 h 84523"/>
              <a:gd name="connsiteX9" fmla="*/ 57758 w 58919"/>
              <a:gd name="connsiteY9" fmla="*/ 72094 h 84523"/>
              <a:gd name="connsiteX10" fmla="*/ 58756 w 58919"/>
              <a:gd name="connsiteY10" fmla="*/ 76818 h 84523"/>
              <a:gd name="connsiteX11" fmla="*/ 56640 w 58919"/>
              <a:gd name="connsiteY11" fmla="*/ 80795 h 84523"/>
              <a:gd name="connsiteX12" fmla="*/ 33607 w 58919"/>
              <a:gd name="connsiteY12" fmla="*/ 84523 h 84523"/>
              <a:gd name="connsiteX13" fmla="*/ 0 w 58919"/>
              <a:gd name="connsiteY13" fmla="*/ 42889 h 84523"/>
              <a:gd name="connsiteX14" fmla="*/ 33607 w 58919"/>
              <a:gd name="connsiteY14" fmla="*/ 9 h 8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919" h="84523">
                <a:moveTo>
                  <a:pt x="33607" y="0"/>
                </a:moveTo>
                <a:cubicBezTo>
                  <a:pt x="39707" y="0"/>
                  <a:pt x="49791" y="868"/>
                  <a:pt x="56390" y="3608"/>
                </a:cubicBezTo>
                <a:cubicBezTo>
                  <a:pt x="58378" y="4484"/>
                  <a:pt x="59126" y="5472"/>
                  <a:pt x="58756" y="7456"/>
                </a:cubicBezTo>
                <a:lnTo>
                  <a:pt x="57638" y="12550"/>
                </a:lnTo>
                <a:cubicBezTo>
                  <a:pt x="57259" y="14044"/>
                  <a:pt x="56640" y="14663"/>
                  <a:pt x="54403" y="14414"/>
                </a:cubicBezTo>
                <a:cubicBezTo>
                  <a:pt x="48302" y="13666"/>
                  <a:pt x="40834" y="12799"/>
                  <a:pt x="34356" y="12799"/>
                </a:cubicBezTo>
                <a:cubicBezTo>
                  <a:pt x="17423" y="12799"/>
                  <a:pt x="14936" y="26474"/>
                  <a:pt x="14936" y="42631"/>
                </a:cubicBezTo>
                <a:cubicBezTo>
                  <a:pt x="14936" y="58788"/>
                  <a:pt x="18051" y="71716"/>
                  <a:pt x="34356" y="71716"/>
                </a:cubicBezTo>
                <a:cubicBezTo>
                  <a:pt x="41574" y="71716"/>
                  <a:pt x="47674" y="70969"/>
                  <a:pt x="54403" y="70101"/>
                </a:cubicBezTo>
                <a:cubicBezTo>
                  <a:pt x="56769" y="69852"/>
                  <a:pt x="57259" y="70479"/>
                  <a:pt x="57758" y="72094"/>
                </a:cubicBezTo>
                <a:lnTo>
                  <a:pt x="58756" y="76818"/>
                </a:lnTo>
                <a:cubicBezTo>
                  <a:pt x="59255" y="78803"/>
                  <a:pt x="58627" y="79928"/>
                  <a:pt x="56640" y="80795"/>
                </a:cubicBezTo>
                <a:cubicBezTo>
                  <a:pt x="50539" y="83407"/>
                  <a:pt x="39707" y="84523"/>
                  <a:pt x="33607" y="84523"/>
                </a:cubicBezTo>
                <a:cubicBezTo>
                  <a:pt x="5842" y="84523"/>
                  <a:pt x="0" y="64020"/>
                  <a:pt x="0" y="42889"/>
                </a:cubicBezTo>
                <a:cubicBezTo>
                  <a:pt x="0" y="21758"/>
                  <a:pt x="5231" y="9"/>
                  <a:pt x="33607" y="9"/>
                </a:cubicBezTo>
                <a:close/>
              </a:path>
            </a:pathLst>
          </a:custGeom>
          <a:solidFill>
            <a:srgbClr val="FFFFFF"/>
          </a:solidFill>
          <a:ln w="85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Free-form: Shape 18">
            <a:extLst>
              <a:ext uri="{FF2B5EF4-FFF2-40B4-BE49-F238E27FC236}">
                <a16:creationId xmlns:a16="http://schemas.microsoft.com/office/drawing/2014/main" id="{2548934A-11CE-46C9-9908-9A6C9EA184E7}"/>
              </a:ext>
            </a:extLst>
          </p:cNvPr>
          <p:cNvSpPr/>
          <p:nvPr userDrawn="1"/>
        </p:nvSpPr>
        <p:spPr>
          <a:xfrm>
            <a:off x="3046064" y="601212"/>
            <a:ext cx="54153" cy="63134"/>
          </a:xfrm>
          <a:custGeom>
            <a:avLst/>
            <a:gdLst>
              <a:gd name="connsiteX0" fmla="*/ 26638 w 54153"/>
              <a:gd name="connsiteY0" fmla="*/ 63135 h 63134"/>
              <a:gd name="connsiteX1" fmla="*/ 0 w 54153"/>
              <a:gd name="connsiteY1" fmla="*/ 30700 h 63134"/>
              <a:gd name="connsiteX2" fmla="*/ 26638 w 54153"/>
              <a:gd name="connsiteY2" fmla="*/ 0 h 63134"/>
              <a:gd name="connsiteX3" fmla="*/ 54153 w 54153"/>
              <a:gd name="connsiteY3" fmla="*/ 30700 h 63134"/>
              <a:gd name="connsiteX4" fmla="*/ 26638 w 54153"/>
              <a:gd name="connsiteY4" fmla="*/ 63135 h 63134"/>
              <a:gd name="connsiteX5" fmla="*/ 26758 w 54153"/>
              <a:gd name="connsiteY5" fmla="*/ 11931 h 63134"/>
              <a:gd name="connsiteX6" fmla="*/ 13809 w 54153"/>
              <a:gd name="connsiteY6" fmla="*/ 31567 h 63134"/>
              <a:gd name="connsiteX7" fmla="*/ 26638 w 54153"/>
              <a:gd name="connsiteY7" fmla="*/ 51204 h 63134"/>
              <a:gd name="connsiteX8" fmla="*/ 40206 w 54153"/>
              <a:gd name="connsiteY8" fmla="*/ 31567 h 63134"/>
              <a:gd name="connsiteX9" fmla="*/ 26758 w 54153"/>
              <a:gd name="connsiteY9" fmla="*/ 11931 h 6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153" h="63134">
                <a:moveTo>
                  <a:pt x="26638" y="63135"/>
                </a:moveTo>
                <a:cubicBezTo>
                  <a:pt x="1618" y="63135"/>
                  <a:pt x="0" y="44864"/>
                  <a:pt x="0" y="30700"/>
                </a:cubicBezTo>
                <a:cubicBezTo>
                  <a:pt x="0" y="19018"/>
                  <a:pt x="2616" y="0"/>
                  <a:pt x="26638" y="0"/>
                </a:cubicBezTo>
                <a:cubicBezTo>
                  <a:pt x="50660" y="0"/>
                  <a:pt x="54153" y="16037"/>
                  <a:pt x="54153" y="30700"/>
                </a:cubicBezTo>
                <a:cubicBezTo>
                  <a:pt x="54153" y="45363"/>
                  <a:pt x="52415" y="63135"/>
                  <a:pt x="26638" y="63135"/>
                </a:cubicBezTo>
                <a:close/>
                <a:moveTo>
                  <a:pt x="26758" y="11931"/>
                </a:moveTo>
                <a:cubicBezTo>
                  <a:pt x="16184" y="11931"/>
                  <a:pt x="13809" y="18640"/>
                  <a:pt x="13809" y="31567"/>
                </a:cubicBezTo>
                <a:cubicBezTo>
                  <a:pt x="13809" y="44495"/>
                  <a:pt x="16175" y="51204"/>
                  <a:pt x="26638" y="51204"/>
                </a:cubicBezTo>
                <a:cubicBezTo>
                  <a:pt x="37969" y="51204"/>
                  <a:pt x="40206" y="44864"/>
                  <a:pt x="40206" y="31567"/>
                </a:cubicBezTo>
                <a:cubicBezTo>
                  <a:pt x="40206" y="18270"/>
                  <a:pt x="38090" y="11931"/>
                  <a:pt x="26758" y="11931"/>
                </a:cubicBezTo>
                <a:close/>
              </a:path>
            </a:pathLst>
          </a:custGeom>
          <a:solidFill>
            <a:srgbClr val="FFFFFF"/>
          </a:solidFill>
          <a:ln w="85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" name="Free-form: Shape 19">
            <a:extLst>
              <a:ext uri="{FF2B5EF4-FFF2-40B4-BE49-F238E27FC236}">
                <a16:creationId xmlns:a16="http://schemas.microsoft.com/office/drawing/2014/main" id="{DD1DAC41-AFA7-4091-ACEB-FFF957FCC92C}"/>
              </a:ext>
            </a:extLst>
          </p:cNvPr>
          <p:cNvSpPr/>
          <p:nvPr userDrawn="1"/>
        </p:nvSpPr>
        <p:spPr>
          <a:xfrm>
            <a:off x="3112306" y="601333"/>
            <a:ext cx="89257" cy="62026"/>
          </a:xfrm>
          <a:custGeom>
            <a:avLst/>
            <a:gdLst>
              <a:gd name="connsiteX0" fmla="*/ 87012 w 89257"/>
              <a:gd name="connsiteY0" fmla="*/ 62027 h 62026"/>
              <a:gd name="connsiteX1" fmla="*/ 78046 w 89257"/>
              <a:gd name="connsiteY1" fmla="*/ 62027 h 62026"/>
              <a:gd name="connsiteX2" fmla="*/ 75680 w 89257"/>
              <a:gd name="connsiteY2" fmla="*/ 59665 h 62026"/>
              <a:gd name="connsiteX3" fmla="*/ 75680 w 89257"/>
              <a:gd name="connsiteY3" fmla="*/ 24361 h 62026"/>
              <a:gd name="connsiteX4" fmla="*/ 67214 w 89257"/>
              <a:gd name="connsiteY4" fmla="*/ 12550 h 62026"/>
              <a:gd name="connsiteX5" fmla="*/ 51279 w 89257"/>
              <a:gd name="connsiteY5" fmla="*/ 18142 h 62026"/>
              <a:gd name="connsiteX6" fmla="*/ 51408 w 89257"/>
              <a:gd name="connsiteY6" fmla="*/ 24481 h 62026"/>
              <a:gd name="connsiteX7" fmla="*/ 51408 w 89257"/>
              <a:gd name="connsiteY7" fmla="*/ 59656 h 62026"/>
              <a:gd name="connsiteX8" fmla="*/ 49042 w 89257"/>
              <a:gd name="connsiteY8" fmla="*/ 62018 h 62026"/>
              <a:gd name="connsiteX9" fmla="*/ 39957 w 89257"/>
              <a:gd name="connsiteY9" fmla="*/ 62018 h 62026"/>
              <a:gd name="connsiteX10" fmla="*/ 37840 w 89257"/>
              <a:gd name="connsiteY10" fmla="*/ 59656 h 62026"/>
              <a:gd name="connsiteX11" fmla="*/ 37840 w 89257"/>
              <a:gd name="connsiteY11" fmla="*/ 23734 h 62026"/>
              <a:gd name="connsiteX12" fmla="*/ 29623 w 89257"/>
              <a:gd name="connsiteY12" fmla="*/ 12550 h 62026"/>
              <a:gd name="connsiteX13" fmla="*/ 13568 w 89257"/>
              <a:gd name="connsiteY13" fmla="*/ 18142 h 62026"/>
              <a:gd name="connsiteX14" fmla="*/ 13568 w 89257"/>
              <a:gd name="connsiteY14" fmla="*/ 59656 h 62026"/>
              <a:gd name="connsiteX15" fmla="*/ 11202 w 89257"/>
              <a:gd name="connsiteY15" fmla="*/ 62018 h 62026"/>
              <a:gd name="connsiteX16" fmla="*/ 2246 w 89257"/>
              <a:gd name="connsiteY16" fmla="*/ 62018 h 62026"/>
              <a:gd name="connsiteX17" fmla="*/ 0 w 89257"/>
              <a:gd name="connsiteY17" fmla="*/ 59656 h 62026"/>
              <a:gd name="connsiteX18" fmla="*/ 0 w 89257"/>
              <a:gd name="connsiteY18" fmla="*/ 3599 h 62026"/>
              <a:gd name="connsiteX19" fmla="*/ 2246 w 89257"/>
              <a:gd name="connsiteY19" fmla="*/ 1117 h 62026"/>
              <a:gd name="connsiteX20" fmla="*/ 11082 w 89257"/>
              <a:gd name="connsiteY20" fmla="*/ 1117 h 62026"/>
              <a:gd name="connsiteX21" fmla="*/ 13568 w 89257"/>
              <a:gd name="connsiteY21" fmla="*/ 3599 h 62026"/>
              <a:gd name="connsiteX22" fmla="*/ 13568 w 89257"/>
              <a:gd name="connsiteY22" fmla="*/ 7207 h 62026"/>
              <a:gd name="connsiteX23" fmla="*/ 13689 w 89257"/>
              <a:gd name="connsiteY23" fmla="*/ 7336 h 62026"/>
              <a:gd name="connsiteX24" fmla="*/ 32239 w 89257"/>
              <a:gd name="connsiteY24" fmla="*/ 0 h 62026"/>
              <a:gd name="connsiteX25" fmla="*/ 49292 w 89257"/>
              <a:gd name="connsiteY25" fmla="*/ 8701 h 62026"/>
              <a:gd name="connsiteX26" fmla="*/ 71206 w 89257"/>
              <a:gd name="connsiteY26" fmla="*/ 0 h 62026"/>
              <a:gd name="connsiteX27" fmla="*/ 89257 w 89257"/>
              <a:gd name="connsiteY27" fmla="*/ 23115 h 62026"/>
              <a:gd name="connsiteX28" fmla="*/ 89257 w 89257"/>
              <a:gd name="connsiteY28" fmla="*/ 59656 h 62026"/>
              <a:gd name="connsiteX29" fmla="*/ 87012 w 89257"/>
              <a:gd name="connsiteY29" fmla="*/ 62018 h 6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9257" h="62026">
                <a:moveTo>
                  <a:pt x="87012" y="62027"/>
                </a:moveTo>
                <a:lnTo>
                  <a:pt x="78046" y="62027"/>
                </a:lnTo>
                <a:cubicBezTo>
                  <a:pt x="76308" y="62027"/>
                  <a:pt x="75680" y="61279"/>
                  <a:pt x="75680" y="59665"/>
                </a:cubicBezTo>
                <a:lnTo>
                  <a:pt x="75680" y="24361"/>
                </a:lnTo>
                <a:cubicBezTo>
                  <a:pt x="75680" y="15161"/>
                  <a:pt x="73443" y="12550"/>
                  <a:pt x="67214" y="12550"/>
                </a:cubicBezTo>
                <a:cubicBezTo>
                  <a:pt x="62611" y="12550"/>
                  <a:pt x="55134" y="16157"/>
                  <a:pt x="51279" y="18142"/>
                </a:cubicBezTo>
                <a:cubicBezTo>
                  <a:pt x="51279" y="19387"/>
                  <a:pt x="51408" y="21620"/>
                  <a:pt x="51408" y="24481"/>
                </a:cubicBezTo>
                <a:lnTo>
                  <a:pt x="51408" y="59656"/>
                </a:lnTo>
                <a:cubicBezTo>
                  <a:pt x="51408" y="61151"/>
                  <a:pt x="50910" y="62018"/>
                  <a:pt x="49042" y="62018"/>
                </a:cubicBezTo>
                <a:lnTo>
                  <a:pt x="39957" y="62018"/>
                </a:lnTo>
                <a:cubicBezTo>
                  <a:pt x="38339" y="62018"/>
                  <a:pt x="37840" y="61271"/>
                  <a:pt x="37840" y="59656"/>
                </a:cubicBezTo>
                <a:lnTo>
                  <a:pt x="37840" y="23734"/>
                </a:lnTo>
                <a:cubicBezTo>
                  <a:pt x="37840" y="16149"/>
                  <a:pt x="35853" y="12550"/>
                  <a:pt x="29623" y="12550"/>
                </a:cubicBezTo>
                <a:cubicBezTo>
                  <a:pt x="25270" y="12550"/>
                  <a:pt x="18292" y="15659"/>
                  <a:pt x="13568" y="18142"/>
                </a:cubicBezTo>
                <a:lnTo>
                  <a:pt x="13568" y="59656"/>
                </a:lnTo>
                <a:cubicBezTo>
                  <a:pt x="13568" y="61151"/>
                  <a:pt x="12949" y="62018"/>
                  <a:pt x="11202" y="62018"/>
                </a:cubicBezTo>
                <a:lnTo>
                  <a:pt x="2246" y="62018"/>
                </a:lnTo>
                <a:cubicBezTo>
                  <a:pt x="628" y="62018"/>
                  <a:pt x="0" y="61271"/>
                  <a:pt x="0" y="59656"/>
                </a:cubicBezTo>
                <a:lnTo>
                  <a:pt x="0" y="3599"/>
                </a:lnTo>
                <a:cubicBezTo>
                  <a:pt x="0" y="1984"/>
                  <a:pt x="628" y="1117"/>
                  <a:pt x="2246" y="1117"/>
                </a:cubicBezTo>
                <a:lnTo>
                  <a:pt x="11082" y="1117"/>
                </a:lnTo>
                <a:cubicBezTo>
                  <a:pt x="12949" y="1117"/>
                  <a:pt x="13568" y="2113"/>
                  <a:pt x="13568" y="3599"/>
                </a:cubicBezTo>
                <a:lnTo>
                  <a:pt x="13568" y="7207"/>
                </a:lnTo>
                <a:lnTo>
                  <a:pt x="13689" y="7336"/>
                </a:lnTo>
                <a:cubicBezTo>
                  <a:pt x="18550" y="3986"/>
                  <a:pt x="25390" y="249"/>
                  <a:pt x="32239" y="0"/>
                </a:cubicBezTo>
                <a:cubicBezTo>
                  <a:pt x="39458" y="0"/>
                  <a:pt x="45437" y="1495"/>
                  <a:pt x="49292" y="8701"/>
                </a:cubicBezTo>
                <a:cubicBezTo>
                  <a:pt x="55513" y="4106"/>
                  <a:pt x="63239" y="0"/>
                  <a:pt x="71206" y="0"/>
                </a:cubicBezTo>
                <a:cubicBezTo>
                  <a:pt x="87640" y="0"/>
                  <a:pt x="89257" y="10686"/>
                  <a:pt x="89257" y="23115"/>
                </a:cubicBezTo>
                <a:lnTo>
                  <a:pt x="89257" y="59656"/>
                </a:lnTo>
                <a:cubicBezTo>
                  <a:pt x="89257" y="61151"/>
                  <a:pt x="88758" y="62018"/>
                  <a:pt x="87012" y="62018"/>
                </a:cubicBezTo>
                <a:close/>
              </a:path>
            </a:pathLst>
          </a:custGeom>
          <a:solidFill>
            <a:srgbClr val="FFFFFF"/>
          </a:solidFill>
          <a:ln w="85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Free-form: Shape 20">
            <a:extLst>
              <a:ext uri="{FF2B5EF4-FFF2-40B4-BE49-F238E27FC236}">
                <a16:creationId xmlns:a16="http://schemas.microsoft.com/office/drawing/2014/main" id="{4C01878C-8CB4-42A0-9553-3C034B4E62F3}"/>
              </a:ext>
            </a:extLst>
          </p:cNvPr>
          <p:cNvSpPr/>
          <p:nvPr userDrawn="1"/>
        </p:nvSpPr>
        <p:spPr>
          <a:xfrm>
            <a:off x="3214891" y="601333"/>
            <a:ext cx="89257" cy="62026"/>
          </a:xfrm>
          <a:custGeom>
            <a:avLst/>
            <a:gdLst>
              <a:gd name="connsiteX0" fmla="*/ 87029 w 89257"/>
              <a:gd name="connsiteY0" fmla="*/ 62027 h 62026"/>
              <a:gd name="connsiteX1" fmla="*/ 78064 w 89257"/>
              <a:gd name="connsiteY1" fmla="*/ 62027 h 62026"/>
              <a:gd name="connsiteX2" fmla="*/ 75697 w 89257"/>
              <a:gd name="connsiteY2" fmla="*/ 59665 h 62026"/>
              <a:gd name="connsiteX3" fmla="*/ 75697 w 89257"/>
              <a:gd name="connsiteY3" fmla="*/ 24361 h 62026"/>
              <a:gd name="connsiteX4" fmla="*/ 67231 w 89257"/>
              <a:gd name="connsiteY4" fmla="*/ 12550 h 62026"/>
              <a:gd name="connsiteX5" fmla="*/ 51297 w 89257"/>
              <a:gd name="connsiteY5" fmla="*/ 18142 h 62026"/>
              <a:gd name="connsiteX6" fmla="*/ 51417 w 89257"/>
              <a:gd name="connsiteY6" fmla="*/ 24481 h 62026"/>
              <a:gd name="connsiteX7" fmla="*/ 51417 w 89257"/>
              <a:gd name="connsiteY7" fmla="*/ 59656 h 62026"/>
              <a:gd name="connsiteX8" fmla="*/ 49051 w 89257"/>
              <a:gd name="connsiteY8" fmla="*/ 62018 h 62026"/>
              <a:gd name="connsiteX9" fmla="*/ 39965 w 89257"/>
              <a:gd name="connsiteY9" fmla="*/ 62018 h 62026"/>
              <a:gd name="connsiteX10" fmla="*/ 37849 w 89257"/>
              <a:gd name="connsiteY10" fmla="*/ 59656 h 62026"/>
              <a:gd name="connsiteX11" fmla="*/ 37849 w 89257"/>
              <a:gd name="connsiteY11" fmla="*/ 23734 h 62026"/>
              <a:gd name="connsiteX12" fmla="*/ 29632 w 89257"/>
              <a:gd name="connsiteY12" fmla="*/ 12550 h 62026"/>
              <a:gd name="connsiteX13" fmla="*/ 13568 w 89257"/>
              <a:gd name="connsiteY13" fmla="*/ 18142 h 62026"/>
              <a:gd name="connsiteX14" fmla="*/ 13568 w 89257"/>
              <a:gd name="connsiteY14" fmla="*/ 59656 h 62026"/>
              <a:gd name="connsiteX15" fmla="*/ 11202 w 89257"/>
              <a:gd name="connsiteY15" fmla="*/ 62018 h 62026"/>
              <a:gd name="connsiteX16" fmla="*/ 2237 w 89257"/>
              <a:gd name="connsiteY16" fmla="*/ 62018 h 62026"/>
              <a:gd name="connsiteX17" fmla="*/ 0 w 89257"/>
              <a:gd name="connsiteY17" fmla="*/ 59656 h 62026"/>
              <a:gd name="connsiteX18" fmla="*/ 0 w 89257"/>
              <a:gd name="connsiteY18" fmla="*/ 3599 h 62026"/>
              <a:gd name="connsiteX19" fmla="*/ 2237 w 89257"/>
              <a:gd name="connsiteY19" fmla="*/ 1117 h 62026"/>
              <a:gd name="connsiteX20" fmla="*/ 11082 w 89257"/>
              <a:gd name="connsiteY20" fmla="*/ 1117 h 62026"/>
              <a:gd name="connsiteX21" fmla="*/ 13568 w 89257"/>
              <a:gd name="connsiteY21" fmla="*/ 3599 h 62026"/>
              <a:gd name="connsiteX22" fmla="*/ 13568 w 89257"/>
              <a:gd name="connsiteY22" fmla="*/ 7207 h 62026"/>
              <a:gd name="connsiteX23" fmla="*/ 13697 w 89257"/>
              <a:gd name="connsiteY23" fmla="*/ 7336 h 62026"/>
              <a:gd name="connsiteX24" fmla="*/ 32248 w 89257"/>
              <a:gd name="connsiteY24" fmla="*/ 0 h 62026"/>
              <a:gd name="connsiteX25" fmla="*/ 49301 w 89257"/>
              <a:gd name="connsiteY25" fmla="*/ 8701 h 62026"/>
              <a:gd name="connsiteX26" fmla="*/ 71206 w 89257"/>
              <a:gd name="connsiteY26" fmla="*/ 0 h 62026"/>
              <a:gd name="connsiteX27" fmla="*/ 89257 w 89257"/>
              <a:gd name="connsiteY27" fmla="*/ 23115 h 62026"/>
              <a:gd name="connsiteX28" fmla="*/ 89257 w 89257"/>
              <a:gd name="connsiteY28" fmla="*/ 59656 h 62026"/>
              <a:gd name="connsiteX29" fmla="*/ 87020 w 89257"/>
              <a:gd name="connsiteY29" fmla="*/ 62018 h 6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9257" h="62026">
                <a:moveTo>
                  <a:pt x="87029" y="62027"/>
                </a:moveTo>
                <a:lnTo>
                  <a:pt x="78064" y="62027"/>
                </a:lnTo>
                <a:cubicBezTo>
                  <a:pt x="76326" y="62027"/>
                  <a:pt x="75697" y="61279"/>
                  <a:pt x="75697" y="59665"/>
                </a:cubicBezTo>
                <a:lnTo>
                  <a:pt x="75697" y="24361"/>
                </a:lnTo>
                <a:cubicBezTo>
                  <a:pt x="75697" y="15161"/>
                  <a:pt x="73460" y="12550"/>
                  <a:pt x="67231" y="12550"/>
                </a:cubicBezTo>
                <a:cubicBezTo>
                  <a:pt x="62628" y="12550"/>
                  <a:pt x="55160" y="16157"/>
                  <a:pt x="51297" y="18142"/>
                </a:cubicBezTo>
                <a:cubicBezTo>
                  <a:pt x="51297" y="19387"/>
                  <a:pt x="51417" y="21620"/>
                  <a:pt x="51417" y="24481"/>
                </a:cubicBezTo>
                <a:lnTo>
                  <a:pt x="51417" y="59656"/>
                </a:lnTo>
                <a:cubicBezTo>
                  <a:pt x="51417" y="61151"/>
                  <a:pt x="50918" y="62018"/>
                  <a:pt x="49051" y="62018"/>
                </a:cubicBezTo>
                <a:lnTo>
                  <a:pt x="39965" y="62018"/>
                </a:lnTo>
                <a:cubicBezTo>
                  <a:pt x="38348" y="62018"/>
                  <a:pt x="37849" y="61271"/>
                  <a:pt x="37849" y="59656"/>
                </a:cubicBezTo>
                <a:lnTo>
                  <a:pt x="37849" y="23734"/>
                </a:lnTo>
                <a:cubicBezTo>
                  <a:pt x="37849" y="16149"/>
                  <a:pt x="35853" y="12550"/>
                  <a:pt x="29632" y="12550"/>
                </a:cubicBezTo>
                <a:cubicBezTo>
                  <a:pt x="25270" y="12550"/>
                  <a:pt x="18301" y="15659"/>
                  <a:pt x="13568" y="18142"/>
                </a:cubicBezTo>
                <a:lnTo>
                  <a:pt x="13568" y="59656"/>
                </a:lnTo>
                <a:cubicBezTo>
                  <a:pt x="13568" y="61151"/>
                  <a:pt x="12940" y="62018"/>
                  <a:pt x="11202" y="62018"/>
                </a:cubicBezTo>
                <a:lnTo>
                  <a:pt x="2237" y="62018"/>
                </a:lnTo>
                <a:cubicBezTo>
                  <a:pt x="620" y="62018"/>
                  <a:pt x="0" y="61271"/>
                  <a:pt x="0" y="59656"/>
                </a:cubicBezTo>
                <a:lnTo>
                  <a:pt x="0" y="3599"/>
                </a:lnTo>
                <a:cubicBezTo>
                  <a:pt x="0" y="1984"/>
                  <a:pt x="628" y="1117"/>
                  <a:pt x="2237" y="1117"/>
                </a:cubicBezTo>
                <a:lnTo>
                  <a:pt x="11082" y="1117"/>
                </a:lnTo>
                <a:cubicBezTo>
                  <a:pt x="12949" y="1117"/>
                  <a:pt x="13568" y="2113"/>
                  <a:pt x="13568" y="3599"/>
                </a:cubicBezTo>
                <a:lnTo>
                  <a:pt x="13568" y="7207"/>
                </a:lnTo>
                <a:lnTo>
                  <a:pt x="13697" y="7336"/>
                </a:lnTo>
                <a:cubicBezTo>
                  <a:pt x="18550" y="3986"/>
                  <a:pt x="25399" y="249"/>
                  <a:pt x="32248" y="0"/>
                </a:cubicBezTo>
                <a:cubicBezTo>
                  <a:pt x="39466" y="0"/>
                  <a:pt x="45446" y="1495"/>
                  <a:pt x="49301" y="8701"/>
                </a:cubicBezTo>
                <a:cubicBezTo>
                  <a:pt x="55521" y="4106"/>
                  <a:pt x="63239" y="0"/>
                  <a:pt x="71206" y="0"/>
                </a:cubicBezTo>
                <a:cubicBezTo>
                  <a:pt x="87640" y="0"/>
                  <a:pt x="89257" y="10686"/>
                  <a:pt x="89257" y="23115"/>
                </a:cubicBezTo>
                <a:lnTo>
                  <a:pt x="89257" y="59656"/>
                </a:lnTo>
                <a:cubicBezTo>
                  <a:pt x="89257" y="61151"/>
                  <a:pt x="88758" y="62018"/>
                  <a:pt x="87020" y="62018"/>
                </a:cubicBezTo>
                <a:close/>
              </a:path>
            </a:pathLst>
          </a:custGeom>
          <a:solidFill>
            <a:srgbClr val="FFFFFF"/>
          </a:solidFill>
          <a:ln w="85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Free-form: Shape 21">
            <a:extLst>
              <a:ext uri="{FF2B5EF4-FFF2-40B4-BE49-F238E27FC236}">
                <a16:creationId xmlns:a16="http://schemas.microsoft.com/office/drawing/2014/main" id="{1155CD50-6372-4695-B77D-22AA41F31A48}"/>
              </a:ext>
            </a:extLst>
          </p:cNvPr>
          <p:cNvSpPr/>
          <p:nvPr userDrawn="1"/>
        </p:nvSpPr>
        <p:spPr>
          <a:xfrm>
            <a:off x="3318981" y="579214"/>
            <a:ext cx="14695" cy="84145"/>
          </a:xfrm>
          <a:custGeom>
            <a:avLst/>
            <a:gdLst>
              <a:gd name="connsiteX0" fmla="*/ 7348 w 14695"/>
              <a:gd name="connsiteY0" fmla="*/ 14293 h 84145"/>
              <a:gd name="connsiteX1" fmla="*/ 0 w 14695"/>
              <a:gd name="connsiteY1" fmla="*/ 7087 h 84145"/>
              <a:gd name="connsiteX2" fmla="*/ 7348 w 14695"/>
              <a:gd name="connsiteY2" fmla="*/ 0 h 84145"/>
              <a:gd name="connsiteX3" fmla="*/ 14695 w 14695"/>
              <a:gd name="connsiteY3" fmla="*/ 7087 h 84145"/>
              <a:gd name="connsiteX4" fmla="*/ 7348 w 14695"/>
              <a:gd name="connsiteY4" fmla="*/ 14293 h 84145"/>
              <a:gd name="connsiteX5" fmla="*/ 13947 w 14695"/>
              <a:gd name="connsiteY5" fmla="*/ 81783 h 84145"/>
              <a:gd name="connsiteX6" fmla="*/ 11710 w 14695"/>
              <a:gd name="connsiteY6" fmla="*/ 84146 h 84145"/>
              <a:gd name="connsiteX7" fmla="*/ 2874 w 14695"/>
              <a:gd name="connsiteY7" fmla="*/ 84146 h 84145"/>
              <a:gd name="connsiteX8" fmla="*/ 387 w 14695"/>
              <a:gd name="connsiteY8" fmla="*/ 81783 h 84145"/>
              <a:gd name="connsiteX9" fmla="*/ 387 w 14695"/>
              <a:gd name="connsiteY9" fmla="*/ 25606 h 84145"/>
              <a:gd name="connsiteX10" fmla="*/ 2874 w 14695"/>
              <a:gd name="connsiteY10" fmla="*/ 23244 h 84145"/>
              <a:gd name="connsiteX11" fmla="*/ 11710 w 14695"/>
              <a:gd name="connsiteY11" fmla="*/ 23244 h 84145"/>
              <a:gd name="connsiteX12" fmla="*/ 13947 w 14695"/>
              <a:gd name="connsiteY12" fmla="*/ 25606 h 84145"/>
              <a:gd name="connsiteX13" fmla="*/ 13947 w 14695"/>
              <a:gd name="connsiteY13" fmla="*/ 81783 h 8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95" h="84145">
                <a:moveTo>
                  <a:pt x="7348" y="14293"/>
                </a:moveTo>
                <a:cubicBezTo>
                  <a:pt x="878" y="14293"/>
                  <a:pt x="0" y="10686"/>
                  <a:pt x="0" y="7087"/>
                </a:cubicBezTo>
                <a:cubicBezTo>
                  <a:pt x="0" y="3110"/>
                  <a:pt x="1368" y="0"/>
                  <a:pt x="7348" y="0"/>
                </a:cubicBezTo>
                <a:cubicBezTo>
                  <a:pt x="13327" y="0"/>
                  <a:pt x="14695" y="2860"/>
                  <a:pt x="14695" y="7087"/>
                </a:cubicBezTo>
                <a:cubicBezTo>
                  <a:pt x="14695" y="10935"/>
                  <a:pt x="13577" y="14293"/>
                  <a:pt x="7348" y="14293"/>
                </a:cubicBezTo>
                <a:close/>
                <a:moveTo>
                  <a:pt x="13947" y="81783"/>
                </a:moveTo>
                <a:cubicBezTo>
                  <a:pt x="13947" y="83149"/>
                  <a:pt x="13448" y="84146"/>
                  <a:pt x="11710" y="84146"/>
                </a:cubicBezTo>
                <a:lnTo>
                  <a:pt x="2874" y="84146"/>
                </a:lnTo>
                <a:cubicBezTo>
                  <a:pt x="1127" y="84146"/>
                  <a:pt x="387" y="83398"/>
                  <a:pt x="387" y="81783"/>
                </a:cubicBezTo>
                <a:lnTo>
                  <a:pt x="387" y="25606"/>
                </a:lnTo>
                <a:cubicBezTo>
                  <a:pt x="387" y="23862"/>
                  <a:pt x="1136" y="23244"/>
                  <a:pt x="2874" y="23244"/>
                </a:cubicBezTo>
                <a:lnTo>
                  <a:pt x="11710" y="23244"/>
                </a:lnTo>
                <a:cubicBezTo>
                  <a:pt x="13456" y="23244"/>
                  <a:pt x="13947" y="24240"/>
                  <a:pt x="13947" y="25606"/>
                </a:cubicBezTo>
                <a:lnTo>
                  <a:pt x="13947" y="81783"/>
                </a:lnTo>
                <a:close/>
              </a:path>
            </a:pathLst>
          </a:custGeom>
          <a:solidFill>
            <a:srgbClr val="FFFFFF"/>
          </a:solidFill>
          <a:ln w="85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3" name="Free-form: Shape 22">
            <a:extLst>
              <a:ext uri="{FF2B5EF4-FFF2-40B4-BE49-F238E27FC236}">
                <a16:creationId xmlns:a16="http://schemas.microsoft.com/office/drawing/2014/main" id="{86B0C2FF-2A2B-4AEA-89FF-83A2371F8465}"/>
              </a:ext>
            </a:extLst>
          </p:cNvPr>
          <p:cNvSpPr/>
          <p:nvPr userDrawn="1"/>
        </p:nvSpPr>
        <p:spPr>
          <a:xfrm>
            <a:off x="3346766" y="601212"/>
            <a:ext cx="47164" cy="63134"/>
          </a:xfrm>
          <a:custGeom>
            <a:avLst/>
            <a:gdLst>
              <a:gd name="connsiteX0" fmla="*/ 22023 w 47164"/>
              <a:gd name="connsiteY0" fmla="*/ 63135 h 63134"/>
              <a:gd name="connsiteX1" fmla="*/ 2725 w 47164"/>
              <a:gd name="connsiteY1" fmla="*/ 60403 h 63134"/>
              <a:gd name="connsiteX2" fmla="*/ 109 w 47164"/>
              <a:gd name="connsiteY2" fmla="*/ 56297 h 63134"/>
              <a:gd name="connsiteX3" fmla="*/ 978 w 47164"/>
              <a:gd name="connsiteY3" fmla="*/ 52200 h 63134"/>
              <a:gd name="connsiteX4" fmla="*/ 4213 w 47164"/>
              <a:gd name="connsiteY4" fmla="*/ 50336 h 63134"/>
              <a:gd name="connsiteX5" fmla="*/ 21894 w 47164"/>
              <a:gd name="connsiteY5" fmla="*/ 51831 h 63134"/>
              <a:gd name="connsiteX6" fmla="*/ 33097 w 47164"/>
              <a:gd name="connsiteY6" fmla="*/ 44744 h 63134"/>
              <a:gd name="connsiteX7" fmla="*/ 23142 w 47164"/>
              <a:gd name="connsiteY7" fmla="*/ 36661 h 63134"/>
              <a:gd name="connsiteX8" fmla="*/ 238 w 47164"/>
              <a:gd name="connsiteY8" fmla="*/ 18769 h 63134"/>
              <a:gd name="connsiteX9" fmla="*/ 23641 w 47164"/>
              <a:gd name="connsiteY9" fmla="*/ 0 h 63134"/>
              <a:gd name="connsiteX10" fmla="*/ 42561 w 47164"/>
              <a:gd name="connsiteY10" fmla="*/ 2732 h 63134"/>
              <a:gd name="connsiteX11" fmla="*/ 45176 w 47164"/>
              <a:gd name="connsiteY11" fmla="*/ 6460 h 63134"/>
              <a:gd name="connsiteX12" fmla="*/ 44178 w 47164"/>
              <a:gd name="connsiteY12" fmla="*/ 10935 h 63134"/>
              <a:gd name="connsiteX13" fmla="*/ 40814 w 47164"/>
              <a:gd name="connsiteY13" fmla="*/ 12670 h 63134"/>
              <a:gd name="connsiteX14" fmla="*/ 23882 w 47164"/>
              <a:gd name="connsiteY14" fmla="*/ 11304 h 63134"/>
              <a:gd name="connsiteX15" fmla="*/ 14048 w 47164"/>
              <a:gd name="connsiteY15" fmla="*/ 18262 h 63134"/>
              <a:gd name="connsiteX16" fmla="*/ 24630 w 47164"/>
              <a:gd name="connsiteY16" fmla="*/ 24970 h 63134"/>
              <a:gd name="connsiteX17" fmla="*/ 47164 w 47164"/>
              <a:gd name="connsiteY17" fmla="*/ 43859 h 63134"/>
              <a:gd name="connsiteX18" fmla="*/ 22015 w 47164"/>
              <a:gd name="connsiteY18" fmla="*/ 63126 h 6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7164" h="63134">
                <a:moveTo>
                  <a:pt x="22023" y="63135"/>
                </a:moveTo>
                <a:cubicBezTo>
                  <a:pt x="15794" y="63135"/>
                  <a:pt x="7457" y="62267"/>
                  <a:pt x="2725" y="60403"/>
                </a:cubicBezTo>
                <a:cubicBezTo>
                  <a:pt x="238" y="59407"/>
                  <a:pt x="-261" y="58290"/>
                  <a:pt x="109" y="56297"/>
                </a:cubicBezTo>
                <a:lnTo>
                  <a:pt x="978" y="52200"/>
                </a:lnTo>
                <a:cubicBezTo>
                  <a:pt x="1348" y="50207"/>
                  <a:pt x="2226" y="50087"/>
                  <a:pt x="4213" y="50336"/>
                </a:cubicBezTo>
                <a:cubicBezTo>
                  <a:pt x="9694" y="51204"/>
                  <a:pt x="17661" y="51831"/>
                  <a:pt x="21894" y="51831"/>
                </a:cubicBezTo>
                <a:cubicBezTo>
                  <a:pt x="29862" y="51831"/>
                  <a:pt x="33097" y="49718"/>
                  <a:pt x="33097" y="44744"/>
                </a:cubicBezTo>
                <a:cubicBezTo>
                  <a:pt x="33097" y="39023"/>
                  <a:pt x="30980" y="37786"/>
                  <a:pt x="23142" y="36661"/>
                </a:cubicBezTo>
                <a:cubicBezTo>
                  <a:pt x="10942" y="34926"/>
                  <a:pt x="238" y="32306"/>
                  <a:pt x="238" y="18769"/>
                </a:cubicBezTo>
                <a:cubicBezTo>
                  <a:pt x="238" y="6460"/>
                  <a:pt x="9702" y="0"/>
                  <a:pt x="23641" y="0"/>
                </a:cubicBezTo>
                <a:cubicBezTo>
                  <a:pt x="28743" y="0"/>
                  <a:pt x="37338" y="747"/>
                  <a:pt x="42561" y="2732"/>
                </a:cubicBezTo>
                <a:cubicBezTo>
                  <a:pt x="44677" y="3599"/>
                  <a:pt x="45546" y="4596"/>
                  <a:pt x="45176" y="6460"/>
                </a:cubicBezTo>
                <a:lnTo>
                  <a:pt x="44178" y="10935"/>
                </a:lnTo>
                <a:cubicBezTo>
                  <a:pt x="43808" y="12670"/>
                  <a:pt x="43060" y="12919"/>
                  <a:pt x="40814" y="12670"/>
                </a:cubicBezTo>
                <a:cubicBezTo>
                  <a:pt x="35463" y="12051"/>
                  <a:pt x="28493" y="11304"/>
                  <a:pt x="23882" y="11304"/>
                </a:cubicBezTo>
                <a:cubicBezTo>
                  <a:pt x="15914" y="11304"/>
                  <a:pt x="14048" y="13546"/>
                  <a:pt x="14048" y="18262"/>
                </a:cubicBezTo>
                <a:cubicBezTo>
                  <a:pt x="14048" y="22978"/>
                  <a:pt x="17033" y="23734"/>
                  <a:pt x="24630" y="24970"/>
                </a:cubicBezTo>
                <a:cubicBezTo>
                  <a:pt x="36461" y="26714"/>
                  <a:pt x="47164" y="29076"/>
                  <a:pt x="47164" y="43859"/>
                </a:cubicBezTo>
                <a:cubicBezTo>
                  <a:pt x="47164" y="58642"/>
                  <a:pt x="34835" y="63126"/>
                  <a:pt x="22015" y="63126"/>
                </a:cubicBezTo>
                <a:close/>
              </a:path>
            </a:pathLst>
          </a:custGeom>
          <a:solidFill>
            <a:srgbClr val="FFFFFF"/>
          </a:solidFill>
          <a:ln w="85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4" name="Free-form: Shape 23">
            <a:extLst>
              <a:ext uri="{FF2B5EF4-FFF2-40B4-BE49-F238E27FC236}">
                <a16:creationId xmlns:a16="http://schemas.microsoft.com/office/drawing/2014/main" id="{CAED9F55-2575-4130-845C-2185B6BE1CE3}"/>
              </a:ext>
            </a:extLst>
          </p:cNvPr>
          <p:cNvSpPr/>
          <p:nvPr userDrawn="1"/>
        </p:nvSpPr>
        <p:spPr>
          <a:xfrm>
            <a:off x="3403913" y="601212"/>
            <a:ext cx="47163" cy="63134"/>
          </a:xfrm>
          <a:custGeom>
            <a:avLst/>
            <a:gdLst>
              <a:gd name="connsiteX0" fmla="*/ 22023 w 47163"/>
              <a:gd name="connsiteY0" fmla="*/ 63135 h 63134"/>
              <a:gd name="connsiteX1" fmla="*/ 2725 w 47163"/>
              <a:gd name="connsiteY1" fmla="*/ 60403 h 63134"/>
              <a:gd name="connsiteX2" fmla="*/ 109 w 47163"/>
              <a:gd name="connsiteY2" fmla="*/ 56297 h 63134"/>
              <a:gd name="connsiteX3" fmla="*/ 978 w 47163"/>
              <a:gd name="connsiteY3" fmla="*/ 52200 h 63134"/>
              <a:gd name="connsiteX4" fmla="*/ 4213 w 47163"/>
              <a:gd name="connsiteY4" fmla="*/ 50336 h 63134"/>
              <a:gd name="connsiteX5" fmla="*/ 21894 w 47163"/>
              <a:gd name="connsiteY5" fmla="*/ 51831 h 63134"/>
              <a:gd name="connsiteX6" fmla="*/ 33097 w 47163"/>
              <a:gd name="connsiteY6" fmla="*/ 44744 h 63134"/>
              <a:gd name="connsiteX7" fmla="*/ 23142 w 47163"/>
              <a:gd name="connsiteY7" fmla="*/ 36661 h 63134"/>
              <a:gd name="connsiteX8" fmla="*/ 238 w 47163"/>
              <a:gd name="connsiteY8" fmla="*/ 18769 h 63134"/>
              <a:gd name="connsiteX9" fmla="*/ 23641 w 47163"/>
              <a:gd name="connsiteY9" fmla="*/ 0 h 63134"/>
              <a:gd name="connsiteX10" fmla="*/ 42561 w 47163"/>
              <a:gd name="connsiteY10" fmla="*/ 2732 h 63134"/>
              <a:gd name="connsiteX11" fmla="*/ 45177 w 47163"/>
              <a:gd name="connsiteY11" fmla="*/ 6460 h 63134"/>
              <a:gd name="connsiteX12" fmla="*/ 44178 w 47163"/>
              <a:gd name="connsiteY12" fmla="*/ 10935 h 63134"/>
              <a:gd name="connsiteX13" fmla="*/ 40814 w 47163"/>
              <a:gd name="connsiteY13" fmla="*/ 12670 h 63134"/>
              <a:gd name="connsiteX14" fmla="*/ 23882 w 47163"/>
              <a:gd name="connsiteY14" fmla="*/ 11304 h 63134"/>
              <a:gd name="connsiteX15" fmla="*/ 14047 w 47163"/>
              <a:gd name="connsiteY15" fmla="*/ 18262 h 63134"/>
              <a:gd name="connsiteX16" fmla="*/ 24630 w 47163"/>
              <a:gd name="connsiteY16" fmla="*/ 24970 h 63134"/>
              <a:gd name="connsiteX17" fmla="*/ 47164 w 47163"/>
              <a:gd name="connsiteY17" fmla="*/ 43859 h 63134"/>
              <a:gd name="connsiteX18" fmla="*/ 22015 w 47163"/>
              <a:gd name="connsiteY18" fmla="*/ 63126 h 6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7163" h="63134">
                <a:moveTo>
                  <a:pt x="22023" y="63135"/>
                </a:moveTo>
                <a:cubicBezTo>
                  <a:pt x="15794" y="63135"/>
                  <a:pt x="7457" y="62267"/>
                  <a:pt x="2725" y="60403"/>
                </a:cubicBezTo>
                <a:cubicBezTo>
                  <a:pt x="238" y="59407"/>
                  <a:pt x="-261" y="58290"/>
                  <a:pt x="109" y="56297"/>
                </a:cubicBezTo>
                <a:lnTo>
                  <a:pt x="978" y="52200"/>
                </a:lnTo>
                <a:cubicBezTo>
                  <a:pt x="1357" y="50207"/>
                  <a:pt x="2226" y="50087"/>
                  <a:pt x="4213" y="50336"/>
                </a:cubicBezTo>
                <a:cubicBezTo>
                  <a:pt x="9694" y="51204"/>
                  <a:pt x="17661" y="51831"/>
                  <a:pt x="21894" y="51831"/>
                </a:cubicBezTo>
                <a:cubicBezTo>
                  <a:pt x="29861" y="51831"/>
                  <a:pt x="33097" y="49718"/>
                  <a:pt x="33097" y="44744"/>
                </a:cubicBezTo>
                <a:cubicBezTo>
                  <a:pt x="33097" y="39023"/>
                  <a:pt x="30980" y="37786"/>
                  <a:pt x="23142" y="36661"/>
                </a:cubicBezTo>
                <a:cubicBezTo>
                  <a:pt x="10941" y="34926"/>
                  <a:pt x="238" y="32306"/>
                  <a:pt x="238" y="18769"/>
                </a:cubicBezTo>
                <a:cubicBezTo>
                  <a:pt x="238" y="6460"/>
                  <a:pt x="9703" y="0"/>
                  <a:pt x="23641" y="0"/>
                </a:cubicBezTo>
                <a:cubicBezTo>
                  <a:pt x="28752" y="0"/>
                  <a:pt x="37338" y="747"/>
                  <a:pt x="42561" y="2732"/>
                </a:cubicBezTo>
                <a:cubicBezTo>
                  <a:pt x="44677" y="3599"/>
                  <a:pt x="45546" y="4596"/>
                  <a:pt x="45177" y="6460"/>
                </a:cubicBezTo>
                <a:lnTo>
                  <a:pt x="44178" y="10935"/>
                </a:lnTo>
                <a:cubicBezTo>
                  <a:pt x="43809" y="12670"/>
                  <a:pt x="43060" y="12919"/>
                  <a:pt x="40814" y="12670"/>
                </a:cubicBezTo>
                <a:cubicBezTo>
                  <a:pt x="35463" y="12051"/>
                  <a:pt x="28493" y="11304"/>
                  <a:pt x="23882" y="11304"/>
                </a:cubicBezTo>
                <a:cubicBezTo>
                  <a:pt x="15915" y="11304"/>
                  <a:pt x="14047" y="13546"/>
                  <a:pt x="14047" y="18262"/>
                </a:cubicBezTo>
                <a:cubicBezTo>
                  <a:pt x="14047" y="22978"/>
                  <a:pt x="17033" y="23734"/>
                  <a:pt x="24630" y="24970"/>
                </a:cubicBezTo>
                <a:cubicBezTo>
                  <a:pt x="36461" y="26714"/>
                  <a:pt x="47164" y="29076"/>
                  <a:pt x="47164" y="43859"/>
                </a:cubicBezTo>
                <a:cubicBezTo>
                  <a:pt x="47164" y="58642"/>
                  <a:pt x="34835" y="63126"/>
                  <a:pt x="22015" y="63126"/>
                </a:cubicBezTo>
                <a:close/>
              </a:path>
            </a:pathLst>
          </a:custGeom>
          <a:solidFill>
            <a:srgbClr val="FFFFFF"/>
          </a:solidFill>
          <a:ln w="85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" name="Free-form: Shape 24">
            <a:extLst>
              <a:ext uri="{FF2B5EF4-FFF2-40B4-BE49-F238E27FC236}">
                <a16:creationId xmlns:a16="http://schemas.microsoft.com/office/drawing/2014/main" id="{67AFE3F5-78F9-4DA2-B4AA-F1842014CDA9}"/>
              </a:ext>
            </a:extLst>
          </p:cNvPr>
          <p:cNvSpPr/>
          <p:nvPr userDrawn="1"/>
        </p:nvSpPr>
        <p:spPr>
          <a:xfrm>
            <a:off x="3464035" y="579214"/>
            <a:ext cx="14695" cy="84145"/>
          </a:xfrm>
          <a:custGeom>
            <a:avLst/>
            <a:gdLst>
              <a:gd name="connsiteX0" fmla="*/ 7348 w 14695"/>
              <a:gd name="connsiteY0" fmla="*/ 14293 h 84145"/>
              <a:gd name="connsiteX1" fmla="*/ 0 w 14695"/>
              <a:gd name="connsiteY1" fmla="*/ 7087 h 84145"/>
              <a:gd name="connsiteX2" fmla="*/ 7348 w 14695"/>
              <a:gd name="connsiteY2" fmla="*/ 0 h 84145"/>
              <a:gd name="connsiteX3" fmla="*/ 14695 w 14695"/>
              <a:gd name="connsiteY3" fmla="*/ 7087 h 84145"/>
              <a:gd name="connsiteX4" fmla="*/ 7348 w 14695"/>
              <a:gd name="connsiteY4" fmla="*/ 14293 h 84145"/>
              <a:gd name="connsiteX5" fmla="*/ 13947 w 14695"/>
              <a:gd name="connsiteY5" fmla="*/ 81783 h 84145"/>
              <a:gd name="connsiteX6" fmla="*/ 11710 w 14695"/>
              <a:gd name="connsiteY6" fmla="*/ 84146 h 84145"/>
              <a:gd name="connsiteX7" fmla="*/ 2874 w 14695"/>
              <a:gd name="connsiteY7" fmla="*/ 84146 h 84145"/>
              <a:gd name="connsiteX8" fmla="*/ 387 w 14695"/>
              <a:gd name="connsiteY8" fmla="*/ 81783 h 84145"/>
              <a:gd name="connsiteX9" fmla="*/ 387 w 14695"/>
              <a:gd name="connsiteY9" fmla="*/ 25606 h 84145"/>
              <a:gd name="connsiteX10" fmla="*/ 2874 w 14695"/>
              <a:gd name="connsiteY10" fmla="*/ 23244 h 84145"/>
              <a:gd name="connsiteX11" fmla="*/ 11710 w 14695"/>
              <a:gd name="connsiteY11" fmla="*/ 23244 h 84145"/>
              <a:gd name="connsiteX12" fmla="*/ 13947 w 14695"/>
              <a:gd name="connsiteY12" fmla="*/ 25606 h 84145"/>
              <a:gd name="connsiteX13" fmla="*/ 13947 w 14695"/>
              <a:gd name="connsiteY13" fmla="*/ 81783 h 8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95" h="84145">
                <a:moveTo>
                  <a:pt x="7348" y="14293"/>
                </a:moveTo>
                <a:cubicBezTo>
                  <a:pt x="878" y="14293"/>
                  <a:pt x="0" y="10686"/>
                  <a:pt x="0" y="7087"/>
                </a:cubicBezTo>
                <a:cubicBezTo>
                  <a:pt x="0" y="3110"/>
                  <a:pt x="1368" y="0"/>
                  <a:pt x="7348" y="0"/>
                </a:cubicBezTo>
                <a:cubicBezTo>
                  <a:pt x="13327" y="0"/>
                  <a:pt x="14695" y="2860"/>
                  <a:pt x="14695" y="7087"/>
                </a:cubicBezTo>
                <a:cubicBezTo>
                  <a:pt x="14695" y="10935"/>
                  <a:pt x="13577" y="14293"/>
                  <a:pt x="7348" y="14293"/>
                </a:cubicBezTo>
                <a:close/>
                <a:moveTo>
                  <a:pt x="13947" y="81783"/>
                </a:moveTo>
                <a:cubicBezTo>
                  <a:pt x="13947" y="83149"/>
                  <a:pt x="13448" y="84146"/>
                  <a:pt x="11710" y="84146"/>
                </a:cubicBezTo>
                <a:lnTo>
                  <a:pt x="2874" y="84146"/>
                </a:lnTo>
                <a:cubicBezTo>
                  <a:pt x="1127" y="84146"/>
                  <a:pt x="387" y="83398"/>
                  <a:pt x="387" y="81783"/>
                </a:cubicBezTo>
                <a:lnTo>
                  <a:pt x="387" y="25606"/>
                </a:lnTo>
                <a:cubicBezTo>
                  <a:pt x="387" y="23862"/>
                  <a:pt x="1136" y="23244"/>
                  <a:pt x="2874" y="23244"/>
                </a:cubicBezTo>
                <a:lnTo>
                  <a:pt x="11710" y="23244"/>
                </a:lnTo>
                <a:cubicBezTo>
                  <a:pt x="13457" y="23244"/>
                  <a:pt x="13947" y="24240"/>
                  <a:pt x="13947" y="25606"/>
                </a:cubicBezTo>
                <a:lnTo>
                  <a:pt x="13947" y="81783"/>
                </a:lnTo>
                <a:close/>
              </a:path>
            </a:pathLst>
          </a:custGeom>
          <a:solidFill>
            <a:srgbClr val="FFFFFF"/>
          </a:solidFill>
          <a:ln w="85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6" name="Free-form: Shape 25">
            <a:extLst>
              <a:ext uri="{FF2B5EF4-FFF2-40B4-BE49-F238E27FC236}">
                <a16:creationId xmlns:a16="http://schemas.microsoft.com/office/drawing/2014/main" id="{B3BE8F47-E7D2-4264-BE69-06E760061CE4}"/>
              </a:ext>
            </a:extLst>
          </p:cNvPr>
          <p:cNvSpPr/>
          <p:nvPr userDrawn="1"/>
        </p:nvSpPr>
        <p:spPr>
          <a:xfrm>
            <a:off x="3492187" y="601212"/>
            <a:ext cx="54153" cy="63134"/>
          </a:xfrm>
          <a:custGeom>
            <a:avLst/>
            <a:gdLst>
              <a:gd name="connsiteX0" fmla="*/ 26638 w 54153"/>
              <a:gd name="connsiteY0" fmla="*/ 63135 h 63134"/>
              <a:gd name="connsiteX1" fmla="*/ 0 w 54153"/>
              <a:gd name="connsiteY1" fmla="*/ 30700 h 63134"/>
              <a:gd name="connsiteX2" fmla="*/ 26638 w 54153"/>
              <a:gd name="connsiteY2" fmla="*/ 0 h 63134"/>
              <a:gd name="connsiteX3" fmla="*/ 54153 w 54153"/>
              <a:gd name="connsiteY3" fmla="*/ 30700 h 63134"/>
              <a:gd name="connsiteX4" fmla="*/ 26638 w 54153"/>
              <a:gd name="connsiteY4" fmla="*/ 63135 h 63134"/>
              <a:gd name="connsiteX5" fmla="*/ 26767 w 54153"/>
              <a:gd name="connsiteY5" fmla="*/ 11931 h 63134"/>
              <a:gd name="connsiteX6" fmla="*/ 13818 w 54153"/>
              <a:gd name="connsiteY6" fmla="*/ 31567 h 63134"/>
              <a:gd name="connsiteX7" fmla="*/ 26646 w 54153"/>
              <a:gd name="connsiteY7" fmla="*/ 51204 h 63134"/>
              <a:gd name="connsiteX8" fmla="*/ 40215 w 54153"/>
              <a:gd name="connsiteY8" fmla="*/ 31567 h 63134"/>
              <a:gd name="connsiteX9" fmla="*/ 26767 w 54153"/>
              <a:gd name="connsiteY9" fmla="*/ 11931 h 6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153" h="63134">
                <a:moveTo>
                  <a:pt x="26638" y="63135"/>
                </a:moveTo>
                <a:cubicBezTo>
                  <a:pt x="1618" y="63135"/>
                  <a:pt x="0" y="44864"/>
                  <a:pt x="0" y="30700"/>
                </a:cubicBezTo>
                <a:cubicBezTo>
                  <a:pt x="0" y="19018"/>
                  <a:pt x="2616" y="0"/>
                  <a:pt x="26638" y="0"/>
                </a:cubicBezTo>
                <a:cubicBezTo>
                  <a:pt x="50660" y="0"/>
                  <a:pt x="54153" y="16037"/>
                  <a:pt x="54153" y="30700"/>
                </a:cubicBezTo>
                <a:cubicBezTo>
                  <a:pt x="54153" y="45363"/>
                  <a:pt x="52407" y="63135"/>
                  <a:pt x="26638" y="63135"/>
                </a:cubicBezTo>
                <a:close/>
                <a:moveTo>
                  <a:pt x="26767" y="11931"/>
                </a:moveTo>
                <a:cubicBezTo>
                  <a:pt x="16184" y="11931"/>
                  <a:pt x="13818" y="18640"/>
                  <a:pt x="13818" y="31567"/>
                </a:cubicBezTo>
                <a:cubicBezTo>
                  <a:pt x="13818" y="44495"/>
                  <a:pt x="16184" y="51204"/>
                  <a:pt x="26646" y="51204"/>
                </a:cubicBezTo>
                <a:cubicBezTo>
                  <a:pt x="37978" y="51204"/>
                  <a:pt x="40215" y="44864"/>
                  <a:pt x="40215" y="31567"/>
                </a:cubicBezTo>
                <a:cubicBezTo>
                  <a:pt x="40215" y="18270"/>
                  <a:pt x="38098" y="11931"/>
                  <a:pt x="26767" y="11931"/>
                </a:cubicBezTo>
                <a:close/>
              </a:path>
            </a:pathLst>
          </a:custGeom>
          <a:solidFill>
            <a:srgbClr val="FFFFFF"/>
          </a:solidFill>
          <a:ln w="85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" name="Free-form: Shape 26">
            <a:extLst>
              <a:ext uri="{FF2B5EF4-FFF2-40B4-BE49-F238E27FC236}">
                <a16:creationId xmlns:a16="http://schemas.microsoft.com/office/drawing/2014/main" id="{B4194B88-73C9-47B4-A8C6-06FCD04E3882}"/>
              </a:ext>
            </a:extLst>
          </p:cNvPr>
          <p:cNvSpPr/>
          <p:nvPr userDrawn="1"/>
        </p:nvSpPr>
        <p:spPr>
          <a:xfrm>
            <a:off x="3558050" y="601341"/>
            <a:ext cx="53155" cy="62018"/>
          </a:xfrm>
          <a:custGeom>
            <a:avLst/>
            <a:gdLst>
              <a:gd name="connsiteX0" fmla="*/ 50789 w 53155"/>
              <a:gd name="connsiteY0" fmla="*/ 62018 h 62018"/>
              <a:gd name="connsiteX1" fmla="*/ 41824 w 53155"/>
              <a:gd name="connsiteY1" fmla="*/ 62018 h 62018"/>
              <a:gd name="connsiteX2" fmla="*/ 39458 w 53155"/>
              <a:gd name="connsiteY2" fmla="*/ 59656 h 62018"/>
              <a:gd name="connsiteX3" fmla="*/ 39587 w 53155"/>
              <a:gd name="connsiteY3" fmla="*/ 24730 h 62018"/>
              <a:gd name="connsiteX4" fmla="*/ 30621 w 53155"/>
              <a:gd name="connsiteY4" fmla="*/ 12550 h 62018"/>
              <a:gd name="connsiteX5" fmla="*/ 13568 w 53155"/>
              <a:gd name="connsiteY5" fmla="*/ 18142 h 62018"/>
              <a:gd name="connsiteX6" fmla="*/ 13568 w 53155"/>
              <a:gd name="connsiteY6" fmla="*/ 59656 h 62018"/>
              <a:gd name="connsiteX7" fmla="*/ 11202 w 53155"/>
              <a:gd name="connsiteY7" fmla="*/ 62018 h 62018"/>
              <a:gd name="connsiteX8" fmla="*/ 2366 w 53155"/>
              <a:gd name="connsiteY8" fmla="*/ 62018 h 62018"/>
              <a:gd name="connsiteX9" fmla="*/ 0 w 53155"/>
              <a:gd name="connsiteY9" fmla="*/ 59656 h 62018"/>
              <a:gd name="connsiteX10" fmla="*/ 0 w 53155"/>
              <a:gd name="connsiteY10" fmla="*/ 3599 h 62018"/>
              <a:gd name="connsiteX11" fmla="*/ 2366 w 53155"/>
              <a:gd name="connsiteY11" fmla="*/ 1117 h 62018"/>
              <a:gd name="connsiteX12" fmla="*/ 11202 w 53155"/>
              <a:gd name="connsiteY12" fmla="*/ 1117 h 62018"/>
              <a:gd name="connsiteX13" fmla="*/ 13568 w 53155"/>
              <a:gd name="connsiteY13" fmla="*/ 3599 h 62018"/>
              <a:gd name="connsiteX14" fmla="*/ 13568 w 53155"/>
              <a:gd name="connsiteY14" fmla="*/ 7327 h 62018"/>
              <a:gd name="connsiteX15" fmla="*/ 13938 w 53155"/>
              <a:gd name="connsiteY15" fmla="*/ 7456 h 62018"/>
              <a:gd name="connsiteX16" fmla="*/ 34855 w 53155"/>
              <a:gd name="connsiteY16" fmla="*/ 0 h 62018"/>
              <a:gd name="connsiteX17" fmla="*/ 53155 w 53155"/>
              <a:gd name="connsiteY17" fmla="*/ 23613 h 62018"/>
              <a:gd name="connsiteX18" fmla="*/ 53155 w 53155"/>
              <a:gd name="connsiteY18" fmla="*/ 59656 h 62018"/>
              <a:gd name="connsiteX19" fmla="*/ 50789 w 53155"/>
              <a:gd name="connsiteY19" fmla="*/ 62018 h 6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3155" h="62018">
                <a:moveTo>
                  <a:pt x="50789" y="62018"/>
                </a:moveTo>
                <a:lnTo>
                  <a:pt x="41824" y="62018"/>
                </a:lnTo>
                <a:cubicBezTo>
                  <a:pt x="40206" y="62018"/>
                  <a:pt x="39458" y="61271"/>
                  <a:pt x="39458" y="59656"/>
                </a:cubicBezTo>
                <a:lnTo>
                  <a:pt x="39587" y="24730"/>
                </a:lnTo>
                <a:cubicBezTo>
                  <a:pt x="39587" y="17394"/>
                  <a:pt x="37840" y="12550"/>
                  <a:pt x="30621" y="12550"/>
                </a:cubicBezTo>
                <a:cubicBezTo>
                  <a:pt x="25640" y="12550"/>
                  <a:pt x="16932" y="16527"/>
                  <a:pt x="13568" y="18142"/>
                </a:cubicBezTo>
                <a:lnTo>
                  <a:pt x="13568" y="59656"/>
                </a:lnTo>
                <a:cubicBezTo>
                  <a:pt x="13568" y="61151"/>
                  <a:pt x="12949" y="62018"/>
                  <a:pt x="11202" y="62018"/>
                </a:cubicBezTo>
                <a:lnTo>
                  <a:pt x="2366" y="62018"/>
                </a:lnTo>
                <a:cubicBezTo>
                  <a:pt x="619" y="62018"/>
                  <a:pt x="0" y="61271"/>
                  <a:pt x="0" y="59656"/>
                </a:cubicBezTo>
                <a:lnTo>
                  <a:pt x="0" y="3599"/>
                </a:lnTo>
                <a:cubicBezTo>
                  <a:pt x="0" y="1984"/>
                  <a:pt x="628" y="1117"/>
                  <a:pt x="2366" y="1117"/>
                </a:cubicBezTo>
                <a:lnTo>
                  <a:pt x="11202" y="1117"/>
                </a:lnTo>
                <a:cubicBezTo>
                  <a:pt x="12949" y="1117"/>
                  <a:pt x="13568" y="1984"/>
                  <a:pt x="13568" y="3599"/>
                </a:cubicBezTo>
                <a:lnTo>
                  <a:pt x="13568" y="7327"/>
                </a:lnTo>
                <a:cubicBezTo>
                  <a:pt x="13697" y="7327"/>
                  <a:pt x="13818" y="7456"/>
                  <a:pt x="13938" y="7456"/>
                </a:cubicBezTo>
                <a:cubicBezTo>
                  <a:pt x="18541" y="4226"/>
                  <a:pt x="27257" y="0"/>
                  <a:pt x="34855" y="0"/>
                </a:cubicBezTo>
                <a:cubicBezTo>
                  <a:pt x="51658" y="0"/>
                  <a:pt x="53155" y="11055"/>
                  <a:pt x="53155" y="23613"/>
                </a:cubicBezTo>
                <a:lnTo>
                  <a:pt x="53155" y="59656"/>
                </a:lnTo>
                <a:cubicBezTo>
                  <a:pt x="53155" y="61151"/>
                  <a:pt x="52656" y="62018"/>
                  <a:pt x="50789" y="62018"/>
                </a:cubicBezTo>
                <a:close/>
              </a:path>
            </a:pathLst>
          </a:custGeom>
          <a:solidFill>
            <a:srgbClr val="FFFFFF"/>
          </a:solidFill>
          <a:ln w="85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8" name="Free-form: Shape 27">
            <a:extLst>
              <a:ext uri="{FF2B5EF4-FFF2-40B4-BE49-F238E27FC236}">
                <a16:creationId xmlns:a16="http://schemas.microsoft.com/office/drawing/2014/main" id="{ABF963EC-EFBC-42D3-816E-CA693E06426B}"/>
              </a:ext>
            </a:extLst>
          </p:cNvPr>
          <p:cNvSpPr/>
          <p:nvPr userDrawn="1"/>
        </p:nvSpPr>
        <p:spPr>
          <a:xfrm>
            <a:off x="3668456" y="407040"/>
            <a:ext cx="21355" cy="256301"/>
          </a:xfrm>
          <a:custGeom>
            <a:avLst/>
            <a:gdLst>
              <a:gd name="connsiteX0" fmla="*/ 21355 w 21355"/>
              <a:gd name="connsiteY0" fmla="*/ 256302 h 256301"/>
              <a:gd name="connsiteX1" fmla="*/ 21355 w 21355"/>
              <a:gd name="connsiteY1" fmla="*/ 0 h 256301"/>
              <a:gd name="connsiteX2" fmla="*/ 0 w 21355"/>
              <a:gd name="connsiteY2" fmla="*/ 0 h 256301"/>
              <a:gd name="connsiteX3" fmla="*/ 0 w 21355"/>
              <a:gd name="connsiteY3" fmla="*/ 256302 h 256301"/>
              <a:gd name="connsiteX4" fmla="*/ 21355 w 21355"/>
              <a:gd name="connsiteY4" fmla="*/ 256302 h 256301"/>
              <a:gd name="connsiteX5" fmla="*/ 21355 w 21355"/>
              <a:gd name="connsiteY5" fmla="*/ 256302 h 25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55" h="256301">
                <a:moveTo>
                  <a:pt x="21355" y="256302"/>
                </a:moveTo>
                <a:lnTo>
                  <a:pt x="21355" y="0"/>
                </a:lnTo>
                <a:lnTo>
                  <a:pt x="0" y="0"/>
                </a:lnTo>
                <a:lnTo>
                  <a:pt x="0" y="256302"/>
                </a:lnTo>
                <a:lnTo>
                  <a:pt x="21355" y="256302"/>
                </a:lnTo>
                <a:lnTo>
                  <a:pt x="21355" y="256302"/>
                </a:lnTo>
                <a:close/>
              </a:path>
            </a:pathLst>
          </a:custGeom>
          <a:solidFill>
            <a:srgbClr val="FFFFFF"/>
          </a:solidFill>
          <a:ln w="85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29" name="Graphic 8">
            <a:extLst>
              <a:ext uri="{FF2B5EF4-FFF2-40B4-BE49-F238E27FC236}">
                <a16:creationId xmlns:a16="http://schemas.microsoft.com/office/drawing/2014/main" id="{908B3721-762E-4664-A7E3-0B4117C58FFD}"/>
              </a:ext>
            </a:extLst>
          </p:cNvPr>
          <p:cNvGrpSpPr/>
          <p:nvPr userDrawn="1"/>
        </p:nvGrpSpPr>
        <p:grpSpPr>
          <a:xfrm>
            <a:off x="2053076" y="235606"/>
            <a:ext cx="426935" cy="427736"/>
            <a:chOff x="2053076" y="235606"/>
            <a:chExt cx="426935" cy="427736"/>
          </a:xfrm>
          <a:solidFill>
            <a:srgbClr val="FFFFFF"/>
          </a:solidFill>
        </p:grpSpPr>
        <p:grpSp>
          <p:nvGrpSpPr>
            <p:cNvPr id="30" name="Graphic 8">
              <a:extLst>
                <a:ext uri="{FF2B5EF4-FFF2-40B4-BE49-F238E27FC236}">
                  <a16:creationId xmlns:a16="http://schemas.microsoft.com/office/drawing/2014/main" id="{4D9EE118-7858-44A2-8BA3-CCC40DE3C3A8}"/>
                </a:ext>
              </a:extLst>
            </p:cNvPr>
            <p:cNvGrpSpPr/>
            <p:nvPr/>
          </p:nvGrpSpPr>
          <p:grpSpPr>
            <a:xfrm>
              <a:off x="2053076" y="235606"/>
              <a:ext cx="426935" cy="427736"/>
              <a:chOff x="2053076" y="235606"/>
              <a:chExt cx="426935" cy="427736"/>
            </a:xfrm>
            <a:solidFill>
              <a:srgbClr val="FFFFFF"/>
            </a:solidFill>
          </p:grpSpPr>
          <p:sp>
            <p:nvSpPr>
              <p:cNvPr id="32" name="Free-form: Shape 31">
                <a:extLst>
                  <a:ext uri="{FF2B5EF4-FFF2-40B4-BE49-F238E27FC236}">
                    <a16:creationId xmlns:a16="http://schemas.microsoft.com/office/drawing/2014/main" id="{46B20894-7EE5-4824-8626-AD41B3CFD5F2}"/>
                  </a:ext>
                </a:extLst>
              </p:cNvPr>
              <p:cNvSpPr/>
              <p:nvPr/>
            </p:nvSpPr>
            <p:spPr>
              <a:xfrm>
                <a:off x="2053085" y="235606"/>
                <a:ext cx="426918" cy="158094"/>
              </a:xfrm>
              <a:custGeom>
                <a:avLst/>
                <a:gdLst>
                  <a:gd name="connsiteX0" fmla="*/ 0 w 426918"/>
                  <a:gd name="connsiteY0" fmla="*/ 158095 h 158094"/>
                  <a:gd name="connsiteX1" fmla="*/ 264511 w 426918"/>
                  <a:gd name="connsiteY1" fmla="*/ 123418 h 158094"/>
                  <a:gd name="connsiteX2" fmla="*/ 294754 w 426918"/>
                  <a:gd name="connsiteY2" fmla="*/ 116890 h 158094"/>
                  <a:gd name="connsiteX3" fmla="*/ 351669 w 426918"/>
                  <a:gd name="connsiteY3" fmla="*/ 90880 h 158094"/>
                  <a:gd name="connsiteX4" fmla="*/ 398035 w 426918"/>
                  <a:gd name="connsiteY4" fmla="*/ 46454 h 158094"/>
                  <a:gd name="connsiteX5" fmla="*/ 426919 w 426918"/>
                  <a:gd name="connsiteY5" fmla="*/ 6777 h 158094"/>
                  <a:gd name="connsiteX6" fmla="*/ 426919 w 426918"/>
                  <a:gd name="connsiteY6" fmla="*/ 0 h 158094"/>
                  <a:gd name="connsiteX7" fmla="*/ 393707 w 426918"/>
                  <a:gd name="connsiteY7" fmla="*/ 43258 h 158094"/>
                  <a:gd name="connsiteX8" fmla="*/ 347324 w 426918"/>
                  <a:gd name="connsiteY8" fmla="*/ 83759 h 158094"/>
                  <a:gd name="connsiteX9" fmla="*/ 292413 w 426918"/>
                  <a:gd name="connsiteY9" fmla="*/ 107355 h 158094"/>
                  <a:gd name="connsiteX10" fmla="*/ 263022 w 426918"/>
                  <a:gd name="connsiteY10" fmla="*/ 112990 h 158094"/>
                  <a:gd name="connsiteX11" fmla="*/ 241469 w 426918"/>
                  <a:gd name="connsiteY11" fmla="*/ 115524 h 158094"/>
                  <a:gd name="connsiteX12" fmla="*/ 0 w 426918"/>
                  <a:gd name="connsiteY12" fmla="*/ 141285 h 158094"/>
                  <a:gd name="connsiteX13" fmla="*/ 0 w 426918"/>
                  <a:gd name="connsiteY13" fmla="*/ 158086 h 158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26918" h="158094">
                    <a:moveTo>
                      <a:pt x="0" y="158095"/>
                    </a:moveTo>
                    <a:cubicBezTo>
                      <a:pt x="0" y="158095"/>
                      <a:pt x="257240" y="124612"/>
                      <a:pt x="264511" y="123418"/>
                    </a:cubicBezTo>
                    <a:cubicBezTo>
                      <a:pt x="275644" y="121588"/>
                      <a:pt x="285530" y="119458"/>
                      <a:pt x="294754" y="116890"/>
                    </a:cubicBezTo>
                    <a:cubicBezTo>
                      <a:pt x="315558" y="111160"/>
                      <a:pt x="334710" y="102407"/>
                      <a:pt x="351669" y="90880"/>
                    </a:cubicBezTo>
                    <a:cubicBezTo>
                      <a:pt x="367921" y="79911"/>
                      <a:pt x="383047" y="63951"/>
                      <a:pt x="398035" y="46454"/>
                    </a:cubicBezTo>
                    <a:cubicBezTo>
                      <a:pt x="407568" y="35313"/>
                      <a:pt x="417575" y="20796"/>
                      <a:pt x="426919" y="6777"/>
                    </a:cubicBezTo>
                    <a:lnTo>
                      <a:pt x="426919" y="0"/>
                    </a:lnTo>
                    <a:cubicBezTo>
                      <a:pt x="415837" y="16501"/>
                      <a:pt x="404927" y="30708"/>
                      <a:pt x="393707" y="43258"/>
                    </a:cubicBezTo>
                    <a:cubicBezTo>
                      <a:pt x="378831" y="59914"/>
                      <a:pt x="363232" y="73537"/>
                      <a:pt x="347324" y="83759"/>
                    </a:cubicBezTo>
                    <a:cubicBezTo>
                      <a:pt x="330916" y="94393"/>
                      <a:pt x="312435" y="102330"/>
                      <a:pt x="292413" y="107355"/>
                    </a:cubicBezTo>
                    <a:cubicBezTo>
                      <a:pt x="283439" y="109631"/>
                      <a:pt x="273829" y="111470"/>
                      <a:pt x="263022" y="112990"/>
                    </a:cubicBezTo>
                    <a:cubicBezTo>
                      <a:pt x="255898" y="113995"/>
                      <a:pt x="248559" y="114768"/>
                      <a:pt x="241469" y="115524"/>
                    </a:cubicBezTo>
                    <a:cubicBezTo>
                      <a:pt x="238630" y="115825"/>
                      <a:pt x="0" y="141285"/>
                      <a:pt x="0" y="141285"/>
                    </a:cubicBezTo>
                    <a:lnTo>
                      <a:pt x="0" y="158086"/>
                    </a:lnTo>
                    <a:close/>
                  </a:path>
                </a:pathLst>
              </a:custGeom>
              <a:solidFill>
                <a:srgbClr val="FFFFFF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" name="Free-form: Shape 32">
                <a:extLst>
                  <a:ext uri="{FF2B5EF4-FFF2-40B4-BE49-F238E27FC236}">
                    <a16:creationId xmlns:a16="http://schemas.microsoft.com/office/drawing/2014/main" id="{C92E1183-B5A8-40C5-8027-B1B8324315BC}"/>
                  </a:ext>
                </a:extLst>
              </p:cNvPr>
              <p:cNvSpPr/>
              <p:nvPr/>
            </p:nvSpPr>
            <p:spPr>
              <a:xfrm>
                <a:off x="2053085" y="270420"/>
                <a:ext cx="426918" cy="145948"/>
              </a:xfrm>
              <a:custGeom>
                <a:avLst/>
                <a:gdLst>
                  <a:gd name="connsiteX0" fmla="*/ 344975 w 426918"/>
                  <a:gd name="connsiteY0" fmla="*/ 79885 h 145948"/>
                  <a:gd name="connsiteX1" fmla="*/ 289703 w 426918"/>
                  <a:gd name="connsiteY1" fmla="*/ 100148 h 145948"/>
                  <a:gd name="connsiteX2" fmla="*/ 260415 w 426918"/>
                  <a:gd name="connsiteY2" fmla="*/ 104581 h 145948"/>
                  <a:gd name="connsiteX3" fmla="*/ 241065 w 426918"/>
                  <a:gd name="connsiteY3" fmla="*/ 106402 h 145948"/>
                  <a:gd name="connsiteX4" fmla="*/ 230603 w 426918"/>
                  <a:gd name="connsiteY4" fmla="*/ 107329 h 145948"/>
                  <a:gd name="connsiteX5" fmla="*/ 0 w 426918"/>
                  <a:gd name="connsiteY5" fmla="*/ 129165 h 145948"/>
                  <a:gd name="connsiteX6" fmla="*/ 0 w 426918"/>
                  <a:gd name="connsiteY6" fmla="*/ 145949 h 145948"/>
                  <a:gd name="connsiteX7" fmla="*/ 231704 w 426918"/>
                  <a:gd name="connsiteY7" fmla="*/ 118513 h 145948"/>
                  <a:gd name="connsiteX8" fmla="*/ 242227 w 426918"/>
                  <a:gd name="connsiteY8" fmla="*/ 117328 h 145948"/>
                  <a:gd name="connsiteX9" fmla="*/ 261628 w 426918"/>
                  <a:gd name="connsiteY9" fmla="*/ 115034 h 145948"/>
                  <a:gd name="connsiteX10" fmla="*/ 291622 w 426918"/>
                  <a:gd name="connsiteY10" fmla="*/ 109760 h 145948"/>
                  <a:gd name="connsiteX11" fmla="*/ 348984 w 426918"/>
                  <a:gd name="connsiteY11" fmla="*/ 87203 h 145948"/>
                  <a:gd name="connsiteX12" fmla="*/ 395979 w 426918"/>
                  <a:gd name="connsiteY12" fmla="*/ 46033 h 145948"/>
                  <a:gd name="connsiteX13" fmla="*/ 426919 w 426918"/>
                  <a:gd name="connsiteY13" fmla="*/ 6159 h 145948"/>
                  <a:gd name="connsiteX14" fmla="*/ 426919 w 426918"/>
                  <a:gd name="connsiteY14" fmla="*/ 0 h 145948"/>
                  <a:gd name="connsiteX15" fmla="*/ 392176 w 426918"/>
                  <a:gd name="connsiteY15" fmla="*/ 41978 h 145948"/>
                  <a:gd name="connsiteX16" fmla="*/ 344983 w 426918"/>
                  <a:gd name="connsiteY16" fmla="*/ 79885 h 145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26918" h="145948">
                    <a:moveTo>
                      <a:pt x="344975" y="79885"/>
                    </a:moveTo>
                    <a:cubicBezTo>
                      <a:pt x="328877" y="89205"/>
                      <a:pt x="310275" y="96017"/>
                      <a:pt x="289703" y="100148"/>
                    </a:cubicBezTo>
                    <a:cubicBezTo>
                      <a:pt x="280918" y="101935"/>
                      <a:pt x="271342" y="103387"/>
                      <a:pt x="260415" y="104581"/>
                    </a:cubicBezTo>
                    <a:cubicBezTo>
                      <a:pt x="254005" y="105276"/>
                      <a:pt x="247544" y="105843"/>
                      <a:pt x="241065" y="106402"/>
                    </a:cubicBezTo>
                    <a:cubicBezTo>
                      <a:pt x="237572" y="106711"/>
                      <a:pt x="234079" y="107011"/>
                      <a:pt x="230603" y="107329"/>
                    </a:cubicBezTo>
                    <a:cubicBezTo>
                      <a:pt x="151773" y="114442"/>
                      <a:pt x="73340" y="122001"/>
                      <a:pt x="0" y="129165"/>
                    </a:cubicBezTo>
                    <a:lnTo>
                      <a:pt x="0" y="145949"/>
                    </a:lnTo>
                    <a:cubicBezTo>
                      <a:pt x="73925" y="136981"/>
                      <a:pt x="152901" y="127481"/>
                      <a:pt x="231704" y="118513"/>
                    </a:cubicBezTo>
                    <a:cubicBezTo>
                      <a:pt x="235206" y="118101"/>
                      <a:pt x="238716" y="117706"/>
                      <a:pt x="242227" y="117328"/>
                    </a:cubicBezTo>
                    <a:cubicBezTo>
                      <a:pt x="248679" y="116606"/>
                      <a:pt x="255150" y="115893"/>
                      <a:pt x="261628" y="115034"/>
                    </a:cubicBezTo>
                    <a:cubicBezTo>
                      <a:pt x="272839" y="113531"/>
                      <a:pt x="282656" y="111805"/>
                      <a:pt x="291622" y="109760"/>
                    </a:cubicBezTo>
                    <a:cubicBezTo>
                      <a:pt x="312994" y="104950"/>
                      <a:pt x="332310" y="97365"/>
                      <a:pt x="348984" y="87203"/>
                    </a:cubicBezTo>
                    <a:cubicBezTo>
                      <a:pt x="365564" y="77188"/>
                      <a:pt x="380225" y="63169"/>
                      <a:pt x="395979" y="46033"/>
                    </a:cubicBezTo>
                    <a:cubicBezTo>
                      <a:pt x="405787" y="35364"/>
                      <a:pt x="416706" y="20306"/>
                      <a:pt x="426919" y="6159"/>
                    </a:cubicBezTo>
                    <a:lnTo>
                      <a:pt x="426919" y="0"/>
                    </a:lnTo>
                    <a:cubicBezTo>
                      <a:pt x="414890" y="16415"/>
                      <a:pt x="403473" y="30210"/>
                      <a:pt x="392176" y="41978"/>
                    </a:cubicBezTo>
                    <a:cubicBezTo>
                      <a:pt x="376792" y="58007"/>
                      <a:pt x="360918" y="70754"/>
                      <a:pt x="344983" y="798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" name="Free-form: Shape 33">
                <a:extLst>
                  <a:ext uri="{FF2B5EF4-FFF2-40B4-BE49-F238E27FC236}">
                    <a16:creationId xmlns:a16="http://schemas.microsoft.com/office/drawing/2014/main" id="{C3214491-B991-498E-8EC8-AC1D603C9F9D}"/>
                  </a:ext>
                </a:extLst>
              </p:cNvPr>
              <p:cNvSpPr/>
              <p:nvPr/>
            </p:nvSpPr>
            <p:spPr>
              <a:xfrm>
                <a:off x="2053085" y="305921"/>
                <a:ext cx="426909" cy="132643"/>
              </a:xfrm>
              <a:custGeom>
                <a:avLst/>
                <a:gdLst>
                  <a:gd name="connsiteX0" fmla="*/ 389990 w 426909"/>
                  <a:gd name="connsiteY0" fmla="*/ 40269 h 132643"/>
                  <a:gd name="connsiteX1" fmla="*/ 341275 w 426909"/>
                  <a:gd name="connsiteY1" fmla="*/ 74130 h 132643"/>
                  <a:gd name="connsiteX2" fmla="*/ 285642 w 426909"/>
                  <a:gd name="connsiteY2" fmla="*/ 91060 h 132643"/>
                  <a:gd name="connsiteX3" fmla="*/ 256612 w 426909"/>
                  <a:gd name="connsiteY3" fmla="*/ 94694 h 132643"/>
                  <a:gd name="connsiteX4" fmla="*/ 0 w 426909"/>
                  <a:gd name="connsiteY4" fmla="*/ 115893 h 132643"/>
                  <a:gd name="connsiteX5" fmla="*/ 0 w 426909"/>
                  <a:gd name="connsiteY5" fmla="*/ 132643 h 132643"/>
                  <a:gd name="connsiteX6" fmla="*/ 228107 w 426909"/>
                  <a:gd name="connsiteY6" fmla="*/ 108291 h 132643"/>
                  <a:gd name="connsiteX7" fmla="*/ 257619 w 426909"/>
                  <a:gd name="connsiteY7" fmla="*/ 105165 h 132643"/>
                  <a:gd name="connsiteX8" fmla="*/ 287260 w 426909"/>
                  <a:gd name="connsiteY8" fmla="*/ 100732 h 132643"/>
                  <a:gd name="connsiteX9" fmla="*/ 344768 w 426909"/>
                  <a:gd name="connsiteY9" fmla="*/ 81715 h 132643"/>
                  <a:gd name="connsiteX10" fmla="*/ 394946 w 426909"/>
                  <a:gd name="connsiteY10" fmla="*/ 43138 h 132643"/>
                  <a:gd name="connsiteX11" fmla="*/ 426910 w 426909"/>
                  <a:gd name="connsiteY11" fmla="*/ 5583 h 132643"/>
                  <a:gd name="connsiteX12" fmla="*/ 426910 w 426909"/>
                  <a:gd name="connsiteY12" fmla="*/ 0 h 132643"/>
                  <a:gd name="connsiteX13" fmla="*/ 389990 w 426909"/>
                  <a:gd name="connsiteY13" fmla="*/ 40260 h 13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26909" h="132643">
                    <a:moveTo>
                      <a:pt x="389990" y="40269"/>
                    </a:moveTo>
                    <a:cubicBezTo>
                      <a:pt x="374297" y="54751"/>
                      <a:pt x="357906" y="66141"/>
                      <a:pt x="341275" y="74130"/>
                    </a:cubicBezTo>
                    <a:cubicBezTo>
                      <a:pt x="325014" y="82015"/>
                      <a:pt x="306825" y="87556"/>
                      <a:pt x="285642" y="91060"/>
                    </a:cubicBezTo>
                    <a:cubicBezTo>
                      <a:pt x="276900" y="92512"/>
                      <a:pt x="267402" y="93706"/>
                      <a:pt x="256612" y="94694"/>
                    </a:cubicBezTo>
                    <a:lnTo>
                      <a:pt x="0" y="115893"/>
                    </a:lnTo>
                    <a:lnTo>
                      <a:pt x="0" y="132643"/>
                    </a:lnTo>
                    <a:lnTo>
                      <a:pt x="228107" y="108291"/>
                    </a:lnTo>
                    <a:lnTo>
                      <a:pt x="257619" y="105165"/>
                    </a:lnTo>
                    <a:cubicBezTo>
                      <a:pt x="268735" y="103876"/>
                      <a:pt x="278432" y="102425"/>
                      <a:pt x="287260" y="100732"/>
                    </a:cubicBezTo>
                    <a:cubicBezTo>
                      <a:pt x="309191" y="96566"/>
                      <a:pt x="328008" y="90347"/>
                      <a:pt x="344768" y="81715"/>
                    </a:cubicBezTo>
                    <a:cubicBezTo>
                      <a:pt x="361907" y="72996"/>
                      <a:pt x="379029" y="58488"/>
                      <a:pt x="394946" y="43138"/>
                    </a:cubicBezTo>
                    <a:cubicBezTo>
                      <a:pt x="405632" y="32839"/>
                      <a:pt x="415914" y="19542"/>
                      <a:pt x="426910" y="5583"/>
                    </a:cubicBezTo>
                    <a:lnTo>
                      <a:pt x="426910" y="0"/>
                    </a:lnTo>
                    <a:cubicBezTo>
                      <a:pt x="414211" y="15874"/>
                      <a:pt x="402088" y="29111"/>
                      <a:pt x="389990" y="402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-form: Shape 34">
                <a:extLst>
                  <a:ext uri="{FF2B5EF4-FFF2-40B4-BE49-F238E27FC236}">
                    <a16:creationId xmlns:a16="http://schemas.microsoft.com/office/drawing/2014/main" id="{66805336-23CF-437C-BE1E-6CDB13847252}"/>
                  </a:ext>
                </a:extLst>
              </p:cNvPr>
              <p:cNvSpPr/>
              <p:nvPr/>
            </p:nvSpPr>
            <p:spPr>
              <a:xfrm>
                <a:off x="2053085" y="376194"/>
                <a:ext cx="426918" cy="107458"/>
              </a:xfrm>
              <a:custGeom>
                <a:avLst/>
                <a:gdLst>
                  <a:gd name="connsiteX0" fmla="*/ 327939 w 426918"/>
                  <a:gd name="connsiteY0" fmla="*/ 56985 h 107458"/>
                  <a:gd name="connsiteX1" fmla="*/ 280497 w 426918"/>
                  <a:gd name="connsiteY1" fmla="*/ 72481 h 107458"/>
                  <a:gd name="connsiteX2" fmla="*/ 241530 w 426918"/>
                  <a:gd name="connsiteY2" fmla="*/ 75186 h 107458"/>
                  <a:gd name="connsiteX3" fmla="*/ 222911 w 426918"/>
                  <a:gd name="connsiteY3" fmla="*/ 76200 h 107458"/>
                  <a:gd name="connsiteX4" fmla="*/ 107231 w 426918"/>
                  <a:gd name="connsiteY4" fmla="*/ 83450 h 107458"/>
                  <a:gd name="connsiteX5" fmla="*/ 0 w 426918"/>
                  <a:gd name="connsiteY5" fmla="*/ 90708 h 107458"/>
                  <a:gd name="connsiteX6" fmla="*/ 0 w 426918"/>
                  <a:gd name="connsiteY6" fmla="*/ 107458 h 107458"/>
                  <a:gd name="connsiteX7" fmla="*/ 108306 w 426918"/>
                  <a:gd name="connsiteY7" fmla="*/ 97460 h 107458"/>
                  <a:gd name="connsiteX8" fmla="*/ 223676 w 426918"/>
                  <a:gd name="connsiteY8" fmla="*/ 87401 h 107458"/>
                  <a:gd name="connsiteX9" fmla="*/ 252534 w 426918"/>
                  <a:gd name="connsiteY9" fmla="*/ 85150 h 107458"/>
                  <a:gd name="connsiteX10" fmla="*/ 281598 w 426918"/>
                  <a:gd name="connsiteY10" fmla="*/ 82230 h 107458"/>
                  <a:gd name="connsiteX11" fmla="*/ 338918 w 426918"/>
                  <a:gd name="connsiteY11" fmla="*/ 68598 h 107458"/>
                  <a:gd name="connsiteX12" fmla="*/ 390576 w 426918"/>
                  <a:gd name="connsiteY12" fmla="*/ 39126 h 107458"/>
                  <a:gd name="connsiteX13" fmla="*/ 426919 w 426918"/>
                  <a:gd name="connsiteY13" fmla="*/ 5918 h 107458"/>
                  <a:gd name="connsiteX14" fmla="*/ 426919 w 426918"/>
                  <a:gd name="connsiteY14" fmla="*/ 0 h 107458"/>
                  <a:gd name="connsiteX15" fmla="*/ 390111 w 426918"/>
                  <a:gd name="connsiteY15" fmla="*/ 31121 h 107458"/>
                  <a:gd name="connsiteX16" fmla="*/ 327939 w 426918"/>
                  <a:gd name="connsiteY16" fmla="*/ 56967 h 10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26918" h="107458">
                    <a:moveTo>
                      <a:pt x="327939" y="56985"/>
                    </a:moveTo>
                    <a:cubicBezTo>
                      <a:pt x="313002" y="65394"/>
                      <a:pt x="301826" y="70239"/>
                      <a:pt x="280497" y="72481"/>
                    </a:cubicBezTo>
                    <a:cubicBezTo>
                      <a:pt x="267600" y="73881"/>
                      <a:pt x="254349" y="74542"/>
                      <a:pt x="241530" y="75186"/>
                    </a:cubicBezTo>
                    <a:cubicBezTo>
                      <a:pt x="235326" y="75496"/>
                      <a:pt x="229114" y="75805"/>
                      <a:pt x="222911" y="76200"/>
                    </a:cubicBezTo>
                    <a:cubicBezTo>
                      <a:pt x="184141" y="78433"/>
                      <a:pt x="146069" y="80899"/>
                      <a:pt x="107231" y="83450"/>
                    </a:cubicBezTo>
                    <a:lnTo>
                      <a:pt x="0" y="90708"/>
                    </a:lnTo>
                    <a:lnTo>
                      <a:pt x="0" y="107458"/>
                    </a:lnTo>
                    <a:lnTo>
                      <a:pt x="108306" y="97460"/>
                    </a:lnTo>
                    <a:cubicBezTo>
                      <a:pt x="143299" y="94299"/>
                      <a:pt x="183969" y="90657"/>
                      <a:pt x="223676" y="87401"/>
                    </a:cubicBezTo>
                    <a:lnTo>
                      <a:pt x="252534" y="85150"/>
                    </a:lnTo>
                    <a:cubicBezTo>
                      <a:pt x="263797" y="84274"/>
                      <a:pt x="273037" y="83355"/>
                      <a:pt x="281598" y="82230"/>
                    </a:cubicBezTo>
                    <a:cubicBezTo>
                      <a:pt x="303547" y="79378"/>
                      <a:pt x="322303" y="74920"/>
                      <a:pt x="338918" y="68598"/>
                    </a:cubicBezTo>
                    <a:cubicBezTo>
                      <a:pt x="356805" y="61864"/>
                      <a:pt x="373677" y="51418"/>
                      <a:pt x="390576" y="39126"/>
                    </a:cubicBezTo>
                    <a:cubicBezTo>
                      <a:pt x="405813" y="28054"/>
                      <a:pt x="426893" y="6210"/>
                      <a:pt x="426919" y="5918"/>
                    </a:cubicBezTo>
                    <a:lnTo>
                      <a:pt x="426919" y="0"/>
                    </a:lnTo>
                    <a:cubicBezTo>
                      <a:pt x="413135" y="13529"/>
                      <a:pt x="405202" y="21122"/>
                      <a:pt x="390111" y="31121"/>
                    </a:cubicBezTo>
                    <a:cubicBezTo>
                      <a:pt x="372077" y="43069"/>
                      <a:pt x="341335" y="49426"/>
                      <a:pt x="327939" y="569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-form: Shape 35">
                <a:extLst>
                  <a:ext uri="{FF2B5EF4-FFF2-40B4-BE49-F238E27FC236}">
                    <a16:creationId xmlns:a16="http://schemas.microsoft.com/office/drawing/2014/main" id="{482159FB-1865-4B40-9AB6-EE71C5300CCA}"/>
                  </a:ext>
                </a:extLst>
              </p:cNvPr>
              <p:cNvSpPr/>
              <p:nvPr/>
            </p:nvSpPr>
            <p:spPr>
              <a:xfrm>
                <a:off x="2053076" y="418585"/>
                <a:ext cx="426918" cy="87254"/>
              </a:xfrm>
              <a:custGeom>
                <a:avLst/>
                <a:gdLst>
                  <a:gd name="connsiteX0" fmla="*/ 333402 w 426918"/>
                  <a:gd name="connsiteY0" fmla="*/ 46428 h 87254"/>
                  <a:gd name="connsiteX1" fmla="*/ 277692 w 426918"/>
                  <a:gd name="connsiteY1" fmla="*/ 56306 h 87254"/>
                  <a:gd name="connsiteX2" fmla="*/ 249239 w 426918"/>
                  <a:gd name="connsiteY2" fmla="*/ 58058 h 87254"/>
                  <a:gd name="connsiteX3" fmla="*/ 220536 w 426918"/>
                  <a:gd name="connsiteY3" fmla="*/ 59321 h 87254"/>
                  <a:gd name="connsiteX4" fmla="*/ 0 w 426918"/>
                  <a:gd name="connsiteY4" fmla="*/ 70548 h 87254"/>
                  <a:gd name="connsiteX5" fmla="*/ 0 w 426918"/>
                  <a:gd name="connsiteY5" fmla="*/ 87255 h 87254"/>
                  <a:gd name="connsiteX6" fmla="*/ 221181 w 426918"/>
                  <a:gd name="connsiteY6" fmla="*/ 70531 h 87254"/>
                  <a:gd name="connsiteX7" fmla="*/ 249798 w 426918"/>
                  <a:gd name="connsiteY7" fmla="*/ 68564 h 87254"/>
                  <a:gd name="connsiteX8" fmla="*/ 278621 w 426918"/>
                  <a:gd name="connsiteY8" fmla="*/ 66064 h 87254"/>
                  <a:gd name="connsiteX9" fmla="*/ 335700 w 426918"/>
                  <a:gd name="connsiteY9" fmla="*/ 54476 h 87254"/>
                  <a:gd name="connsiteX10" fmla="*/ 388915 w 426918"/>
                  <a:gd name="connsiteY10" fmla="*/ 29257 h 87254"/>
                  <a:gd name="connsiteX11" fmla="*/ 426919 w 426918"/>
                  <a:gd name="connsiteY11" fmla="*/ 292 h 87254"/>
                  <a:gd name="connsiteX12" fmla="*/ 426919 w 426918"/>
                  <a:gd name="connsiteY12" fmla="*/ 0 h 87254"/>
                  <a:gd name="connsiteX13" fmla="*/ 385387 w 426918"/>
                  <a:gd name="connsiteY13" fmla="*/ 23261 h 87254"/>
                  <a:gd name="connsiteX14" fmla="*/ 333394 w 426918"/>
                  <a:gd name="connsiteY14" fmla="*/ 46411 h 87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26918" h="87254">
                    <a:moveTo>
                      <a:pt x="333402" y="46428"/>
                    </a:moveTo>
                    <a:cubicBezTo>
                      <a:pt x="317210" y="51204"/>
                      <a:pt x="298987" y="54433"/>
                      <a:pt x="277692" y="56306"/>
                    </a:cubicBezTo>
                    <a:cubicBezTo>
                      <a:pt x="269062" y="57053"/>
                      <a:pt x="259761" y="57637"/>
                      <a:pt x="249239" y="58058"/>
                    </a:cubicBezTo>
                    <a:lnTo>
                      <a:pt x="220536" y="59321"/>
                    </a:lnTo>
                    <a:cubicBezTo>
                      <a:pt x="149218" y="62654"/>
                      <a:pt x="78244" y="66382"/>
                      <a:pt x="0" y="70548"/>
                    </a:cubicBezTo>
                    <a:lnTo>
                      <a:pt x="0" y="87255"/>
                    </a:lnTo>
                    <a:cubicBezTo>
                      <a:pt x="74734" y="81431"/>
                      <a:pt x="147970" y="75770"/>
                      <a:pt x="221181" y="70531"/>
                    </a:cubicBezTo>
                    <a:lnTo>
                      <a:pt x="249798" y="68564"/>
                    </a:lnTo>
                    <a:cubicBezTo>
                      <a:pt x="260845" y="67833"/>
                      <a:pt x="270000" y="67043"/>
                      <a:pt x="278621" y="66064"/>
                    </a:cubicBezTo>
                    <a:cubicBezTo>
                      <a:pt x="300449" y="63607"/>
                      <a:pt x="319128" y="59819"/>
                      <a:pt x="335700" y="54476"/>
                    </a:cubicBezTo>
                    <a:cubicBezTo>
                      <a:pt x="354069" y="48627"/>
                      <a:pt x="371974" y="40140"/>
                      <a:pt x="388915" y="29257"/>
                    </a:cubicBezTo>
                    <a:cubicBezTo>
                      <a:pt x="401425" y="21243"/>
                      <a:pt x="413935" y="11691"/>
                      <a:pt x="426919" y="292"/>
                    </a:cubicBezTo>
                    <a:lnTo>
                      <a:pt x="426919" y="0"/>
                    </a:lnTo>
                    <a:cubicBezTo>
                      <a:pt x="412610" y="12283"/>
                      <a:pt x="398982" y="15006"/>
                      <a:pt x="385387" y="23261"/>
                    </a:cubicBezTo>
                    <a:cubicBezTo>
                      <a:pt x="368747" y="33397"/>
                      <a:pt x="351256" y="41188"/>
                      <a:pt x="333394" y="464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" name="Free-form: Shape 36">
                <a:extLst>
                  <a:ext uri="{FF2B5EF4-FFF2-40B4-BE49-F238E27FC236}">
                    <a16:creationId xmlns:a16="http://schemas.microsoft.com/office/drawing/2014/main" id="{795E1E15-FD27-4EF9-BCCF-639CFA81F265}"/>
                  </a:ext>
                </a:extLst>
              </p:cNvPr>
              <p:cNvSpPr/>
              <p:nvPr/>
            </p:nvSpPr>
            <p:spPr>
              <a:xfrm>
                <a:off x="2053085" y="446863"/>
                <a:ext cx="426927" cy="81800"/>
              </a:xfrm>
              <a:custGeom>
                <a:avLst/>
                <a:gdLst>
                  <a:gd name="connsiteX0" fmla="*/ 330752 w 426927"/>
                  <a:gd name="connsiteY0" fmla="*/ 45904 h 81800"/>
                  <a:gd name="connsiteX1" fmla="*/ 275137 w 426927"/>
                  <a:gd name="connsiteY1" fmla="*/ 53660 h 81800"/>
                  <a:gd name="connsiteX2" fmla="*/ 246890 w 426927"/>
                  <a:gd name="connsiteY2" fmla="*/ 54992 h 81800"/>
                  <a:gd name="connsiteX3" fmla="*/ 218462 w 426927"/>
                  <a:gd name="connsiteY3" fmla="*/ 56005 h 81800"/>
                  <a:gd name="connsiteX4" fmla="*/ 0 w 426927"/>
                  <a:gd name="connsiteY4" fmla="*/ 65102 h 81800"/>
                  <a:gd name="connsiteX5" fmla="*/ 0 w 426927"/>
                  <a:gd name="connsiteY5" fmla="*/ 81800 h 81800"/>
                  <a:gd name="connsiteX6" fmla="*/ 219022 w 426927"/>
                  <a:gd name="connsiteY6" fmla="*/ 67224 h 81800"/>
                  <a:gd name="connsiteX7" fmla="*/ 247389 w 426927"/>
                  <a:gd name="connsiteY7" fmla="*/ 65514 h 81800"/>
                  <a:gd name="connsiteX8" fmla="*/ 275902 w 426927"/>
                  <a:gd name="connsiteY8" fmla="*/ 63461 h 81800"/>
                  <a:gd name="connsiteX9" fmla="*/ 332654 w 426927"/>
                  <a:gd name="connsiteY9" fmla="*/ 54090 h 81800"/>
                  <a:gd name="connsiteX10" fmla="*/ 386712 w 426927"/>
                  <a:gd name="connsiteY10" fmla="*/ 32968 h 81800"/>
                  <a:gd name="connsiteX11" fmla="*/ 426927 w 426927"/>
                  <a:gd name="connsiteY11" fmla="*/ 7147 h 81800"/>
                  <a:gd name="connsiteX12" fmla="*/ 426927 w 426927"/>
                  <a:gd name="connsiteY12" fmla="*/ 0 h 81800"/>
                  <a:gd name="connsiteX13" fmla="*/ 383658 w 426927"/>
                  <a:gd name="connsiteY13" fmla="*/ 26706 h 81800"/>
                  <a:gd name="connsiteX14" fmla="*/ 330761 w 426927"/>
                  <a:gd name="connsiteY14" fmla="*/ 45904 h 8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26927" h="81800">
                    <a:moveTo>
                      <a:pt x="330752" y="45904"/>
                    </a:moveTo>
                    <a:cubicBezTo>
                      <a:pt x="314448" y="49735"/>
                      <a:pt x="296775" y="52209"/>
                      <a:pt x="275137" y="53660"/>
                    </a:cubicBezTo>
                    <a:cubicBezTo>
                      <a:pt x="266791" y="54227"/>
                      <a:pt x="257817" y="54648"/>
                      <a:pt x="246890" y="54992"/>
                    </a:cubicBezTo>
                    <a:lnTo>
                      <a:pt x="218462" y="56005"/>
                    </a:lnTo>
                    <a:cubicBezTo>
                      <a:pt x="146835" y="58728"/>
                      <a:pt x="74209" y="61864"/>
                      <a:pt x="0" y="65102"/>
                    </a:cubicBezTo>
                    <a:lnTo>
                      <a:pt x="0" y="81800"/>
                    </a:lnTo>
                    <a:cubicBezTo>
                      <a:pt x="73727" y="76741"/>
                      <a:pt x="146060" y="71819"/>
                      <a:pt x="219022" y="67224"/>
                    </a:cubicBezTo>
                    <a:lnTo>
                      <a:pt x="247389" y="65514"/>
                    </a:lnTo>
                    <a:cubicBezTo>
                      <a:pt x="258514" y="64879"/>
                      <a:pt x="267574" y="64226"/>
                      <a:pt x="275902" y="63461"/>
                    </a:cubicBezTo>
                    <a:cubicBezTo>
                      <a:pt x="297946" y="61417"/>
                      <a:pt x="315979" y="58436"/>
                      <a:pt x="332654" y="54090"/>
                    </a:cubicBezTo>
                    <a:cubicBezTo>
                      <a:pt x="351367" y="49237"/>
                      <a:pt x="369548" y="42133"/>
                      <a:pt x="386712" y="32968"/>
                    </a:cubicBezTo>
                    <a:cubicBezTo>
                      <a:pt x="399980" y="25890"/>
                      <a:pt x="413212" y="17386"/>
                      <a:pt x="426927" y="7147"/>
                    </a:cubicBezTo>
                    <a:lnTo>
                      <a:pt x="426927" y="0"/>
                    </a:lnTo>
                    <a:cubicBezTo>
                      <a:pt x="412103" y="10772"/>
                      <a:pt x="397889" y="19550"/>
                      <a:pt x="383658" y="26706"/>
                    </a:cubicBezTo>
                    <a:cubicBezTo>
                      <a:pt x="366811" y="35192"/>
                      <a:pt x="349019" y="41652"/>
                      <a:pt x="330761" y="459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" name="Free-form: Shape 37">
                <a:extLst>
                  <a:ext uri="{FF2B5EF4-FFF2-40B4-BE49-F238E27FC236}">
                    <a16:creationId xmlns:a16="http://schemas.microsoft.com/office/drawing/2014/main" id="{55BF718C-203B-4716-9E56-28A0244A3EA3}"/>
                  </a:ext>
                </a:extLst>
              </p:cNvPr>
              <p:cNvSpPr/>
              <p:nvPr/>
            </p:nvSpPr>
            <p:spPr>
              <a:xfrm>
                <a:off x="2053085" y="482364"/>
                <a:ext cx="426909" cy="67996"/>
              </a:xfrm>
              <a:custGeom>
                <a:avLst/>
                <a:gdLst>
                  <a:gd name="connsiteX0" fmla="*/ 328317 w 426909"/>
                  <a:gd name="connsiteY0" fmla="*/ 37615 h 67996"/>
                  <a:gd name="connsiteX1" fmla="*/ 272857 w 426909"/>
                  <a:gd name="connsiteY1" fmla="*/ 43670 h 67996"/>
                  <a:gd name="connsiteX2" fmla="*/ 244816 w 426909"/>
                  <a:gd name="connsiteY2" fmla="*/ 44650 h 67996"/>
                  <a:gd name="connsiteX3" fmla="*/ 0 w 426909"/>
                  <a:gd name="connsiteY3" fmla="*/ 51315 h 67996"/>
                  <a:gd name="connsiteX4" fmla="*/ 0 w 426909"/>
                  <a:gd name="connsiteY4" fmla="*/ 67997 h 67996"/>
                  <a:gd name="connsiteX5" fmla="*/ 217103 w 426909"/>
                  <a:gd name="connsiteY5" fmla="*/ 56598 h 67996"/>
                  <a:gd name="connsiteX6" fmla="*/ 245229 w 426909"/>
                  <a:gd name="connsiteY6" fmla="*/ 55164 h 67996"/>
                  <a:gd name="connsiteX7" fmla="*/ 273485 w 426909"/>
                  <a:gd name="connsiteY7" fmla="*/ 53463 h 67996"/>
                  <a:gd name="connsiteX8" fmla="*/ 329849 w 426909"/>
                  <a:gd name="connsiteY8" fmla="*/ 45869 h 67996"/>
                  <a:gd name="connsiteX9" fmla="*/ 384467 w 426909"/>
                  <a:gd name="connsiteY9" fmla="*/ 28724 h 67996"/>
                  <a:gd name="connsiteX10" fmla="*/ 426910 w 426909"/>
                  <a:gd name="connsiteY10" fmla="*/ 6700 h 67996"/>
                  <a:gd name="connsiteX11" fmla="*/ 426910 w 426909"/>
                  <a:gd name="connsiteY11" fmla="*/ 0 h 67996"/>
                  <a:gd name="connsiteX12" fmla="*/ 381929 w 426909"/>
                  <a:gd name="connsiteY12" fmla="*/ 22230 h 67996"/>
                  <a:gd name="connsiteX13" fmla="*/ 328317 w 426909"/>
                  <a:gd name="connsiteY13" fmla="*/ 37615 h 67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26909" h="67996">
                    <a:moveTo>
                      <a:pt x="328317" y="37615"/>
                    </a:moveTo>
                    <a:cubicBezTo>
                      <a:pt x="311953" y="40630"/>
                      <a:pt x="294341" y="42554"/>
                      <a:pt x="272857" y="43670"/>
                    </a:cubicBezTo>
                    <a:cubicBezTo>
                      <a:pt x="264777" y="44083"/>
                      <a:pt x="256130" y="44383"/>
                      <a:pt x="244816" y="44650"/>
                    </a:cubicBezTo>
                    <a:lnTo>
                      <a:pt x="0" y="51315"/>
                    </a:lnTo>
                    <a:lnTo>
                      <a:pt x="0" y="67997"/>
                    </a:lnTo>
                    <a:lnTo>
                      <a:pt x="217103" y="56598"/>
                    </a:lnTo>
                    <a:lnTo>
                      <a:pt x="245229" y="55164"/>
                    </a:lnTo>
                    <a:cubicBezTo>
                      <a:pt x="256208" y="54648"/>
                      <a:pt x="265182" y="54107"/>
                      <a:pt x="273485" y="53463"/>
                    </a:cubicBezTo>
                    <a:cubicBezTo>
                      <a:pt x="295261" y="51788"/>
                      <a:pt x="313175" y="49383"/>
                      <a:pt x="329849" y="45869"/>
                    </a:cubicBezTo>
                    <a:cubicBezTo>
                      <a:pt x="348786" y="41918"/>
                      <a:pt x="367156" y="36146"/>
                      <a:pt x="384467" y="28724"/>
                    </a:cubicBezTo>
                    <a:cubicBezTo>
                      <a:pt x="398405" y="22780"/>
                      <a:pt x="412369" y="15522"/>
                      <a:pt x="426910" y="6700"/>
                    </a:cubicBezTo>
                    <a:lnTo>
                      <a:pt x="426910" y="0"/>
                    </a:lnTo>
                    <a:cubicBezTo>
                      <a:pt x="411371" y="9088"/>
                      <a:pt x="396598" y="16389"/>
                      <a:pt x="381929" y="22230"/>
                    </a:cubicBezTo>
                    <a:cubicBezTo>
                      <a:pt x="364858" y="29059"/>
                      <a:pt x="346825" y="34230"/>
                      <a:pt x="328317" y="376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" name="Free-form: Shape 38">
                <a:extLst>
                  <a:ext uri="{FF2B5EF4-FFF2-40B4-BE49-F238E27FC236}">
                    <a16:creationId xmlns:a16="http://schemas.microsoft.com/office/drawing/2014/main" id="{584403B8-856F-4969-9795-FA65AE9859CD}"/>
                  </a:ext>
                </a:extLst>
              </p:cNvPr>
              <p:cNvSpPr/>
              <p:nvPr/>
            </p:nvSpPr>
            <p:spPr>
              <a:xfrm>
                <a:off x="2053085" y="517342"/>
                <a:ext cx="426918" cy="55807"/>
              </a:xfrm>
              <a:custGeom>
                <a:avLst/>
                <a:gdLst>
                  <a:gd name="connsiteX0" fmla="*/ 326399 w 426918"/>
                  <a:gd name="connsiteY0" fmla="*/ 29961 h 55807"/>
                  <a:gd name="connsiteX1" fmla="*/ 235524 w 426918"/>
                  <a:gd name="connsiteY1" fmla="*/ 34909 h 55807"/>
                  <a:gd name="connsiteX2" fmla="*/ 214961 w 426918"/>
                  <a:gd name="connsiteY2" fmla="*/ 35252 h 55807"/>
                  <a:gd name="connsiteX3" fmla="*/ 0 w 426918"/>
                  <a:gd name="connsiteY3" fmla="*/ 39144 h 55807"/>
                  <a:gd name="connsiteX4" fmla="*/ 0 w 426918"/>
                  <a:gd name="connsiteY4" fmla="*/ 55808 h 55807"/>
                  <a:gd name="connsiteX5" fmla="*/ 215331 w 426918"/>
                  <a:gd name="connsiteY5" fmla="*/ 46471 h 55807"/>
                  <a:gd name="connsiteX6" fmla="*/ 235842 w 426918"/>
                  <a:gd name="connsiteY6" fmla="*/ 45612 h 55807"/>
                  <a:gd name="connsiteX7" fmla="*/ 327552 w 426918"/>
                  <a:gd name="connsiteY7" fmla="*/ 38285 h 55807"/>
                  <a:gd name="connsiteX8" fmla="*/ 382686 w 426918"/>
                  <a:gd name="connsiteY8" fmla="*/ 24859 h 55807"/>
                  <a:gd name="connsiteX9" fmla="*/ 426919 w 426918"/>
                  <a:gd name="connsiteY9" fmla="*/ 6391 h 55807"/>
                  <a:gd name="connsiteX10" fmla="*/ 426919 w 426918"/>
                  <a:gd name="connsiteY10" fmla="*/ 0 h 55807"/>
                  <a:gd name="connsiteX11" fmla="*/ 380638 w 426918"/>
                  <a:gd name="connsiteY11" fmla="*/ 18176 h 55807"/>
                  <a:gd name="connsiteX12" fmla="*/ 326407 w 426918"/>
                  <a:gd name="connsiteY12" fmla="*/ 29961 h 5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918" h="55807">
                    <a:moveTo>
                      <a:pt x="326399" y="29961"/>
                    </a:moveTo>
                    <a:cubicBezTo>
                      <a:pt x="296354" y="33990"/>
                      <a:pt x="265431" y="34462"/>
                      <a:pt x="235524" y="34909"/>
                    </a:cubicBezTo>
                    <a:cubicBezTo>
                      <a:pt x="228667" y="35003"/>
                      <a:pt x="221809" y="35115"/>
                      <a:pt x="214961" y="35252"/>
                    </a:cubicBezTo>
                    <a:lnTo>
                      <a:pt x="0" y="39144"/>
                    </a:lnTo>
                    <a:lnTo>
                      <a:pt x="0" y="55808"/>
                    </a:lnTo>
                    <a:lnTo>
                      <a:pt x="215331" y="46471"/>
                    </a:lnTo>
                    <a:cubicBezTo>
                      <a:pt x="222162" y="46161"/>
                      <a:pt x="228994" y="45887"/>
                      <a:pt x="235842" y="45612"/>
                    </a:cubicBezTo>
                    <a:cubicBezTo>
                      <a:pt x="265965" y="44401"/>
                      <a:pt x="297111" y="43155"/>
                      <a:pt x="327552" y="38285"/>
                    </a:cubicBezTo>
                    <a:cubicBezTo>
                      <a:pt x="346833" y="35227"/>
                      <a:pt x="365375" y="30708"/>
                      <a:pt x="382686" y="24859"/>
                    </a:cubicBezTo>
                    <a:cubicBezTo>
                      <a:pt x="397020" y="20031"/>
                      <a:pt x="411870" y="13778"/>
                      <a:pt x="426919" y="6391"/>
                    </a:cubicBezTo>
                    <a:lnTo>
                      <a:pt x="426919" y="0"/>
                    </a:lnTo>
                    <a:cubicBezTo>
                      <a:pt x="411113" y="7413"/>
                      <a:pt x="395566" y="13563"/>
                      <a:pt x="380638" y="18176"/>
                    </a:cubicBezTo>
                    <a:cubicBezTo>
                      <a:pt x="363533" y="23493"/>
                      <a:pt x="345293" y="27462"/>
                      <a:pt x="326407" y="299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0" name="Free-form: Shape 39">
                <a:extLst>
                  <a:ext uri="{FF2B5EF4-FFF2-40B4-BE49-F238E27FC236}">
                    <a16:creationId xmlns:a16="http://schemas.microsoft.com/office/drawing/2014/main" id="{B2CFA015-2A1C-4D26-99B3-12FAA233D8C2}"/>
                  </a:ext>
                </a:extLst>
              </p:cNvPr>
              <p:cNvSpPr/>
              <p:nvPr/>
            </p:nvSpPr>
            <p:spPr>
              <a:xfrm>
                <a:off x="2053085" y="552740"/>
                <a:ext cx="426918" cy="42674"/>
              </a:xfrm>
              <a:custGeom>
                <a:avLst/>
                <a:gdLst>
                  <a:gd name="connsiteX0" fmla="*/ 324695 w 426918"/>
                  <a:gd name="connsiteY0" fmla="*/ 22059 h 42674"/>
                  <a:gd name="connsiteX1" fmla="*/ 239878 w 426918"/>
                  <a:gd name="connsiteY1" fmla="*/ 24404 h 42674"/>
                  <a:gd name="connsiteX2" fmla="*/ 213877 w 426918"/>
                  <a:gd name="connsiteY2" fmla="*/ 24472 h 42674"/>
                  <a:gd name="connsiteX3" fmla="*/ 0 w 426918"/>
                  <a:gd name="connsiteY3" fmla="*/ 26001 h 42674"/>
                  <a:gd name="connsiteX4" fmla="*/ 0 w 426918"/>
                  <a:gd name="connsiteY4" fmla="*/ 42674 h 42674"/>
                  <a:gd name="connsiteX5" fmla="*/ 214117 w 426918"/>
                  <a:gd name="connsiteY5" fmla="*/ 35708 h 42674"/>
                  <a:gd name="connsiteX6" fmla="*/ 240050 w 426918"/>
                  <a:gd name="connsiteY6" fmla="*/ 34969 h 42674"/>
                  <a:gd name="connsiteX7" fmla="*/ 325461 w 426918"/>
                  <a:gd name="connsiteY7" fmla="*/ 30425 h 42674"/>
                  <a:gd name="connsiteX8" fmla="*/ 380724 w 426918"/>
                  <a:gd name="connsiteY8" fmla="*/ 20830 h 42674"/>
                  <a:gd name="connsiteX9" fmla="*/ 426919 w 426918"/>
                  <a:gd name="connsiteY9" fmla="*/ 6124 h 42674"/>
                  <a:gd name="connsiteX10" fmla="*/ 426919 w 426918"/>
                  <a:gd name="connsiteY10" fmla="*/ 0 h 42674"/>
                  <a:gd name="connsiteX11" fmla="*/ 379201 w 426918"/>
                  <a:gd name="connsiteY11" fmla="*/ 14001 h 42674"/>
                  <a:gd name="connsiteX12" fmla="*/ 324695 w 426918"/>
                  <a:gd name="connsiteY12" fmla="*/ 22050 h 42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918" h="42674">
                    <a:moveTo>
                      <a:pt x="324695" y="22059"/>
                    </a:moveTo>
                    <a:cubicBezTo>
                      <a:pt x="296543" y="24395"/>
                      <a:pt x="267737" y="24404"/>
                      <a:pt x="239878" y="24404"/>
                    </a:cubicBezTo>
                    <a:cubicBezTo>
                      <a:pt x="231214" y="24404"/>
                      <a:pt x="222541" y="24404"/>
                      <a:pt x="213877" y="24472"/>
                    </a:cubicBezTo>
                    <a:cubicBezTo>
                      <a:pt x="142662" y="24781"/>
                      <a:pt x="72015" y="25374"/>
                      <a:pt x="0" y="26001"/>
                    </a:cubicBezTo>
                    <a:lnTo>
                      <a:pt x="0" y="42674"/>
                    </a:lnTo>
                    <a:cubicBezTo>
                      <a:pt x="68591" y="40329"/>
                      <a:pt x="141354" y="37881"/>
                      <a:pt x="214117" y="35708"/>
                    </a:cubicBezTo>
                    <a:cubicBezTo>
                      <a:pt x="222756" y="35424"/>
                      <a:pt x="231394" y="35201"/>
                      <a:pt x="240050" y="34969"/>
                    </a:cubicBezTo>
                    <a:cubicBezTo>
                      <a:pt x="268064" y="34256"/>
                      <a:pt x="297025" y="33517"/>
                      <a:pt x="325461" y="30425"/>
                    </a:cubicBezTo>
                    <a:cubicBezTo>
                      <a:pt x="345327" y="28286"/>
                      <a:pt x="363404" y="25142"/>
                      <a:pt x="380724" y="20830"/>
                    </a:cubicBezTo>
                    <a:cubicBezTo>
                      <a:pt x="395833" y="17102"/>
                      <a:pt x="411345" y="12112"/>
                      <a:pt x="426919" y="6124"/>
                    </a:cubicBezTo>
                    <a:lnTo>
                      <a:pt x="426919" y="0"/>
                    </a:lnTo>
                    <a:cubicBezTo>
                      <a:pt x="410838" y="5807"/>
                      <a:pt x="394809" y="10548"/>
                      <a:pt x="379201" y="14001"/>
                    </a:cubicBezTo>
                    <a:cubicBezTo>
                      <a:pt x="362053" y="17807"/>
                      <a:pt x="344218" y="20444"/>
                      <a:pt x="324695" y="220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" name="Free-form: Shape 40">
                <a:extLst>
                  <a:ext uri="{FF2B5EF4-FFF2-40B4-BE49-F238E27FC236}">
                    <a16:creationId xmlns:a16="http://schemas.microsoft.com/office/drawing/2014/main" id="{EE6A1F57-6DE2-4764-B0FC-E8F15C8E176D}"/>
                  </a:ext>
                </a:extLst>
              </p:cNvPr>
              <p:cNvSpPr/>
              <p:nvPr/>
            </p:nvSpPr>
            <p:spPr>
              <a:xfrm>
                <a:off x="2053076" y="588293"/>
                <a:ext cx="426918" cy="29918"/>
              </a:xfrm>
              <a:custGeom>
                <a:avLst/>
                <a:gdLst>
                  <a:gd name="connsiteX0" fmla="*/ 323611 w 426918"/>
                  <a:gd name="connsiteY0" fmla="*/ 13615 h 29918"/>
                  <a:gd name="connsiteX1" fmla="*/ 284782 w 426918"/>
                  <a:gd name="connsiteY1" fmla="*/ 14302 h 29918"/>
                  <a:gd name="connsiteX2" fmla="*/ 268469 w 426918"/>
                  <a:gd name="connsiteY2" fmla="*/ 14216 h 29918"/>
                  <a:gd name="connsiteX3" fmla="*/ 213059 w 426918"/>
                  <a:gd name="connsiteY3" fmla="*/ 13538 h 29918"/>
                  <a:gd name="connsiteX4" fmla="*/ 102258 w 426918"/>
                  <a:gd name="connsiteY4" fmla="*/ 13160 h 29918"/>
                  <a:gd name="connsiteX5" fmla="*/ 0 w 426918"/>
                  <a:gd name="connsiteY5" fmla="*/ 13254 h 29918"/>
                  <a:gd name="connsiteX6" fmla="*/ 0 w 426918"/>
                  <a:gd name="connsiteY6" fmla="*/ 29918 h 29918"/>
                  <a:gd name="connsiteX7" fmla="*/ 102499 w 426918"/>
                  <a:gd name="connsiteY7" fmla="*/ 27212 h 29918"/>
                  <a:gd name="connsiteX8" fmla="*/ 213162 w 426918"/>
                  <a:gd name="connsiteY8" fmla="*/ 24756 h 29918"/>
                  <a:gd name="connsiteX9" fmla="*/ 268520 w 426918"/>
                  <a:gd name="connsiteY9" fmla="*/ 24017 h 29918"/>
                  <a:gd name="connsiteX10" fmla="*/ 324050 w 426918"/>
                  <a:gd name="connsiteY10" fmla="*/ 21981 h 29918"/>
                  <a:gd name="connsiteX11" fmla="*/ 379390 w 426918"/>
                  <a:gd name="connsiteY11" fmla="*/ 15908 h 29918"/>
                  <a:gd name="connsiteX12" fmla="*/ 426919 w 426918"/>
                  <a:gd name="connsiteY12" fmla="*/ 5918 h 29918"/>
                  <a:gd name="connsiteX13" fmla="*/ 426919 w 426918"/>
                  <a:gd name="connsiteY13" fmla="*/ 0 h 29918"/>
                  <a:gd name="connsiteX14" fmla="*/ 378410 w 426918"/>
                  <a:gd name="connsiteY14" fmla="*/ 8968 h 29918"/>
                  <a:gd name="connsiteX15" fmla="*/ 323603 w 426918"/>
                  <a:gd name="connsiteY15" fmla="*/ 13589 h 2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26918" h="29918">
                    <a:moveTo>
                      <a:pt x="323611" y="13615"/>
                    </a:moveTo>
                    <a:cubicBezTo>
                      <a:pt x="311884" y="14079"/>
                      <a:pt x="299185" y="14302"/>
                      <a:pt x="284782" y="14302"/>
                    </a:cubicBezTo>
                    <a:cubicBezTo>
                      <a:pt x="279335" y="14302"/>
                      <a:pt x="273898" y="14268"/>
                      <a:pt x="268469" y="14216"/>
                    </a:cubicBezTo>
                    <a:lnTo>
                      <a:pt x="213059" y="13538"/>
                    </a:lnTo>
                    <a:cubicBezTo>
                      <a:pt x="175254" y="13254"/>
                      <a:pt x="137594" y="13194"/>
                      <a:pt x="102258" y="13160"/>
                    </a:cubicBezTo>
                    <a:lnTo>
                      <a:pt x="0" y="13254"/>
                    </a:lnTo>
                    <a:lnTo>
                      <a:pt x="0" y="29918"/>
                    </a:lnTo>
                    <a:lnTo>
                      <a:pt x="102499" y="27212"/>
                    </a:lnTo>
                    <a:cubicBezTo>
                      <a:pt x="137706" y="26345"/>
                      <a:pt x="175477" y="25443"/>
                      <a:pt x="213162" y="24756"/>
                    </a:cubicBezTo>
                    <a:lnTo>
                      <a:pt x="268520" y="24017"/>
                    </a:lnTo>
                    <a:cubicBezTo>
                      <a:pt x="283706" y="23777"/>
                      <a:pt x="303745" y="23330"/>
                      <a:pt x="324050" y="21981"/>
                    </a:cubicBezTo>
                    <a:cubicBezTo>
                      <a:pt x="343942" y="20684"/>
                      <a:pt x="362045" y="18691"/>
                      <a:pt x="379390" y="15908"/>
                    </a:cubicBezTo>
                    <a:cubicBezTo>
                      <a:pt x="395007" y="13391"/>
                      <a:pt x="410958" y="10007"/>
                      <a:pt x="426919" y="5918"/>
                    </a:cubicBezTo>
                    <a:lnTo>
                      <a:pt x="426919" y="0"/>
                    </a:lnTo>
                    <a:cubicBezTo>
                      <a:pt x="410519" y="3805"/>
                      <a:pt x="394224" y="6846"/>
                      <a:pt x="378410" y="8968"/>
                    </a:cubicBezTo>
                    <a:cubicBezTo>
                      <a:pt x="361159" y="11296"/>
                      <a:pt x="343237" y="12799"/>
                      <a:pt x="323603" y="135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" name="Free-form: Shape 41">
                <a:extLst>
                  <a:ext uri="{FF2B5EF4-FFF2-40B4-BE49-F238E27FC236}">
                    <a16:creationId xmlns:a16="http://schemas.microsoft.com/office/drawing/2014/main" id="{B3209B21-E543-476D-B103-DDFECFEC6244}"/>
                  </a:ext>
                </a:extLst>
              </p:cNvPr>
              <p:cNvSpPr/>
              <p:nvPr/>
            </p:nvSpPr>
            <p:spPr>
              <a:xfrm>
                <a:off x="2053085" y="622704"/>
                <a:ext cx="426918" cy="17840"/>
              </a:xfrm>
              <a:custGeom>
                <a:avLst/>
                <a:gdLst>
                  <a:gd name="connsiteX0" fmla="*/ 267815 w 426918"/>
                  <a:gd name="connsiteY0" fmla="*/ 5403 h 17840"/>
                  <a:gd name="connsiteX1" fmla="*/ 212603 w 426918"/>
                  <a:gd name="connsiteY1" fmla="*/ 4810 h 17840"/>
                  <a:gd name="connsiteX2" fmla="*/ 0 w 426918"/>
                  <a:gd name="connsiteY2" fmla="*/ 1168 h 17840"/>
                  <a:gd name="connsiteX3" fmla="*/ 0 w 426918"/>
                  <a:gd name="connsiteY3" fmla="*/ 17841 h 17840"/>
                  <a:gd name="connsiteX4" fmla="*/ 212655 w 426918"/>
                  <a:gd name="connsiteY4" fmla="*/ 16046 h 17840"/>
                  <a:gd name="connsiteX5" fmla="*/ 267901 w 426918"/>
                  <a:gd name="connsiteY5" fmla="*/ 15221 h 17840"/>
                  <a:gd name="connsiteX6" fmla="*/ 323181 w 426918"/>
                  <a:gd name="connsiteY6" fmla="*/ 13941 h 17840"/>
                  <a:gd name="connsiteX7" fmla="*/ 426919 w 426918"/>
                  <a:gd name="connsiteY7" fmla="*/ 5798 h 17840"/>
                  <a:gd name="connsiteX8" fmla="*/ 426919 w 426918"/>
                  <a:gd name="connsiteY8" fmla="*/ 0 h 17840"/>
                  <a:gd name="connsiteX9" fmla="*/ 322983 w 426918"/>
                  <a:gd name="connsiteY9" fmla="*/ 5523 h 17840"/>
                  <a:gd name="connsiteX10" fmla="*/ 267815 w 426918"/>
                  <a:gd name="connsiteY10" fmla="*/ 5403 h 17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6918" h="17840">
                    <a:moveTo>
                      <a:pt x="267815" y="5403"/>
                    </a:moveTo>
                    <a:lnTo>
                      <a:pt x="212603" y="4810"/>
                    </a:lnTo>
                    <a:cubicBezTo>
                      <a:pt x="142163" y="3814"/>
                      <a:pt x="71791" y="2517"/>
                      <a:pt x="0" y="1168"/>
                    </a:cubicBezTo>
                    <a:lnTo>
                      <a:pt x="0" y="17841"/>
                    </a:lnTo>
                    <a:cubicBezTo>
                      <a:pt x="68522" y="17377"/>
                      <a:pt x="141096" y="16853"/>
                      <a:pt x="212655" y="16046"/>
                    </a:cubicBezTo>
                    <a:lnTo>
                      <a:pt x="267901" y="15221"/>
                    </a:lnTo>
                    <a:cubicBezTo>
                      <a:pt x="286520" y="14903"/>
                      <a:pt x="304743" y="14560"/>
                      <a:pt x="323181" y="13941"/>
                    </a:cubicBezTo>
                    <a:cubicBezTo>
                      <a:pt x="361141" y="12713"/>
                      <a:pt x="395144" y="10033"/>
                      <a:pt x="426919" y="5798"/>
                    </a:cubicBezTo>
                    <a:lnTo>
                      <a:pt x="426919" y="0"/>
                    </a:lnTo>
                    <a:cubicBezTo>
                      <a:pt x="395024" y="3453"/>
                      <a:pt x="360969" y="5274"/>
                      <a:pt x="322983" y="5523"/>
                    </a:cubicBezTo>
                    <a:cubicBezTo>
                      <a:pt x="304605" y="5686"/>
                      <a:pt x="286210" y="5558"/>
                      <a:pt x="267815" y="54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" name="Free-form: Shape 42">
                <a:extLst>
                  <a:ext uri="{FF2B5EF4-FFF2-40B4-BE49-F238E27FC236}">
                    <a16:creationId xmlns:a16="http://schemas.microsoft.com/office/drawing/2014/main" id="{73158E05-5ED9-4777-819B-83BFC09B96E7}"/>
                  </a:ext>
                </a:extLst>
              </p:cNvPr>
              <p:cNvSpPr/>
              <p:nvPr/>
            </p:nvSpPr>
            <p:spPr>
              <a:xfrm>
                <a:off x="2053085" y="646687"/>
                <a:ext cx="426918" cy="16655"/>
              </a:xfrm>
              <a:custGeom>
                <a:avLst/>
                <a:gdLst>
                  <a:gd name="connsiteX0" fmla="*/ 426919 w 426918"/>
                  <a:gd name="connsiteY0" fmla="*/ 10883 h 16655"/>
                  <a:gd name="connsiteX1" fmla="*/ 0 w 426918"/>
                  <a:gd name="connsiteY1" fmla="*/ 0 h 16655"/>
                  <a:gd name="connsiteX2" fmla="*/ 0 w 426918"/>
                  <a:gd name="connsiteY2" fmla="*/ 16656 h 16655"/>
                  <a:gd name="connsiteX3" fmla="*/ 426919 w 426918"/>
                  <a:gd name="connsiteY3" fmla="*/ 16656 h 16655"/>
                  <a:gd name="connsiteX4" fmla="*/ 426919 w 426918"/>
                  <a:gd name="connsiteY4" fmla="*/ 10883 h 16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6918" h="16655">
                    <a:moveTo>
                      <a:pt x="426919" y="10883"/>
                    </a:moveTo>
                    <a:lnTo>
                      <a:pt x="0" y="0"/>
                    </a:lnTo>
                    <a:lnTo>
                      <a:pt x="0" y="16656"/>
                    </a:lnTo>
                    <a:lnTo>
                      <a:pt x="426919" y="16656"/>
                    </a:lnTo>
                    <a:lnTo>
                      <a:pt x="426919" y="10883"/>
                    </a:lnTo>
                    <a:close/>
                  </a:path>
                </a:pathLst>
              </a:custGeom>
              <a:solidFill>
                <a:srgbClr val="FFFFFF"/>
              </a:solidFill>
              <a:ln w="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45EABF0F-2B77-43A5-9798-C129D51104C3}"/>
                </a:ext>
              </a:extLst>
            </p:cNvPr>
            <p:cNvSpPr/>
            <p:nvPr/>
          </p:nvSpPr>
          <p:spPr>
            <a:xfrm>
              <a:off x="2053085" y="341054"/>
              <a:ext cx="426909" cy="119672"/>
            </a:xfrm>
            <a:custGeom>
              <a:avLst/>
              <a:gdLst>
                <a:gd name="connsiteX0" fmla="*/ 388476 w 426909"/>
                <a:gd name="connsiteY0" fmla="*/ 36618 h 119672"/>
                <a:gd name="connsiteX1" fmla="*/ 339881 w 426909"/>
                <a:gd name="connsiteY1" fmla="*/ 66966 h 119672"/>
                <a:gd name="connsiteX2" fmla="*/ 282820 w 426909"/>
                <a:gd name="connsiteY2" fmla="*/ 79619 h 119672"/>
                <a:gd name="connsiteX3" fmla="*/ 241280 w 426909"/>
                <a:gd name="connsiteY3" fmla="*/ 85297 h 119672"/>
                <a:gd name="connsiteX4" fmla="*/ 224477 w 426909"/>
                <a:gd name="connsiteY4" fmla="*/ 86490 h 119672"/>
                <a:gd name="connsiteX5" fmla="*/ 0 w 426909"/>
                <a:gd name="connsiteY5" fmla="*/ 102949 h 119672"/>
                <a:gd name="connsiteX6" fmla="*/ 0 w 426909"/>
                <a:gd name="connsiteY6" fmla="*/ 119673 h 119672"/>
                <a:gd name="connsiteX7" fmla="*/ 225380 w 426909"/>
                <a:gd name="connsiteY7" fmla="*/ 97683 h 119672"/>
                <a:gd name="connsiteX8" fmla="*/ 254599 w 426909"/>
                <a:gd name="connsiteY8" fmla="*/ 94926 h 119672"/>
                <a:gd name="connsiteX9" fmla="*/ 284016 w 426909"/>
                <a:gd name="connsiteY9" fmla="*/ 91241 h 119672"/>
                <a:gd name="connsiteX10" fmla="*/ 341550 w 426909"/>
                <a:gd name="connsiteY10" fmla="*/ 74774 h 119672"/>
                <a:gd name="connsiteX11" fmla="*/ 393217 w 426909"/>
                <a:gd name="connsiteY11" fmla="*/ 40363 h 119672"/>
                <a:gd name="connsiteX12" fmla="*/ 426910 w 426909"/>
                <a:gd name="connsiteY12" fmla="*/ 5996 h 119672"/>
                <a:gd name="connsiteX13" fmla="*/ 426910 w 426909"/>
                <a:gd name="connsiteY13" fmla="*/ 0 h 119672"/>
                <a:gd name="connsiteX14" fmla="*/ 388468 w 426909"/>
                <a:gd name="connsiteY14" fmla="*/ 36610 h 11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6909" h="119672">
                  <a:moveTo>
                    <a:pt x="388476" y="36618"/>
                  </a:moveTo>
                  <a:cubicBezTo>
                    <a:pt x="372258" y="49726"/>
                    <a:pt x="359730" y="59038"/>
                    <a:pt x="339881" y="66966"/>
                  </a:cubicBezTo>
                  <a:cubicBezTo>
                    <a:pt x="322596" y="73872"/>
                    <a:pt x="304029" y="76707"/>
                    <a:pt x="282820" y="79619"/>
                  </a:cubicBezTo>
                  <a:cubicBezTo>
                    <a:pt x="269174" y="81543"/>
                    <a:pt x="254909" y="84386"/>
                    <a:pt x="241280" y="85297"/>
                  </a:cubicBezTo>
                  <a:cubicBezTo>
                    <a:pt x="235679" y="85674"/>
                    <a:pt x="230069" y="86052"/>
                    <a:pt x="224477" y="86490"/>
                  </a:cubicBezTo>
                  <a:lnTo>
                    <a:pt x="0" y="102949"/>
                  </a:lnTo>
                  <a:lnTo>
                    <a:pt x="0" y="119673"/>
                  </a:lnTo>
                  <a:lnTo>
                    <a:pt x="225380" y="97683"/>
                  </a:lnTo>
                  <a:lnTo>
                    <a:pt x="254599" y="94926"/>
                  </a:lnTo>
                  <a:cubicBezTo>
                    <a:pt x="265440" y="93895"/>
                    <a:pt x="275059" y="92692"/>
                    <a:pt x="284016" y="91241"/>
                  </a:cubicBezTo>
                  <a:cubicBezTo>
                    <a:pt x="305853" y="87710"/>
                    <a:pt x="324678" y="82324"/>
                    <a:pt x="341550" y="74774"/>
                  </a:cubicBezTo>
                  <a:cubicBezTo>
                    <a:pt x="359051" y="67009"/>
                    <a:pt x="376766" y="54287"/>
                    <a:pt x="393217" y="40363"/>
                  </a:cubicBezTo>
                  <a:cubicBezTo>
                    <a:pt x="404419" y="30906"/>
                    <a:pt x="415191" y="19001"/>
                    <a:pt x="426910" y="5996"/>
                  </a:cubicBezTo>
                  <a:lnTo>
                    <a:pt x="426910" y="0"/>
                  </a:lnTo>
                  <a:cubicBezTo>
                    <a:pt x="412731" y="14749"/>
                    <a:pt x="400978" y="26525"/>
                    <a:pt x="388468" y="36610"/>
                  </a:cubicBezTo>
                  <a:close/>
                </a:path>
              </a:pathLst>
            </a:custGeom>
            <a:solidFill>
              <a:srgbClr val="FFFFFF"/>
            </a:solidFill>
            <a:ln w="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44" name="Graphic 8">
            <a:extLst>
              <a:ext uri="{FF2B5EF4-FFF2-40B4-BE49-F238E27FC236}">
                <a16:creationId xmlns:a16="http://schemas.microsoft.com/office/drawing/2014/main" id="{BA51FBCB-509E-4921-BD12-6CEE27C62137}"/>
              </a:ext>
            </a:extLst>
          </p:cNvPr>
          <p:cNvGrpSpPr/>
          <p:nvPr userDrawn="1"/>
        </p:nvGrpSpPr>
        <p:grpSpPr>
          <a:xfrm>
            <a:off x="2661675" y="235606"/>
            <a:ext cx="259442" cy="427728"/>
            <a:chOff x="2661675" y="235606"/>
            <a:chExt cx="259442" cy="427728"/>
          </a:xfrm>
          <a:solidFill>
            <a:srgbClr val="FFFFFF"/>
          </a:solidFill>
        </p:grpSpPr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C4B8A7DB-B510-4D83-8BDC-D0F72B09E44E}"/>
                </a:ext>
              </a:extLst>
            </p:cNvPr>
            <p:cNvSpPr/>
            <p:nvPr/>
          </p:nvSpPr>
          <p:spPr>
            <a:xfrm>
              <a:off x="2661684" y="235606"/>
              <a:ext cx="259425" cy="218790"/>
            </a:xfrm>
            <a:custGeom>
              <a:avLst/>
              <a:gdLst>
                <a:gd name="connsiteX0" fmla="*/ 0 w 259425"/>
                <a:gd name="connsiteY0" fmla="*/ 0 h 218790"/>
                <a:gd name="connsiteX1" fmla="*/ 90883 w 259425"/>
                <a:gd name="connsiteY1" fmla="*/ 144575 h 218790"/>
                <a:gd name="connsiteX2" fmla="*/ 177835 w 259425"/>
                <a:gd name="connsiteY2" fmla="*/ 196723 h 218790"/>
                <a:gd name="connsiteX3" fmla="*/ 259426 w 259425"/>
                <a:gd name="connsiteY3" fmla="*/ 214444 h 218790"/>
                <a:gd name="connsiteX4" fmla="*/ 259426 w 259425"/>
                <a:gd name="connsiteY4" fmla="*/ 218790 h 218790"/>
                <a:gd name="connsiteX5" fmla="*/ 176828 w 259425"/>
                <a:gd name="connsiteY5" fmla="*/ 200735 h 218790"/>
                <a:gd name="connsiteX6" fmla="*/ 90161 w 259425"/>
                <a:gd name="connsiteY6" fmla="*/ 157451 h 218790"/>
                <a:gd name="connsiteX7" fmla="*/ 0 w 259425"/>
                <a:gd name="connsiteY7" fmla="*/ 28862 h 218790"/>
                <a:gd name="connsiteX8" fmla="*/ 0 w 259425"/>
                <a:gd name="connsiteY8" fmla="*/ 0 h 21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425" h="218790">
                  <a:moveTo>
                    <a:pt x="0" y="0"/>
                  </a:moveTo>
                  <a:cubicBezTo>
                    <a:pt x="0" y="0"/>
                    <a:pt x="76833" y="122172"/>
                    <a:pt x="90883" y="144575"/>
                  </a:cubicBezTo>
                  <a:cubicBezTo>
                    <a:pt x="104934" y="166968"/>
                    <a:pt x="120989" y="184689"/>
                    <a:pt x="177835" y="196723"/>
                  </a:cubicBezTo>
                  <a:cubicBezTo>
                    <a:pt x="234681" y="208757"/>
                    <a:pt x="259426" y="214444"/>
                    <a:pt x="259426" y="214444"/>
                  </a:cubicBezTo>
                  <a:lnTo>
                    <a:pt x="259426" y="218790"/>
                  </a:lnTo>
                  <a:cubicBezTo>
                    <a:pt x="259426" y="218790"/>
                    <a:pt x="223307" y="211102"/>
                    <a:pt x="176828" y="200735"/>
                  </a:cubicBezTo>
                  <a:cubicBezTo>
                    <a:pt x="130350" y="190375"/>
                    <a:pt x="111352" y="186888"/>
                    <a:pt x="90161" y="157451"/>
                  </a:cubicBezTo>
                  <a:cubicBezTo>
                    <a:pt x="72531" y="132953"/>
                    <a:pt x="0" y="28862"/>
                    <a:pt x="0" y="288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EB28838-5DDE-4CD9-B529-83A0D33192A6}"/>
                </a:ext>
              </a:extLst>
            </p:cNvPr>
            <p:cNvSpPr/>
            <p:nvPr/>
          </p:nvSpPr>
          <p:spPr>
            <a:xfrm>
              <a:off x="2661684" y="375121"/>
              <a:ext cx="259408" cy="149591"/>
            </a:xfrm>
            <a:custGeom>
              <a:avLst/>
              <a:gdLst>
                <a:gd name="connsiteX0" fmla="*/ 0 w 259408"/>
                <a:gd name="connsiteY0" fmla="*/ 0 h 149591"/>
                <a:gd name="connsiteX1" fmla="*/ 90161 w 259408"/>
                <a:gd name="connsiteY1" fmla="*/ 94178 h 149591"/>
                <a:gd name="connsiteX2" fmla="*/ 177189 w 259408"/>
                <a:gd name="connsiteY2" fmla="*/ 131501 h 149591"/>
                <a:gd name="connsiteX3" fmla="*/ 259409 w 259408"/>
                <a:gd name="connsiteY3" fmla="*/ 145468 h 149591"/>
                <a:gd name="connsiteX4" fmla="*/ 259409 w 259408"/>
                <a:gd name="connsiteY4" fmla="*/ 149591 h 149591"/>
                <a:gd name="connsiteX5" fmla="*/ 177189 w 259408"/>
                <a:gd name="connsiteY5" fmla="*/ 135856 h 149591"/>
                <a:gd name="connsiteX6" fmla="*/ 89937 w 259408"/>
                <a:gd name="connsiteY6" fmla="*/ 105405 h 149591"/>
                <a:gd name="connsiteX7" fmla="*/ 9 w 259408"/>
                <a:gd name="connsiteY7" fmla="*/ 21535 h 149591"/>
                <a:gd name="connsiteX8" fmla="*/ 9 w 259408"/>
                <a:gd name="connsiteY8" fmla="*/ 17 h 14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408" h="149591">
                  <a:moveTo>
                    <a:pt x="0" y="0"/>
                  </a:moveTo>
                  <a:cubicBezTo>
                    <a:pt x="0" y="0"/>
                    <a:pt x="69941" y="73168"/>
                    <a:pt x="90161" y="94178"/>
                  </a:cubicBezTo>
                  <a:cubicBezTo>
                    <a:pt x="111619" y="116460"/>
                    <a:pt x="139100" y="124706"/>
                    <a:pt x="177189" y="131501"/>
                  </a:cubicBezTo>
                  <a:cubicBezTo>
                    <a:pt x="213550" y="137978"/>
                    <a:pt x="259409" y="145468"/>
                    <a:pt x="259409" y="145468"/>
                  </a:cubicBezTo>
                  <a:lnTo>
                    <a:pt x="259409" y="149591"/>
                  </a:lnTo>
                  <a:cubicBezTo>
                    <a:pt x="259409" y="149591"/>
                    <a:pt x="216346" y="142547"/>
                    <a:pt x="177189" y="135856"/>
                  </a:cubicBezTo>
                  <a:cubicBezTo>
                    <a:pt x="138799" y="129293"/>
                    <a:pt x="111929" y="125626"/>
                    <a:pt x="89937" y="105405"/>
                  </a:cubicBezTo>
                  <a:cubicBezTo>
                    <a:pt x="70243" y="87289"/>
                    <a:pt x="9" y="21535"/>
                    <a:pt x="9" y="21535"/>
                  </a:cubicBezTo>
                  <a:lnTo>
                    <a:pt x="9" y="17"/>
                  </a:lnTo>
                  <a:close/>
                </a:path>
              </a:pathLst>
            </a:custGeom>
            <a:solidFill>
              <a:srgbClr val="FFFFFF"/>
            </a:solidFill>
            <a:ln w="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C3890A81-B8C8-441A-BE6A-C493E96EAD01}"/>
                </a:ext>
              </a:extLst>
            </p:cNvPr>
            <p:cNvSpPr/>
            <p:nvPr/>
          </p:nvSpPr>
          <p:spPr>
            <a:xfrm>
              <a:off x="2661684" y="408088"/>
              <a:ext cx="259408" cy="134704"/>
            </a:xfrm>
            <a:custGeom>
              <a:avLst/>
              <a:gdLst>
                <a:gd name="connsiteX0" fmla="*/ 0 w 259408"/>
                <a:gd name="connsiteY0" fmla="*/ 0 h 134704"/>
                <a:gd name="connsiteX1" fmla="*/ 90161 w 259408"/>
                <a:gd name="connsiteY1" fmla="*/ 82728 h 134704"/>
                <a:gd name="connsiteX2" fmla="*/ 177422 w 259408"/>
                <a:gd name="connsiteY2" fmla="*/ 116615 h 134704"/>
                <a:gd name="connsiteX3" fmla="*/ 259409 w 259408"/>
                <a:gd name="connsiteY3" fmla="*/ 130350 h 134704"/>
                <a:gd name="connsiteX4" fmla="*/ 259409 w 259408"/>
                <a:gd name="connsiteY4" fmla="*/ 134705 h 134704"/>
                <a:gd name="connsiteX5" fmla="*/ 177189 w 259408"/>
                <a:gd name="connsiteY5" fmla="*/ 121425 h 134704"/>
                <a:gd name="connsiteX6" fmla="*/ 90161 w 259408"/>
                <a:gd name="connsiteY6" fmla="*/ 93955 h 134704"/>
                <a:gd name="connsiteX7" fmla="*/ 0 w 259408"/>
                <a:gd name="connsiteY7" fmla="*/ 20160 h 134704"/>
                <a:gd name="connsiteX8" fmla="*/ 0 w 259408"/>
                <a:gd name="connsiteY8" fmla="*/ 9 h 13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408" h="134704">
                  <a:moveTo>
                    <a:pt x="0" y="0"/>
                  </a:moveTo>
                  <a:cubicBezTo>
                    <a:pt x="0" y="0"/>
                    <a:pt x="66517" y="61666"/>
                    <a:pt x="90161" y="82728"/>
                  </a:cubicBezTo>
                  <a:cubicBezTo>
                    <a:pt x="111920" y="102115"/>
                    <a:pt x="129558" y="108145"/>
                    <a:pt x="177422" y="116615"/>
                  </a:cubicBezTo>
                  <a:cubicBezTo>
                    <a:pt x="225285" y="125084"/>
                    <a:pt x="259409" y="130350"/>
                    <a:pt x="259409" y="130350"/>
                  </a:cubicBezTo>
                  <a:lnTo>
                    <a:pt x="259409" y="134705"/>
                  </a:lnTo>
                  <a:cubicBezTo>
                    <a:pt x="259409" y="134705"/>
                    <a:pt x="216122" y="127610"/>
                    <a:pt x="177189" y="121425"/>
                  </a:cubicBezTo>
                  <a:cubicBezTo>
                    <a:pt x="138257" y="115249"/>
                    <a:pt x="113452" y="112801"/>
                    <a:pt x="90161" y="93955"/>
                  </a:cubicBezTo>
                  <a:cubicBezTo>
                    <a:pt x="63282" y="72189"/>
                    <a:pt x="0" y="20160"/>
                    <a:pt x="0" y="2016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 w="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5C44144A-B8B0-4848-A21E-0551D39BE612}"/>
                </a:ext>
              </a:extLst>
            </p:cNvPr>
            <p:cNvSpPr/>
            <p:nvPr/>
          </p:nvSpPr>
          <p:spPr>
            <a:xfrm>
              <a:off x="2661675" y="443238"/>
              <a:ext cx="259434" cy="117645"/>
            </a:xfrm>
            <a:custGeom>
              <a:avLst/>
              <a:gdLst>
                <a:gd name="connsiteX0" fmla="*/ 9 w 259434"/>
                <a:gd name="connsiteY0" fmla="*/ 0 h 117645"/>
                <a:gd name="connsiteX1" fmla="*/ 90186 w 259434"/>
                <a:gd name="connsiteY1" fmla="*/ 70711 h 117645"/>
                <a:gd name="connsiteX2" fmla="*/ 177671 w 259434"/>
                <a:gd name="connsiteY2" fmla="*/ 101394 h 117645"/>
                <a:gd name="connsiteX3" fmla="*/ 259434 w 259434"/>
                <a:gd name="connsiteY3" fmla="*/ 113067 h 117645"/>
                <a:gd name="connsiteX4" fmla="*/ 259434 w 259434"/>
                <a:gd name="connsiteY4" fmla="*/ 117646 h 117645"/>
                <a:gd name="connsiteX5" fmla="*/ 177671 w 259434"/>
                <a:gd name="connsiteY5" fmla="*/ 106427 h 117645"/>
                <a:gd name="connsiteX6" fmla="*/ 90410 w 259434"/>
                <a:gd name="connsiteY6" fmla="*/ 81010 h 117645"/>
                <a:gd name="connsiteX7" fmla="*/ 0 w 259434"/>
                <a:gd name="connsiteY7" fmla="*/ 18554 h 117645"/>
                <a:gd name="connsiteX8" fmla="*/ 0 w 259434"/>
                <a:gd name="connsiteY8" fmla="*/ 0 h 11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434" h="117645">
                  <a:moveTo>
                    <a:pt x="9" y="0"/>
                  </a:moveTo>
                  <a:cubicBezTo>
                    <a:pt x="9" y="0"/>
                    <a:pt x="75990" y="60171"/>
                    <a:pt x="90186" y="70711"/>
                  </a:cubicBezTo>
                  <a:cubicBezTo>
                    <a:pt x="104383" y="81242"/>
                    <a:pt x="123165" y="93526"/>
                    <a:pt x="177671" y="101394"/>
                  </a:cubicBezTo>
                  <a:cubicBezTo>
                    <a:pt x="231721" y="109185"/>
                    <a:pt x="259434" y="113067"/>
                    <a:pt x="259434" y="113067"/>
                  </a:cubicBezTo>
                  <a:lnTo>
                    <a:pt x="259434" y="117646"/>
                  </a:lnTo>
                  <a:cubicBezTo>
                    <a:pt x="259434" y="117646"/>
                    <a:pt x="210426" y="110550"/>
                    <a:pt x="177671" y="106427"/>
                  </a:cubicBezTo>
                  <a:cubicBezTo>
                    <a:pt x="144925" y="102304"/>
                    <a:pt x="119810" y="100552"/>
                    <a:pt x="90410" y="81010"/>
                  </a:cubicBezTo>
                  <a:cubicBezTo>
                    <a:pt x="61793" y="61992"/>
                    <a:pt x="0" y="18554"/>
                    <a:pt x="0" y="185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65C134EF-C514-4CAC-93A7-FA357B9D8ACB}"/>
                </a:ext>
              </a:extLst>
            </p:cNvPr>
            <p:cNvSpPr/>
            <p:nvPr/>
          </p:nvSpPr>
          <p:spPr>
            <a:xfrm>
              <a:off x="2661684" y="477021"/>
              <a:ext cx="259425" cy="101488"/>
            </a:xfrm>
            <a:custGeom>
              <a:avLst/>
              <a:gdLst>
                <a:gd name="connsiteX0" fmla="*/ 0 w 259425"/>
                <a:gd name="connsiteY0" fmla="*/ 0 h 101488"/>
                <a:gd name="connsiteX1" fmla="*/ 90634 w 259425"/>
                <a:gd name="connsiteY1" fmla="*/ 58668 h 101488"/>
                <a:gd name="connsiteX2" fmla="*/ 177663 w 259425"/>
                <a:gd name="connsiteY2" fmla="*/ 86834 h 101488"/>
                <a:gd name="connsiteX3" fmla="*/ 259426 w 259425"/>
                <a:gd name="connsiteY3" fmla="*/ 97133 h 101488"/>
                <a:gd name="connsiteX4" fmla="*/ 259426 w 259425"/>
                <a:gd name="connsiteY4" fmla="*/ 101488 h 101488"/>
                <a:gd name="connsiteX5" fmla="*/ 177439 w 259425"/>
                <a:gd name="connsiteY5" fmla="*/ 92563 h 101488"/>
                <a:gd name="connsiteX6" fmla="*/ 90186 w 259425"/>
                <a:gd name="connsiteY6" fmla="*/ 68753 h 101488"/>
                <a:gd name="connsiteX7" fmla="*/ 9 w 259425"/>
                <a:gd name="connsiteY7" fmla="*/ 17128 h 101488"/>
                <a:gd name="connsiteX8" fmla="*/ 9 w 259425"/>
                <a:gd name="connsiteY8" fmla="*/ 9 h 10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425" h="101488">
                  <a:moveTo>
                    <a:pt x="0" y="0"/>
                  </a:moveTo>
                  <a:cubicBezTo>
                    <a:pt x="0" y="0"/>
                    <a:pt x="76205" y="50663"/>
                    <a:pt x="90634" y="58668"/>
                  </a:cubicBezTo>
                  <a:cubicBezTo>
                    <a:pt x="105063" y="66682"/>
                    <a:pt x="122012" y="79730"/>
                    <a:pt x="177663" y="86834"/>
                  </a:cubicBezTo>
                  <a:cubicBezTo>
                    <a:pt x="233322" y="93929"/>
                    <a:pt x="259426" y="97133"/>
                    <a:pt x="259426" y="97133"/>
                  </a:cubicBezTo>
                  <a:lnTo>
                    <a:pt x="259426" y="101488"/>
                  </a:lnTo>
                  <a:cubicBezTo>
                    <a:pt x="259426" y="101488"/>
                    <a:pt x="213395" y="96455"/>
                    <a:pt x="177439" y="92563"/>
                  </a:cubicBezTo>
                  <a:cubicBezTo>
                    <a:pt x="141483" y="88664"/>
                    <a:pt x="116979" y="83398"/>
                    <a:pt x="90186" y="68753"/>
                  </a:cubicBezTo>
                  <a:cubicBezTo>
                    <a:pt x="63385" y="54098"/>
                    <a:pt x="9" y="17128"/>
                    <a:pt x="9" y="17128"/>
                  </a:cubicBez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4AE8F805-9617-4264-9EA1-FA27AB6ED2C2}"/>
                </a:ext>
              </a:extLst>
            </p:cNvPr>
            <p:cNvSpPr/>
            <p:nvPr/>
          </p:nvSpPr>
          <p:spPr>
            <a:xfrm>
              <a:off x="2661684" y="510805"/>
              <a:ext cx="259408" cy="84875"/>
            </a:xfrm>
            <a:custGeom>
              <a:avLst/>
              <a:gdLst>
                <a:gd name="connsiteX0" fmla="*/ 0 w 259408"/>
                <a:gd name="connsiteY0" fmla="*/ 0 h 84875"/>
                <a:gd name="connsiteX1" fmla="*/ 90161 w 259408"/>
                <a:gd name="connsiteY1" fmla="*/ 48008 h 84875"/>
                <a:gd name="connsiteX2" fmla="*/ 177422 w 259408"/>
                <a:gd name="connsiteY2" fmla="*/ 71587 h 84875"/>
                <a:gd name="connsiteX3" fmla="*/ 259409 w 259408"/>
                <a:gd name="connsiteY3" fmla="*/ 80753 h 84875"/>
                <a:gd name="connsiteX4" fmla="*/ 259409 w 259408"/>
                <a:gd name="connsiteY4" fmla="*/ 84876 h 84875"/>
                <a:gd name="connsiteX5" fmla="*/ 177422 w 259408"/>
                <a:gd name="connsiteY5" fmla="*/ 76629 h 84875"/>
                <a:gd name="connsiteX6" fmla="*/ 90161 w 259408"/>
                <a:gd name="connsiteY6" fmla="*/ 57397 h 84875"/>
                <a:gd name="connsiteX7" fmla="*/ 0 w 259408"/>
                <a:gd name="connsiteY7" fmla="*/ 16037 h 84875"/>
                <a:gd name="connsiteX8" fmla="*/ 0 w 259408"/>
                <a:gd name="connsiteY8" fmla="*/ 0 h 8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408" h="84875">
                  <a:moveTo>
                    <a:pt x="0" y="0"/>
                  </a:moveTo>
                  <a:cubicBezTo>
                    <a:pt x="0" y="0"/>
                    <a:pt x="67360" y="36584"/>
                    <a:pt x="90161" y="48008"/>
                  </a:cubicBezTo>
                  <a:cubicBezTo>
                    <a:pt x="115585" y="60756"/>
                    <a:pt x="137577" y="66854"/>
                    <a:pt x="177422" y="71587"/>
                  </a:cubicBezTo>
                  <a:cubicBezTo>
                    <a:pt x="216544" y="76234"/>
                    <a:pt x="259409" y="80753"/>
                    <a:pt x="259409" y="80753"/>
                  </a:cubicBezTo>
                  <a:lnTo>
                    <a:pt x="259409" y="84876"/>
                  </a:lnTo>
                  <a:cubicBezTo>
                    <a:pt x="259409" y="84876"/>
                    <a:pt x="219779" y="80641"/>
                    <a:pt x="177422" y="76629"/>
                  </a:cubicBezTo>
                  <a:cubicBezTo>
                    <a:pt x="135435" y="72652"/>
                    <a:pt x="120481" y="70831"/>
                    <a:pt x="90161" y="57397"/>
                  </a:cubicBezTo>
                  <a:cubicBezTo>
                    <a:pt x="63050" y="45388"/>
                    <a:pt x="0" y="16037"/>
                    <a:pt x="0" y="160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0962C05C-34B2-4CA7-A1AB-FB025342F270}"/>
                </a:ext>
              </a:extLst>
            </p:cNvPr>
            <p:cNvSpPr/>
            <p:nvPr/>
          </p:nvSpPr>
          <p:spPr>
            <a:xfrm>
              <a:off x="2661675" y="545044"/>
              <a:ext cx="259434" cy="68477"/>
            </a:xfrm>
            <a:custGeom>
              <a:avLst/>
              <a:gdLst>
                <a:gd name="connsiteX0" fmla="*/ 9 w 259434"/>
                <a:gd name="connsiteY0" fmla="*/ 9 h 68477"/>
                <a:gd name="connsiteX1" fmla="*/ 90642 w 259434"/>
                <a:gd name="connsiteY1" fmla="*/ 37580 h 68477"/>
                <a:gd name="connsiteX2" fmla="*/ 177903 w 259434"/>
                <a:gd name="connsiteY2" fmla="*/ 55894 h 68477"/>
                <a:gd name="connsiteX3" fmla="*/ 259434 w 259434"/>
                <a:gd name="connsiteY3" fmla="*/ 64363 h 68477"/>
                <a:gd name="connsiteX4" fmla="*/ 259434 w 259434"/>
                <a:gd name="connsiteY4" fmla="*/ 68478 h 68477"/>
                <a:gd name="connsiteX5" fmla="*/ 177671 w 259434"/>
                <a:gd name="connsiteY5" fmla="*/ 61615 h 68477"/>
                <a:gd name="connsiteX6" fmla="*/ 90410 w 259434"/>
                <a:gd name="connsiteY6" fmla="*/ 46273 h 68477"/>
                <a:gd name="connsiteX7" fmla="*/ 0 w 259434"/>
                <a:gd name="connsiteY7" fmla="*/ 15333 h 68477"/>
                <a:gd name="connsiteX8" fmla="*/ 0 w 259434"/>
                <a:gd name="connsiteY8" fmla="*/ 0 h 6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434" h="68477">
                  <a:moveTo>
                    <a:pt x="9" y="9"/>
                  </a:moveTo>
                  <a:cubicBezTo>
                    <a:pt x="9" y="9"/>
                    <a:pt x="53241" y="22763"/>
                    <a:pt x="90642" y="37580"/>
                  </a:cubicBezTo>
                  <a:cubicBezTo>
                    <a:pt x="127441" y="52157"/>
                    <a:pt x="155533" y="53377"/>
                    <a:pt x="177903" y="55894"/>
                  </a:cubicBezTo>
                  <a:cubicBezTo>
                    <a:pt x="187755" y="57002"/>
                    <a:pt x="259434" y="64363"/>
                    <a:pt x="259434" y="64363"/>
                  </a:cubicBezTo>
                  <a:lnTo>
                    <a:pt x="259434" y="68478"/>
                  </a:lnTo>
                  <a:cubicBezTo>
                    <a:pt x="259434" y="68478"/>
                    <a:pt x="216604" y="65050"/>
                    <a:pt x="177671" y="61615"/>
                  </a:cubicBezTo>
                  <a:cubicBezTo>
                    <a:pt x="138738" y="58187"/>
                    <a:pt x="121944" y="56727"/>
                    <a:pt x="90410" y="46273"/>
                  </a:cubicBezTo>
                  <a:cubicBezTo>
                    <a:pt x="58507" y="35699"/>
                    <a:pt x="0" y="15333"/>
                    <a:pt x="0" y="153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2252EEDD-CCF5-4FBF-8C61-97BECF5A1E2E}"/>
                </a:ext>
              </a:extLst>
            </p:cNvPr>
            <p:cNvSpPr/>
            <p:nvPr/>
          </p:nvSpPr>
          <p:spPr>
            <a:xfrm>
              <a:off x="2661675" y="579961"/>
              <a:ext cx="259434" cy="51212"/>
            </a:xfrm>
            <a:custGeom>
              <a:avLst/>
              <a:gdLst>
                <a:gd name="connsiteX0" fmla="*/ 9 w 259434"/>
                <a:gd name="connsiteY0" fmla="*/ 0 h 51212"/>
                <a:gd name="connsiteX1" fmla="*/ 90393 w 259434"/>
                <a:gd name="connsiteY1" fmla="*/ 26250 h 51212"/>
                <a:gd name="connsiteX2" fmla="*/ 177654 w 259434"/>
                <a:gd name="connsiteY2" fmla="*/ 40905 h 51212"/>
                <a:gd name="connsiteX3" fmla="*/ 259434 w 259434"/>
                <a:gd name="connsiteY3" fmla="*/ 47313 h 51212"/>
                <a:gd name="connsiteX4" fmla="*/ 259434 w 259434"/>
                <a:gd name="connsiteY4" fmla="*/ 51212 h 51212"/>
                <a:gd name="connsiteX5" fmla="*/ 177422 w 259434"/>
                <a:gd name="connsiteY5" fmla="*/ 45491 h 51212"/>
                <a:gd name="connsiteX6" fmla="*/ 90161 w 259434"/>
                <a:gd name="connsiteY6" fmla="*/ 35416 h 51212"/>
                <a:gd name="connsiteX7" fmla="*/ 0 w 259434"/>
                <a:gd name="connsiteY7" fmla="*/ 14431 h 51212"/>
                <a:gd name="connsiteX8" fmla="*/ 0 w 259434"/>
                <a:gd name="connsiteY8" fmla="*/ 17 h 51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434" h="51212">
                  <a:moveTo>
                    <a:pt x="9" y="0"/>
                  </a:moveTo>
                  <a:cubicBezTo>
                    <a:pt x="9" y="0"/>
                    <a:pt x="53749" y="16630"/>
                    <a:pt x="90393" y="26250"/>
                  </a:cubicBezTo>
                  <a:cubicBezTo>
                    <a:pt x="127037" y="35862"/>
                    <a:pt x="160704" y="39762"/>
                    <a:pt x="177654" y="40905"/>
                  </a:cubicBezTo>
                  <a:cubicBezTo>
                    <a:pt x="194604" y="42056"/>
                    <a:pt x="259434" y="47313"/>
                    <a:pt x="259434" y="47313"/>
                  </a:cubicBezTo>
                  <a:lnTo>
                    <a:pt x="259434" y="51212"/>
                  </a:lnTo>
                  <a:cubicBezTo>
                    <a:pt x="259434" y="51212"/>
                    <a:pt x="222558" y="48704"/>
                    <a:pt x="177422" y="45491"/>
                  </a:cubicBezTo>
                  <a:cubicBezTo>
                    <a:pt x="140932" y="42897"/>
                    <a:pt x="111619" y="40149"/>
                    <a:pt x="90161" y="35416"/>
                  </a:cubicBezTo>
                  <a:cubicBezTo>
                    <a:pt x="66388" y="30176"/>
                    <a:pt x="0" y="14431"/>
                    <a:pt x="0" y="14431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 w="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C95F2C1F-80A8-4E6F-AC3C-A970CF23134B}"/>
                </a:ext>
              </a:extLst>
            </p:cNvPr>
            <p:cNvSpPr/>
            <p:nvPr/>
          </p:nvSpPr>
          <p:spPr>
            <a:xfrm>
              <a:off x="2661675" y="614303"/>
              <a:ext cx="259408" cy="34487"/>
            </a:xfrm>
            <a:custGeom>
              <a:avLst/>
              <a:gdLst>
                <a:gd name="connsiteX0" fmla="*/ 9 w 259408"/>
                <a:gd name="connsiteY0" fmla="*/ 9 h 34487"/>
                <a:gd name="connsiteX1" fmla="*/ 90393 w 259408"/>
                <a:gd name="connsiteY1" fmla="*/ 15255 h 34487"/>
                <a:gd name="connsiteX2" fmla="*/ 177422 w 259408"/>
                <a:gd name="connsiteY2" fmla="*/ 24876 h 34487"/>
                <a:gd name="connsiteX3" fmla="*/ 259409 w 259408"/>
                <a:gd name="connsiteY3" fmla="*/ 30373 h 34487"/>
                <a:gd name="connsiteX4" fmla="*/ 259409 w 259408"/>
                <a:gd name="connsiteY4" fmla="*/ 34488 h 34487"/>
                <a:gd name="connsiteX5" fmla="*/ 177422 w 259408"/>
                <a:gd name="connsiteY5" fmla="*/ 30142 h 34487"/>
                <a:gd name="connsiteX6" fmla="*/ 90161 w 259408"/>
                <a:gd name="connsiteY6" fmla="*/ 24189 h 34487"/>
                <a:gd name="connsiteX7" fmla="*/ 0 w 259408"/>
                <a:gd name="connsiteY7" fmla="*/ 13752 h 34487"/>
                <a:gd name="connsiteX8" fmla="*/ 0 w 259408"/>
                <a:gd name="connsiteY8" fmla="*/ 0 h 3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408" h="34487">
                  <a:moveTo>
                    <a:pt x="9" y="9"/>
                  </a:moveTo>
                  <a:cubicBezTo>
                    <a:pt x="9" y="9"/>
                    <a:pt x="43957" y="7576"/>
                    <a:pt x="90393" y="15255"/>
                  </a:cubicBezTo>
                  <a:cubicBezTo>
                    <a:pt x="125204" y="21019"/>
                    <a:pt x="172380" y="24644"/>
                    <a:pt x="177422" y="24876"/>
                  </a:cubicBezTo>
                  <a:cubicBezTo>
                    <a:pt x="182464" y="25099"/>
                    <a:pt x="259409" y="30373"/>
                    <a:pt x="259409" y="30373"/>
                  </a:cubicBezTo>
                  <a:lnTo>
                    <a:pt x="259409" y="34488"/>
                  </a:lnTo>
                  <a:cubicBezTo>
                    <a:pt x="259409" y="34488"/>
                    <a:pt x="210160" y="31945"/>
                    <a:pt x="177422" y="30142"/>
                  </a:cubicBezTo>
                  <a:cubicBezTo>
                    <a:pt x="143316" y="28260"/>
                    <a:pt x="109425" y="26190"/>
                    <a:pt x="90161" y="24189"/>
                  </a:cubicBezTo>
                  <a:cubicBezTo>
                    <a:pt x="47029" y="19696"/>
                    <a:pt x="0" y="13752"/>
                    <a:pt x="0" y="137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BE38E8-BBF6-4649-8EB0-296384732142}"/>
                </a:ext>
              </a:extLst>
            </p:cNvPr>
            <p:cNvSpPr/>
            <p:nvPr/>
          </p:nvSpPr>
          <p:spPr>
            <a:xfrm>
              <a:off x="2661675" y="649856"/>
              <a:ext cx="259408" cy="13477"/>
            </a:xfrm>
            <a:custGeom>
              <a:avLst/>
              <a:gdLst>
                <a:gd name="connsiteX0" fmla="*/ 9 w 259408"/>
                <a:gd name="connsiteY0" fmla="*/ 0 h 13477"/>
                <a:gd name="connsiteX1" fmla="*/ 90393 w 259408"/>
                <a:gd name="connsiteY1" fmla="*/ 3058 h 13477"/>
                <a:gd name="connsiteX2" fmla="*/ 259409 w 259408"/>
                <a:gd name="connsiteY2" fmla="*/ 9466 h 13477"/>
                <a:gd name="connsiteX3" fmla="*/ 259409 w 259408"/>
                <a:gd name="connsiteY3" fmla="*/ 13477 h 13477"/>
                <a:gd name="connsiteX4" fmla="*/ 0 w 259408"/>
                <a:gd name="connsiteY4" fmla="*/ 13477 h 13477"/>
                <a:gd name="connsiteX5" fmla="*/ 0 w 259408"/>
                <a:gd name="connsiteY5" fmla="*/ 0 h 1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408" h="13477">
                  <a:moveTo>
                    <a:pt x="9" y="0"/>
                  </a:moveTo>
                  <a:cubicBezTo>
                    <a:pt x="9" y="0"/>
                    <a:pt x="69330" y="2603"/>
                    <a:pt x="90393" y="3058"/>
                  </a:cubicBezTo>
                  <a:cubicBezTo>
                    <a:pt x="111464" y="3513"/>
                    <a:pt x="259409" y="9466"/>
                    <a:pt x="259409" y="9466"/>
                  </a:cubicBezTo>
                  <a:lnTo>
                    <a:pt x="259409" y="13477"/>
                  </a:lnTo>
                  <a:lnTo>
                    <a:pt x="0" y="134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92B45B63-CED8-4856-B8A0-C1DEFE18FCD0}"/>
                </a:ext>
              </a:extLst>
            </p:cNvPr>
            <p:cNvSpPr/>
            <p:nvPr/>
          </p:nvSpPr>
          <p:spPr>
            <a:xfrm>
              <a:off x="2661684" y="270557"/>
              <a:ext cx="259434" cy="200751"/>
            </a:xfrm>
            <a:custGeom>
              <a:avLst/>
              <a:gdLst>
                <a:gd name="connsiteX0" fmla="*/ 177413 w 259434"/>
                <a:gd name="connsiteY0" fmla="*/ 180652 h 200751"/>
                <a:gd name="connsiteX1" fmla="*/ 89928 w 259434"/>
                <a:gd name="connsiteY1" fmla="*/ 130049 h 200751"/>
                <a:gd name="connsiteX2" fmla="*/ 0 w 259434"/>
                <a:gd name="connsiteY2" fmla="*/ 0 h 200751"/>
                <a:gd name="connsiteX3" fmla="*/ 0 w 259434"/>
                <a:gd name="connsiteY3" fmla="*/ 26147 h 200751"/>
                <a:gd name="connsiteX4" fmla="*/ 90161 w 259434"/>
                <a:gd name="connsiteY4" fmla="*/ 143552 h 200751"/>
                <a:gd name="connsiteX5" fmla="*/ 177422 w 259434"/>
                <a:gd name="connsiteY5" fmla="*/ 184311 h 200751"/>
                <a:gd name="connsiteX6" fmla="*/ 259434 w 259434"/>
                <a:gd name="connsiteY6" fmla="*/ 200752 h 200751"/>
                <a:gd name="connsiteX7" fmla="*/ 259434 w 259434"/>
                <a:gd name="connsiteY7" fmla="*/ 197093 h 200751"/>
                <a:gd name="connsiteX8" fmla="*/ 177422 w 259434"/>
                <a:gd name="connsiteY8" fmla="*/ 180652 h 20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434" h="200751">
                  <a:moveTo>
                    <a:pt x="177413" y="180652"/>
                  </a:moveTo>
                  <a:cubicBezTo>
                    <a:pt x="114665" y="167140"/>
                    <a:pt x="100468" y="144248"/>
                    <a:pt x="89928" y="130049"/>
                  </a:cubicBezTo>
                  <a:cubicBezTo>
                    <a:pt x="79389" y="115850"/>
                    <a:pt x="0" y="0"/>
                    <a:pt x="0" y="0"/>
                  </a:cubicBezTo>
                  <a:lnTo>
                    <a:pt x="0" y="26147"/>
                  </a:lnTo>
                  <a:cubicBezTo>
                    <a:pt x="3132" y="30236"/>
                    <a:pt x="71086" y="119046"/>
                    <a:pt x="90161" y="143552"/>
                  </a:cubicBezTo>
                  <a:cubicBezTo>
                    <a:pt x="111662" y="171169"/>
                    <a:pt x="145355" y="177439"/>
                    <a:pt x="177422" y="184311"/>
                  </a:cubicBezTo>
                  <a:cubicBezTo>
                    <a:pt x="209480" y="191183"/>
                    <a:pt x="259434" y="200752"/>
                    <a:pt x="259434" y="200752"/>
                  </a:cubicBezTo>
                  <a:lnTo>
                    <a:pt x="259434" y="197093"/>
                  </a:lnTo>
                  <a:cubicBezTo>
                    <a:pt x="259434" y="197093"/>
                    <a:pt x="193632" y="184139"/>
                    <a:pt x="177422" y="180652"/>
                  </a:cubicBezTo>
                  <a:close/>
                </a:path>
              </a:pathLst>
            </a:custGeom>
            <a:solidFill>
              <a:srgbClr val="FFFFFF"/>
            </a:solidFill>
            <a:ln w="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E1247199-1351-4EA0-BF24-7624793D927D}"/>
                </a:ext>
              </a:extLst>
            </p:cNvPr>
            <p:cNvSpPr/>
            <p:nvPr/>
          </p:nvSpPr>
          <p:spPr>
            <a:xfrm>
              <a:off x="2661684" y="305372"/>
              <a:ext cx="259400" cy="183391"/>
            </a:xfrm>
            <a:custGeom>
              <a:avLst/>
              <a:gdLst>
                <a:gd name="connsiteX0" fmla="*/ 177413 w 259400"/>
                <a:gd name="connsiteY0" fmla="*/ 164159 h 183391"/>
                <a:gd name="connsiteX1" fmla="*/ 89928 w 259400"/>
                <a:gd name="connsiteY1" fmla="*/ 118135 h 183391"/>
                <a:gd name="connsiteX2" fmla="*/ 0 w 259400"/>
                <a:gd name="connsiteY2" fmla="*/ 0 h 183391"/>
                <a:gd name="connsiteX3" fmla="*/ 0 w 259400"/>
                <a:gd name="connsiteY3" fmla="*/ 24756 h 183391"/>
                <a:gd name="connsiteX4" fmla="*/ 89928 w 259400"/>
                <a:gd name="connsiteY4" fmla="*/ 130505 h 183391"/>
                <a:gd name="connsiteX5" fmla="*/ 177413 w 259400"/>
                <a:gd name="connsiteY5" fmla="*/ 168050 h 183391"/>
                <a:gd name="connsiteX6" fmla="*/ 259400 w 259400"/>
                <a:gd name="connsiteY6" fmla="*/ 183392 h 183391"/>
                <a:gd name="connsiteX7" fmla="*/ 259400 w 259400"/>
                <a:gd name="connsiteY7" fmla="*/ 179733 h 183391"/>
                <a:gd name="connsiteX8" fmla="*/ 177413 w 259400"/>
                <a:gd name="connsiteY8" fmla="*/ 164168 h 183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400" h="183391">
                  <a:moveTo>
                    <a:pt x="177413" y="164159"/>
                  </a:moveTo>
                  <a:cubicBezTo>
                    <a:pt x="125884" y="154083"/>
                    <a:pt x="105045" y="137832"/>
                    <a:pt x="89928" y="118135"/>
                  </a:cubicBezTo>
                  <a:cubicBezTo>
                    <a:pt x="74811" y="98447"/>
                    <a:pt x="0" y="0"/>
                    <a:pt x="0" y="0"/>
                  </a:cubicBezTo>
                  <a:lnTo>
                    <a:pt x="0" y="24756"/>
                  </a:lnTo>
                  <a:cubicBezTo>
                    <a:pt x="3132" y="28467"/>
                    <a:pt x="71568" y="109511"/>
                    <a:pt x="89928" y="130505"/>
                  </a:cubicBezTo>
                  <a:cubicBezTo>
                    <a:pt x="111344" y="154994"/>
                    <a:pt x="141234" y="161419"/>
                    <a:pt x="177413" y="168050"/>
                  </a:cubicBezTo>
                  <a:cubicBezTo>
                    <a:pt x="213601" y="174690"/>
                    <a:pt x="259400" y="183392"/>
                    <a:pt x="259400" y="183392"/>
                  </a:cubicBezTo>
                  <a:lnTo>
                    <a:pt x="259400" y="179733"/>
                  </a:lnTo>
                  <a:cubicBezTo>
                    <a:pt x="259400" y="179733"/>
                    <a:pt x="207123" y="169975"/>
                    <a:pt x="177413" y="164168"/>
                  </a:cubicBezTo>
                  <a:close/>
                </a:path>
              </a:pathLst>
            </a:custGeom>
            <a:solidFill>
              <a:srgbClr val="FFFFFF"/>
            </a:solidFill>
            <a:ln w="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57AEC541-22B0-4731-BA88-1428C4311452}"/>
                </a:ext>
              </a:extLst>
            </p:cNvPr>
            <p:cNvSpPr/>
            <p:nvPr/>
          </p:nvSpPr>
          <p:spPr>
            <a:xfrm>
              <a:off x="2661675" y="339739"/>
              <a:ext cx="259399" cy="167578"/>
            </a:xfrm>
            <a:custGeom>
              <a:avLst/>
              <a:gdLst>
                <a:gd name="connsiteX0" fmla="*/ 177422 w 259399"/>
                <a:gd name="connsiteY0" fmla="*/ 148792 h 167578"/>
                <a:gd name="connsiteX1" fmla="*/ 90161 w 259399"/>
                <a:gd name="connsiteY1" fmla="*/ 105062 h 167578"/>
                <a:gd name="connsiteX2" fmla="*/ 0 w 259399"/>
                <a:gd name="connsiteY2" fmla="*/ 0 h 167578"/>
                <a:gd name="connsiteX3" fmla="*/ 0 w 259399"/>
                <a:gd name="connsiteY3" fmla="*/ 22875 h 167578"/>
                <a:gd name="connsiteX4" fmla="*/ 89928 w 259399"/>
                <a:gd name="connsiteY4" fmla="*/ 116744 h 167578"/>
                <a:gd name="connsiteX5" fmla="*/ 177413 w 259399"/>
                <a:gd name="connsiteY5" fmla="*/ 152692 h 167578"/>
                <a:gd name="connsiteX6" fmla="*/ 259400 w 259399"/>
                <a:gd name="connsiteY6" fmla="*/ 167578 h 167578"/>
                <a:gd name="connsiteX7" fmla="*/ 259400 w 259399"/>
                <a:gd name="connsiteY7" fmla="*/ 163687 h 167578"/>
                <a:gd name="connsiteX8" fmla="*/ 177413 w 259399"/>
                <a:gd name="connsiteY8" fmla="*/ 148801 h 16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399" h="167578">
                  <a:moveTo>
                    <a:pt x="177422" y="148792"/>
                  </a:moveTo>
                  <a:cubicBezTo>
                    <a:pt x="123836" y="138416"/>
                    <a:pt x="112841" y="129869"/>
                    <a:pt x="90161" y="105062"/>
                  </a:cubicBezTo>
                  <a:cubicBezTo>
                    <a:pt x="75904" y="89471"/>
                    <a:pt x="3072" y="3616"/>
                    <a:pt x="0" y="0"/>
                  </a:cubicBezTo>
                  <a:lnTo>
                    <a:pt x="0" y="22875"/>
                  </a:lnTo>
                  <a:cubicBezTo>
                    <a:pt x="0" y="22875"/>
                    <a:pt x="68057" y="95347"/>
                    <a:pt x="89928" y="116744"/>
                  </a:cubicBezTo>
                  <a:cubicBezTo>
                    <a:pt x="118640" y="144832"/>
                    <a:pt x="145579" y="146963"/>
                    <a:pt x="177413" y="152692"/>
                  </a:cubicBezTo>
                  <a:cubicBezTo>
                    <a:pt x="209248" y="158413"/>
                    <a:pt x="259400" y="167578"/>
                    <a:pt x="259400" y="167578"/>
                  </a:cubicBezTo>
                  <a:lnTo>
                    <a:pt x="259400" y="163687"/>
                  </a:lnTo>
                  <a:cubicBezTo>
                    <a:pt x="259400" y="163687"/>
                    <a:pt x="198845" y="152958"/>
                    <a:pt x="177413" y="148801"/>
                  </a:cubicBezTo>
                  <a:close/>
                </a:path>
              </a:pathLst>
            </a:custGeom>
            <a:solidFill>
              <a:srgbClr val="FFFFFF"/>
            </a:solidFill>
            <a:ln w="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8" name="Free-form: Shape 57">
            <a:extLst>
              <a:ext uri="{FF2B5EF4-FFF2-40B4-BE49-F238E27FC236}">
                <a16:creationId xmlns:a16="http://schemas.microsoft.com/office/drawing/2014/main" id="{E9642020-4732-422D-A772-5635004FAF8E}"/>
              </a:ext>
            </a:extLst>
          </p:cNvPr>
          <p:cNvSpPr/>
          <p:nvPr userDrawn="1"/>
        </p:nvSpPr>
        <p:spPr>
          <a:xfrm>
            <a:off x="2230532" y="414522"/>
            <a:ext cx="374021" cy="249799"/>
          </a:xfrm>
          <a:custGeom>
            <a:avLst/>
            <a:gdLst>
              <a:gd name="connsiteX0" fmla="*/ 374022 w 374021"/>
              <a:gd name="connsiteY0" fmla="*/ 249799 h 249799"/>
              <a:gd name="connsiteX1" fmla="*/ 374022 w 374021"/>
              <a:gd name="connsiteY1" fmla="*/ 0 h 249799"/>
              <a:gd name="connsiteX2" fmla="*/ 0 w 374021"/>
              <a:gd name="connsiteY2" fmla="*/ 0 h 249799"/>
              <a:gd name="connsiteX3" fmla="*/ 0 w 374021"/>
              <a:gd name="connsiteY3" fmla="*/ 249799 h 249799"/>
              <a:gd name="connsiteX4" fmla="*/ 374022 w 374021"/>
              <a:gd name="connsiteY4" fmla="*/ 249799 h 249799"/>
              <a:gd name="connsiteX5" fmla="*/ 374022 w 374021"/>
              <a:gd name="connsiteY5" fmla="*/ 249799 h 249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21" h="249799">
                <a:moveTo>
                  <a:pt x="374022" y="249799"/>
                </a:moveTo>
                <a:lnTo>
                  <a:pt x="374022" y="0"/>
                </a:lnTo>
                <a:lnTo>
                  <a:pt x="0" y="0"/>
                </a:lnTo>
                <a:lnTo>
                  <a:pt x="0" y="249799"/>
                </a:lnTo>
                <a:lnTo>
                  <a:pt x="374022" y="249799"/>
                </a:lnTo>
                <a:lnTo>
                  <a:pt x="374022" y="249799"/>
                </a:lnTo>
                <a:close/>
              </a:path>
            </a:pathLst>
          </a:custGeom>
          <a:solidFill>
            <a:srgbClr val="364A91"/>
          </a:solidFill>
          <a:ln w="2501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59" name="Graphic 8">
            <a:extLst>
              <a:ext uri="{FF2B5EF4-FFF2-40B4-BE49-F238E27FC236}">
                <a16:creationId xmlns:a16="http://schemas.microsoft.com/office/drawing/2014/main" id="{0B67B3B1-AD35-4771-B29F-4DBAEA2BA68A}"/>
              </a:ext>
            </a:extLst>
          </p:cNvPr>
          <p:cNvGrpSpPr/>
          <p:nvPr userDrawn="1"/>
        </p:nvGrpSpPr>
        <p:grpSpPr>
          <a:xfrm>
            <a:off x="2317922" y="437422"/>
            <a:ext cx="200566" cy="199506"/>
            <a:chOff x="2317922" y="437422"/>
            <a:chExt cx="200566" cy="199506"/>
          </a:xfrm>
          <a:solidFill>
            <a:srgbClr val="FFFFFF"/>
          </a:solidFill>
        </p:grpSpPr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B5E9D13B-87C4-45E2-A871-4FB7D4713CE5}"/>
                </a:ext>
              </a:extLst>
            </p:cNvPr>
            <p:cNvSpPr/>
            <p:nvPr/>
          </p:nvSpPr>
          <p:spPr>
            <a:xfrm>
              <a:off x="2400847" y="437422"/>
              <a:ext cx="33770" cy="33714"/>
            </a:xfrm>
            <a:custGeom>
              <a:avLst/>
              <a:gdLst>
                <a:gd name="connsiteX0" fmla="*/ 20753 w 33770"/>
                <a:gd name="connsiteY0" fmla="*/ 12618 h 33714"/>
                <a:gd name="connsiteX1" fmla="*/ 33770 w 33770"/>
                <a:gd name="connsiteY1" fmla="*/ 12618 h 33714"/>
                <a:gd name="connsiteX2" fmla="*/ 23274 w 33770"/>
                <a:gd name="connsiteY2" fmla="*/ 20779 h 33714"/>
                <a:gd name="connsiteX3" fmla="*/ 27352 w 33770"/>
                <a:gd name="connsiteY3" fmla="*/ 33715 h 33714"/>
                <a:gd name="connsiteX4" fmla="*/ 16907 w 33770"/>
                <a:gd name="connsiteY4" fmla="*/ 25744 h 33714"/>
                <a:gd name="connsiteX5" fmla="*/ 6453 w 33770"/>
                <a:gd name="connsiteY5" fmla="*/ 33715 h 33714"/>
                <a:gd name="connsiteX6" fmla="*/ 10574 w 33770"/>
                <a:gd name="connsiteY6" fmla="*/ 20779 h 33714"/>
                <a:gd name="connsiteX7" fmla="*/ 0 w 33770"/>
                <a:gd name="connsiteY7" fmla="*/ 12618 h 33714"/>
                <a:gd name="connsiteX8" fmla="*/ 12975 w 33770"/>
                <a:gd name="connsiteY8" fmla="*/ 12618 h 33714"/>
                <a:gd name="connsiteX9" fmla="*/ 16907 w 33770"/>
                <a:gd name="connsiteY9" fmla="*/ 0 h 33714"/>
                <a:gd name="connsiteX10" fmla="*/ 20753 w 33770"/>
                <a:gd name="connsiteY10" fmla="*/ 12618 h 33714"/>
                <a:gd name="connsiteX11" fmla="*/ 20753 w 33770"/>
                <a:gd name="connsiteY11" fmla="*/ 12618 h 3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770" h="33714">
                  <a:moveTo>
                    <a:pt x="20753" y="12618"/>
                  </a:moveTo>
                  <a:lnTo>
                    <a:pt x="33770" y="12618"/>
                  </a:lnTo>
                  <a:lnTo>
                    <a:pt x="23274" y="20779"/>
                  </a:lnTo>
                  <a:lnTo>
                    <a:pt x="27352" y="33715"/>
                  </a:lnTo>
                  <a:lnTo>
                    <a:pt x="16907" y="25744"/>
                  </a:lnTo>
                  <a:lnTo>
                    <a:pt x="6453" y="33715"/>
                  </a:lnTo>
                  <a:lnTo>
                    <a:pt x="10574" y="20779"/>
                  </a:lnTo>
                  <a:lnTo>
                    <a:pt x="0" y="12618"/>
                  </a:lnTo>
                  <a:lnTo>
                    <a:pt x="12975" y="12618"/>
                  </a:lnTo>
                  <a:lnTo>
                    <a:pt x="16907" y="0"/>
                  </a:lnTo>
                  <a:lnTo>
                    <a:pt x="20753" y="12618"/>
                  </a:lnTo>
                  <a:lnTo>
                    <a:pt x="20753" y="12618"/>
                  </a:lnTo>
                  <a:close/>
                </a:path>
              </a:pathLst>
            </a:custGeom>
            <a:solidFill>
              <a:srgbClr val="FFFFFF"/>
            </a:solidFill>
            <a:ln w="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70E676E0-6AD5-4D3C-8CCE-FD8909B50954}"/>
                </a:ext>
              </a:extLst>
            </p:cNvPr>
            <p:cNvSpPr/>
            <p:nvPr/>
          </p:nvSpPr>
          <p:spPr>
            <a:xfrm>
              <a:off x="2401303" y="604476"/>
              <a:ext cx="33787" cy="32452"/>
            </a:xfrm>
            <a:custGeom>
              <a:avLst/>
              <a:gdLst>
                <a:gd name="connsiteX0" fmla="*/ 20753 w 33787"/>
                <a:gd name="connsiteY0" fmla="*/ 12146 h 32452"/>
                <a:gd name="connsiteX1" fmla="*/ 33788 w 33787"/>
                <a:gd name="connsiteY1" fmla="*/ 12146 h 32452"/>
                <a:gd name="connsiteX2" fmla="*/ 23299 w 33787"/>
                <a:gd name="connsiteY2" fmla="*/ 20014 h 32452"/>
                <a:gd name="connsiteX3" fmla="*/ 27369 w 33787"/>
                <a:gd name="connsiteY3" fmla="*/ 32452 h 32452"/>
                <a:gd name="connsiteX4" fmla="*/ 16924 w 33787"/>
                <a:gd name="connsiteY4" fmla="*/ 24790 h 32452"/>
                <a:gd name="connsiteX5" fmla="*/ 6479 w 33787"/>
                <a:gd name="connsiteY5" fmla="*/ 32452 h 32452"/>
                <a:gd name="connsiteX6" fmla="*/ 10591 w 33787"/>
                <a:gd name="connsiteY6" fmla="*/ 20014 h 32452"/>
                <a:gd name="connsiteX7" fmla="*/ 0 w 33787"/>
                <a:gd name="connsiteY7" fmla="*/ 12146 h 32452"/>
                <a:gd name="connsiteX8" fmla="*/ 12992 w 33787"/>
                <a:gd name="connsiteY8" fmla="*/ 12146 h 32452"/>
                <a:gd name="connsiteX9" fmla="*/ 16924 w 33787"/>
                <a:gd name="connsiteY9" fmla="*/ 0 h 32452"/>
                <a:gd name="connsiteX10" fmla="*/ 20753 w 33787"/>
                <a:gd name="connsiteY10" fmla="*/ 12146 h 32452"/>
                <a:gd name="connsiteX11" fmla="*/ 20753 w 33787"/>
                <a:gd name="connsiteY11" fmla="*/ 12146 h 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787" h="32452">
                  <a:moveTo>
                    <a:pt x="20753" y="12146"/>
                  </a:moveTo>
                  <a:lnTo>
                    <a:pt x="33788" y="12146"/>
                  </a:lnTo>
                  <a:lnTo>
                    <a:pt x="23299" y="20014"/>
                  </a:lnTo>
                  <a:lnTo>
                    <a:pt x="27369" y="32452"/>
                  </a:lnTo>
                  <a:lnTo>
                    <a:pt x="16924" y="24790"/>
                  </a:lnTo>
                  <a:lnTo>
                    <a:pt x="6479" y="32452"/>
                  </a:lnTo>
                  <a:lnTo>
                    <a:pt x="10591" y="20014"/>
                  </a:lnTo>
                  <a:lnTo>
                    <a:pt x="0" y="12146"/>
                  </a:lnTo>
                  <a:lnTo>
                    <a:pt x="12992" y="12146"/>
                  </a:lnTo>
                  <a:lnTo>
                    <a:pt x="16924" y="0"/>
                  </a:lnTo>
                  <a:lnTo>
                    <a:pt x="20753" y="12146"/>
                  </a:lnTo>
                  <a:lnTo>
                    <a:pt x="20753" y="12146"/>
                  </a:lnTo>
                  <a:close/>
                </a:path>
              </a:pathLst>
            </a:custGeom>
            <a:solidFill>
              <a:srgbClr val="FFFFFF"/>
            </a:solidFill>
            <a:ln w="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F9E41ED5-EC8D-4F4A-84D0-18EB86EA859D}"/>
                </a:ext>
              </a:extLst>
            </p:cNvPr>
            <p:cNvSpPr/>
            <p:nvPr/>
          </p:nvSpPr>
          <p:spPr>
            <a:xfrm>
              <a:off x="2442576" y="593447"/>
              <a:ext cx="33787" cy="32452"/>
            </a:xfrm>
            <a:custGeom>
              <a:avLst/>
              <a:gdLst>
                <a:gd name="connsiteX0" fmla="*/ 20753 w 33787"/>
                <a:gd name="connsiteY0" fmla="*/ 12146 h 32452"/>
                <a:gd name="connsiteX1" fmla="*/ 33788 w 33787"/>
                <a:gd name="connsiteY1" fmla="*/ 12146 h 32452"/>
                <a:gd name="connsiteX2" fmla="*/ 23299 w 33787"/>
                <a:gd name="connsiteY2" fmla="*/ 19988 h 32452"/>
                <a:gd name="connsiteX3" fmla="*/ 27378 w 33787"/>
                <a:gd name="connsiteY3" fmla="*/ 32452 h 32452"/>
                <a:gd name="connsiteX4" fmla="*/ 16924 w 33787"/>
                <a:gd name="connsiteY4" fmla="*/ 24764 h 32452"/>
                <a:gd name="connsiteX5" fmla="*/ 6479 w 33787"/>
                <a:gd name="connsiteY5" fmla="*/ 32452 h 32452"/>
                <a:gd name="connsiteX6" fmla="*/ 10600 w 33787"/>
                <a:gd name="connsiteY6" fmla="*/ 19988 h 32452"/>
                <a:gd name="connsiteX7" fmla="*/ 0 w 33787"/>
                <a:gd name="connsiteY7" fmla="*/ 12146 h 32452"/>
                <a:gd name="connsiteX8" fmla="*/ 12992 w 33787"/>
                <a:gd name="connsiteY8" fmla="*/ 12146 h 32452"/>
                <a:gd name="connsiteX9" fmla="*/ 16924 w 33787"/>
                <a:gd name="connsiteY9" fmla="*/ 0 h 32452"/>
                <a:gd name="connsiteX10" fmla="*/ 20753 w 33787"/>
                <a:gd name="connsiteY10" fmla="*/ 12146 h 32452"/>
                <a:gd name="connsiteX11" fmla="*/ 20753 w 33787"/>
                <a:gd name="connsiteY11" fmla="*/ 12146 h 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787" h="32452">
                  <a:moveTo>
                    <a:pt x="20753" y="12146"/>
                  </a:moveTo>
                  <a:lnTo>
                    <a:pt x="33788" y="12146"/>
                  </a:lnTo>
                  <a:lnTo>
                    <a:pt x="23299" y="19988"/>
                  </a:lnTo>
                  <a:lnTo>
                    <a:pt x="27378" y="32452"/>
                  </a:lnTo>
                  <a:lnTo>
                    <a:pt x="16924" y="24764"/>
                  </a:lnTo>
                  <a:lnTo>
                    <a:pt x="6479" y="32452"/>
                  </a:lnTo>
                  <a:lnTo>
                    <a:pt x="10600" y="19988"/>
                  </a:lnTo>
                  <a:lnTo>
                    <a:pt x="0" y="12146"/>
                  </a:lnTo>
                  <a:lnTo>
                    <a:pt x="12992" y="12146"/>
                  </a:lnTo>
                  <a:lnTo>
                    <a:pt x="16924" y="0"/>
                  </a:lnTo>
                  <a:lnTo>
                    <a:pt x="20753" y="12146"/>
                  </a:lnTo>
                  <a:lnTo>
                    <a:pt x="20753" y="12146"/>
                  </a:lnTo>
                  <a:close/>
                </a:path>
              </a:pathLst>
            </a:custGeom>
            <a:solidFill>
              <a:srgbClr val="FFFFFF"/>
            </a:solidFill>
            <a:ln w="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34C82F67-7C9E-4B2D-A873-D7608AD67322}"/>
                </a:ext>
              </a:extLst>
            </p:cNvPr>
            <p:cNvSpPr/>
            <p:nvPr/>
          </p:nvSpPr>
          <p:spPr>
            <a:xfrm>
              <a:off x="2442576" y="449010"/>
              <a:ext cx="33787" cy="32443"/>
            </a:xfrm>
            <a:custGeom>
              <a:avLst/>
              <a:gdLst>
                <a:gd name="connsiteX0" fmla="*/ 20753 w 33787"/>
                <a:gd name="connsiteY0" fmla="*/ 12146 h 32443"/>
                <a:gd name="connsiteX1" fmla="*/ 33788 w 33787"/>
                <a:gd name="connsiteY1" fmla="*/ 12146 h 32443"/>
                <a:gd name="connsiteX2" fmla="*/ 23299 w 33787"/>
                <a:gd name="connsiteY2" fmla="*/ 19988 h 32443"/>
                <a:gd name="connsiteX3" fmla="*/ 27378 w 33787"/>
                <a:gd name="connsiteY3" fmla="*/ 32444 h 32443"/>
                <a:gd name="connsiteX4" fmla="*/ 16924 w 33787"/>
                <a:gd name="connsiteY4" fmla="*/ 24773 h 32443"/>
                <a:gd name="connsiteX5" fmla="*/ 6479 w 33787"/>
                <a:gd name="connsiteY5" fmla="*/ 32444 h 32443"/>
                <a:gd name="connsiteX6" fmla="*/ 10600 w 33787"/>
                <a:gd name="connsiteY6" fmla="*/ 19988 h 32443"/>
                <a:gd name="connsiteX7" fmla="*/ 0 w 33787"/>
                <a:gd name="connsiteY7" fmla="*/ 12146 h 32443"/>
                <a:gd name="connsiteX8" fmla="*/ 12992 w 33787"/>
                <a:gd name="connsiteY8" fmla="*/ 12146 h 32443"/>
                <a:gd name="connsiteX9" fmla="*/ 16924 w 33787"/>
                <a:gd name="connsiteY9" fmla="*/ 0 h 32443"/>
                <a:gd name="connsiteX10" fmla="*/ 20753 w 33787"/>
                <a:gd name="connsiteY10" fmla="*/ 12146 h 32443"/>
                <a:gd name="connsiteX11" fmla="*/ 20753 w 33787"/>
                <a:gd name="connsiteY11" fmla="*/ 12146 h 3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787" h="32443">
                  <a:moveTo>
                    <a:pt x="20753" y="12146"/>
                  </a:moveTo>
                  <a:lnTo>
                    <a:pt x="33788" y="12146"/>
                  </a:lnTo>
                  <a:lnTo>
                    <a:pt x="23299" y="19988"/>
                  </a:lnTo>
                  <a:lnTo>
                    <a:pt x="27378" y="32444"/>
                  </a:lnTo>
                  <a:lnTo>
                    <a:pt x="16924" y="24773"/>
                  </a:lnTo>
                  <a:lnTo>
                    <a:pt x="6479" y="32444"/>
                  </a:lnTo>
                  <a:lnTo>
                    <a:pt x="10600" y="19988"/>
                  </a:lnTo>
                  <a:lnTo>
                    <a:pt x="0" y="12146"/>
                  </a:lnTo>
                  <a:lnTo>
                    <a:pt x="12992" y="12146"/>
                  </a:lnTo>
                  <a:lnTo>
                    <a:pt x="16924" y="0"/>
                  </a:lnTo>
                  <a:lnTo>
                    <a:pt x="20753" y="12146"/>
                  </a:lnTo>
                  <a:lnTo>
                    <a:pt x="20753" y="12146"/>
                  </a:lnTo>
                  <a:close/>
                </a:path>
              </a:pathLst>
            </a:custGeom>
            <a:solidFill>
              <a:srgbClr val="FFFFFF"/>
            </a:solidFill>
            <a:ln w="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0300983E-FDFF-4C40-91EA-39F8172FE84F}"/>
                </a:ext>
              </a:extLst>
            </p:cNvPr>
            <p:cNvSpPr/>
            <p:nvPr/>
          </p:nvSpPr>
          <p:spPr>
            <a:xfrm>
              <a:off x="2473223" y="479598"/>
              <a:ext cx="33761" cy="32452"/>
            </a:xfrm>
            <a:custGeom>
              <a:avLst/>
              <a:gdLst>
                <a:gd name="connsiteX0" fmla="*/ 20753 w 33761"/>
                <a:gd name="connsiteY0" fmla="*/ 12146 h 32452"/>
                <a:gd name="connsiteX1" fmla="*/ 33762 w 33761"/>
                <a:gd name="connsiteY1" fmla="*/ 12146 h 32452"/>
                <a:gd name="connsiteX2" fmla="*/ 23274 w 33761"/>
                <a:gd name="connsiteY2" fmla="*/ 19988 h 32452"/>
                <a:gd name="connsiteX3" fmla="*/ 27352 w 33761"/>
                <a:gd name="connsiteY3" fmla="*/ 32452 h 32452"/>
                <a:gd name="connsiteX4" fmla="*/ 16898 w 33761"/>
                <a:gd name="connsiteY4" fmla="*/ 24773 h 32452"/>
                <a:gd name="connsiteX5" fmla="*/ 6470 w 33761"/>
                <a:gd name="connsiteY5" fmla="*/ 32452 h 32452"/>
                <a:gd name="connsiteX6" fmla="*/ 10591 w 33761"/>
                <a:gd name="connsiteY6" fmla="*/ 19988 h 32452"/>
                <a:gd name="connsiteX7" fmla="*/ 0 w 33761"/>
                <a:gd name="connsiteY7" fmla="*/ 12146 h 32452"/>
                <a:gd name="connsiteX8" fmla="*/ 12966 w 33761"/>
                <a:gd name="connsiteY8" fmla="*/ 12146 h 32452"/>
                <a:gd name="connsiteX9" fmla="*/ 16898 w 33761"/>
                <a:gd name="connsiteY9" fmla="*/ 0 h 32452"/>
                <a:gd name="connsiteX10" fmla="*/ 20753 w 33761"/>
                <a:gd name="connsiteY10" fmla="*/ 12146 h 32452"/>
                <a:gd name="connsiteX11" fmla="*/ 20753 w 33761"/>
                <a:gd name="connsiteY11" fmla="*/ 12146 h 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761" h="32452">
                  <a:moveTo>
                    <a:pt x="20753" y="12146"/>
                  </a:moveTo>
                  <a:lnTo>
                    <a:pt x="33762" y="12146"/>
                  </a:lnTo>
                  <a:lnTo>
                    <a:pt x="23274" y="19988"/>
                  </a:lnTo>
                  <a:lnTo>
                    <a:pt x="27352" y="32452"/>
                  </a:lnTo>
                  <a:lnTo>
                    <a:pt x="16898" y="24773"/>
                  </a:lnTo>
                  <a:lnTo>
                    <a:pt x="6470" y="32452"/>
                  </a:lnTo>
                  <a:lnTo>
                    <a:pt x="10591" y="19988"/>
                  </a:lnTo>
                  <a:lnTo>
                    <a:pt x="0" y="12146"/>
                  </a:lnTo>
                  <a:lnTo>
                    <a:pt x="12966" y="12146"/>
                  </a:lnTo>
                  <a:lnTo>
                    <a:pt x="16898" y="0"/>
                  </a:lnTo>
                  <a:lnTo>
                    <a:pt x="20753" y="12146"/>
                  </a:lnTo>
                  <a:lnTo>
                    <a:pt x="20753" y="12146"/>
                  </a:lnTo>
                  <a:close/>
                </a:path>
              </a:pathLst>
            </a:custGeom>
            <a:solidFill>
              <a:srgbClr val="FFFFFF"/>
            </a:solidFill>
            <a:ln w="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CAE83F97-1DCA-4E60-9784-1AB7530F347A}"/>
                </a:ext>
              </a:extLst>
            </p:cNvPr>
            <p:cNvSpPr/>
            <p:nvPr/>
          </p:nvSpPr>
          <p:spPr>
            <a:xfrm>
              <a:off x="2473223" y="563271"/>
              <a:ext cx="33761" cy="32469"/>
            </a:xfrm>
            <a:custGeom>
              <a:avLst/>
              <a:gdLst>
                <a:gd name="connsiteX0" fmla="*/ 20753 w 33761"/>
                <a:gd name="connsiteY0" fmla="*/ 12146 h 32469"/>
                <a:gd name="connsiteX1" fmla="*/ 33762 w 33761"/>
                <a:gd name="connsiteY1" fmla="*/ 12146 h 32469"/>
                <a:gd name="connsiteX2" fmla="*/ 23274 w 33761"/>
                <a:gd name="connsiteY2" fmla="*/ 20014 h 32469"/>
                <a:gd name="connsiteX3" fmla="*/ 27352 w 33761"/>
                <a:gd name="connsiteY3" fmla="*/ 32469 h 32469"/>
                <a:gd name="connsiteX4" fmla="*/ 16898 w 33761"/>
                <a:gd name="connsiteY4" fmla="*/ 24782 h 32469"/>
                <a:gd name="connsiteX5" fmla="*/ 6470 w 33761"/>
                <a:gd name="connsiteY5" fmla="*/ 32469 h 32469"/>
                <a:gd name="connsiteX6" fmla="*/ 10591 w 33761"/>
                <a:gd name="connsiteY6" fmla="*/ 20014 h 32469"/>
                <a:gd name="connsiteX7" fmla="*/ 0 w 33761"/>
                <a:gd name="connsiteY7" fmla="*/ 12146 h 32469"/>
                <a:gd name="connsiteX8" fmla="*/ 12966 w 33761"/>
                <a:gd name="connsiteY8" fmla="*/ 12146 h 32469"/>
                <a:gd name="connsiteX9" fmla="*/ 16898 w 33761"/>
                <a:gd name="connsiteY9" fmla="*/ 0 h 32469"/>
                <a:gd name="connsiteX10" fmla="*/ 20753 w 33761"/>
                <a:gd name="connsiteY10" fmla="*/ 12146 h 32469"/>
                <a:gd name="connsiteX11" fmla="*/ 20753 w 33761"/>
                <a:gd name="connsiteY11" fmla="*/ 12146 h 3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761" h="32469">
                  <a:moveTo>
                    <a:pt x="20753" y="12146"/>
                  </a:moveTo>
                  <a:lnTo>
                    <a:pt x="33762" y="12146"/>
                  </a:lnTo>
                  <a:lnTo>
                    <a:pt x="23274" y="20014"/>
                  </a:lnTo>
                  <a:lnTo>
                    <a:pt x="27352" y="32469"/>
                  </a:lnTo>
                  <a:lnTo>
                    <a:pt x="16898" y="24782"/>
                  </a:lnTo>
                  <a:lnTo>
                    <a:pt x="6470" y="32469"/>
                  </a:lnTo>
                  <a:lnTo>
                    <a:pt x="10591" y="20014"/>
                  </a:lnTo>
                  <a:lnTo>
                    <a:pt x="0" y="12146"/>
                  </a:lnTo>
                  <a:lnTo>
                    <a:pt x="12966" y="12146"/>
                  </a:lnTo>
                  <a:lnTo>
                    <a:pt x="16898" y="0"/>
                  </a:lnTo>
                  <a:lnTo>
                    <a:pt x="20753" y="12146"/>
                  </a:lnTo>
                  <a:lnTo>
                    <a:pt x="20753" y="12146"/>
                  </a:lnTo>
                  <a:close/>
                </a:path>
              </a:pathLst>
            </a:custGeom>
            <a:solidFill>
              <a:srgbClr val="FFFFFF"/>
            </a:solidFill>
            <a:ln w="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A984353B-C097-4558-99B6-5BE58BF704EA}"/>
                </a:ext>
              </a:extLst>
            </p:cNvPr>
            <p:cNvSpPr/>
            <p:nvPr/>
          </p:nvSpPr>
          <p:spPr>
            <a:xfrm>
              <a:off x="2484701" y="520803"/>
              <a:ext cx="33787" cy="32452"/>
            </a:xfrm>
            <a:custGeom>
              <a:avLst/>
              <a:gdLst>
                <a:gd name="connsiteX0" fmla="*/ 20753 w 33787"/>
                <a:gd name="connsiteY0" fmla="*/ 12137 h 32452"/>
                <a:gd name="connsiteX1" fmla="*/ 33788 w 33787"/>
                <a:gd name="connsiteY1" fmla="*/ 12137 h 32452"/>
                <a:gd name="connsiteX2" fmla="*/ 23299 w 33787"/>
                <a:gd name="connsiteY2" fmla="*/ 19988 h 32452"/>
                <a:gd name="connsiteX3" fmla="*/ 27369 w 33787"/>
                <a:gd name="connsiteY3" fmla="*/ 32452 h 32452"/>
                <a:gd name="connsiteX4" fmla="*/ 16924 w 33787"/>
                <a:gd name="connsiteY4" fmla="*/ 24764 h 32452"/>
                <a:gd name="connsiteX5" fmla="*/ 6479 w 33787"/>
                <a:gd name="connsiteY5" fmla="*/ 32452 h 32452"/>
                <a:gd name="connsiteX6" fmla="*/ 10591 w 33787"/>
                <a:gd name="connsiteY6" fmla="*/ 19988 h 32452"/>
                <a:gd name="connsiteX7" fmla="*/ 0 w 33787"/>
                <a:gd name="connsiteY7" fmla="*/ 12137 h 32452"/>
                <a:gd name="connsiteX8" fmla="*/ 12975 w 33787"/>
                <a:gd name="connsiteY8" fmla="*/ 12137 h 32452"/>
                <a:gd name="connsiteX9" fmla="*/ 16924 w 33787"/>
                <a:gd name="connsiteY9" fmla="*/ 0 h 32452"/>
                <a:gd name="connsiteX10" fmla="*/ 20753 w 33787"/>
                <a:gd name="connsiteY10" fmla="*/ 12137 h 32452"/>
                <a:gd name="connsiteX11" fmla="*/ 20753 w 33787"/>
                <a:gd name="connsiteY11" fmla="*/ 12137 h 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787" h="32452">
                  <a:moveTo>
                    <a:pt x="20753" y="12137"/>
                  </a:moveTo>
                  <a:lnTo>
                    <a:pt x="33788" y="12137"/>
                  </a:lnTo>
                  <a:lnTo>
                    <a:pt x="23299" y="19988"/>
                  </a:lnTo>
                  <a:lnTo>
                    <a:pt x="27369" y="32452"/>
                  </a:lnTo>
                  <a:lnTo>
                    <a:pt x="16924" y="24764"/>
                  </a:lnTo>
                  <a:lnTo>
                    <a:pt x="6479" y="32452"/>
                  </a:lnTo>
                  <a:lnTo>
                    <a:pt x="10591" y="19988"/>
                  </a:lnTo>
                  <a:lnTo>
                    <a:pt x="0" y="12137"/>
                  </a:lnTo>
                  <a:lnTo>
                    <a:pt x="12975" y="12137"/>
                  </a:lnTo>
                  <a:lnTo>
                    <a:pt x="16924" y="0"/>
                  </a:lnTo>
                  <a:lnTo>
                    <a:pt x="20753" y="12137"/>
                  </a:lnTo>
                  <a:lnTo>
                    <a:pt x="20753" y="12137"/>
                  </a:lnTo>
                  <a:close/>
                </a:path>
              </a:pathLst>
            </a:custGeom>
            <a:solidFill>
              <a:srgbClr val="FFFFFF"/>
            </a:solidFill>
            <a:ln w="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B2CAA996-EEFD-4464-B2EE-C09B2415CE99}"/>
                </a:ext>
              </a:extLst>
            </p:cNvPr>
            <p:cNvSpPr/>
            <p:nvPr/>
          </p:nvSpPr>
          <p:spPr>
            <a:xfrm>
              <a:off x="2358765" y="449113"/>
              <a:ext cx="33761" cy="32460"/>
            </a:xfrm>
            <a:custGeom>
              <a:avLst/>
              <a:gdLst>
                <a:gd name="connsiteX0" fmla="*/ 20753 w 33761"/>
                <a:gd name="connsiteY0" fmla="*/ 12146 h 32460"/>
                <a:gd name="connsiteX1" fmla="*/ 33762 w 33761"/>
                <a:gd name="connsiteY1" fmla="*/ 12146 h 32460"/>
                <a:gd name="connsiteX2" fmla="*/ 23274 w 33761"/>
                <a:gd name="connsiteY2" fmla="*/ 20006 h 32460"/>
                <a:gd name="connsiteX3" fmla="*/ 27352 w 33761"/>
                <a:gd name="connsiteY3" fmla="*/ 32461 h 32460"/>
                <a:gd name="connsiteX4" fmla="*/ 16907 w 33761"/>
                <a:gd name="connsiteY4" fmla="*/ 24773 h 32460"/>
                <a:gd name="connsiteX5" fmla="*/ 6453 w 33761"/>
                <a:gd name="connsiteY5" fmla="*/ 32461 h 32460"/>
                <a:gd name="connsiteX6" fmla="*/ 10574 w 33761"/>
                <a:gd name="connsiteY6" fmla="*/ 20006 h 32460"/>
                <a:gd name="connsiteX7" fmla="*/ 0 w 33761"/>
                <a:gd name="connsiteY7" fmla="*/ 12146 h 32460"/>
                <a:gd name="connsiteX8" fmla="*/ 12975 w 33761"/>
                <a:gd name="connsiteY8" fmla="*/ 12146 h 32460"/>
                <a:gd name="connsiteX9" fmla="*/ 16907 w 33761"/>
                <a:gd name="connsiteY9" fmla="*/ 0 h 32460"/>
                <a:gd name="connsiteX10" fmla="*/ 20753 w 33761"/>
                <a:gd name="connsiteY10" fmla="*/ 12146 h 32460"/>
                <a:gd name="connsiteX11" fmla="*/ 20753 w 33761"/>
                <a:gd name="connsiteY11" fmla="*/ 12146 h 3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761" h="32460">
                  <a:moveTo>
                    <a:pt x="20753" y="12146"/>
                  </a:moveTo>
                  <a:lnTo>
                    <a:pt x="33762" y="12146"/>
                  </a:lnTo>
                  <a:lnTo>
                    <a:pt x="23274" y="20006"/>
                  </a:lnTo>
                  <a:lnTo>
                    <a:pt x="27352" y="32461"/>
                  </a:lnTo>
                  <a:lnTo>
                    <a:pt x="16907" y="24773"/>
                  </a:lnTo>
                  <a:lnTo>
                    <a:pt x="6453" y="32461"/>
                  </a:lnTo>
                  <a:lnTo>
                    <a:pt x="10574" y="20006"/>
                  </a:lnTo>
                  <a:lnTo>
                    <a:pt x="0" y="12146"/>
                  </a:lnTo>
                  <a:lnTo>
                    <a:pt x="12975" y="12146"/>
                  </a:lnTo>
                  <a:lnTo>
                    <a:pt x="16907" y="0"/>
                  </a:lnTo>
                  <a:lnTo>
                    <a:pt x="20753" y="12146"/>
                  </a:lnTo>
                  <a:lnTo>
                    <a:pt x="20753" y="12146"/>
                  </a:lnTo>
                  <a:close/>
                </a:path>
              </a:pathLst>
            </a:custGeom>
            <a:solidFill>
              <a:srgbClr val="FFFFFF"/>
            </a:solidFill>
            <a:ln w="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3A03F040-6840-4E80-9DB0-9362ACB78852}"/>
                </a:ext>
              </a:extLst>
            </p:cNvPr>
            <p:cNvSpPr/>
            <p:nvPr/>
          </p:nvSpPr>
          <p:spPr>
            <a:xfrm>
              <a:off x="2328970" y="479701"/>
              <a:ext cx="33787" cy="32452"/>
            </a:xfrm>
            <a:custGeom>
              <a:avLst/>
              <a:gdLst>
                <a:gd name="connsiteX0" fmla="*/ 20753 w 33787"/>
                <a:gd name="connsiteY0" fmla="*/ 12146 h 32452"/>
                <a:gd name="connsiteX1" fmla="*/ 33788 w 33787"/>
                <a:gd name="connsiteY1" fmla="*/ 12146 h 32452"/>
                <a:gd name="connsiteX2" fmla="*/ 23299 w 33787"/>
                <a:gd name="connsiteY2" fmla="*/ 19997 h 32452"/>
                <a:gd name="connsiteX3" fmla="*/ 27352 w 33787"/>
                <a:gd name="connsiteY3" fmla="*/ 32452 h 32452"/>
                <a:gd name="connsiteX4" fmla="*/ 16924 w 33787"/>
                <a:gd name="connsiteY4" fmla="*/ 24773 h 32452"/>
                <a:gd name="connsiteX5" fmla="*/ 6479 w 33787"/>
                <a:gd name="connsiteY5" fmla="*/ 32452 h 32452"/>
                <a:gd name="connsiteX6" fmla="*/ 10583 w 33787"/>
                <a:gd name="connsiteY6" fmla="*/ 19997 h 32452"/>
                <a:gd name="connsiteX7" fmla="*/ 0 w 33787"/>
                <a:gd name="connsiteY7" fmla="*/ 12146 h 32452"/>
                <a:gd name="connsiteX8" fmla="*/ 12992 w 33787"/>
                <a:gd name="connsiteY8" fmla="*/ 12146 h 32452"/>
                <a:gd name="connsiteX9" fmla="*/ 16924 w 33787"/>
                <a:gd name="connsiteY9" fmla="*/ 0 h 32452"/>
                <a:gd name="connsiteX10" fmla="*/ 20753 w 33787"/>
                <a:gd name="connsiteY10" fmla="*/ 12146 h 32452"/>
                <a:gd name="connsiteX11" fmla="*/ 20753 w 33787"/>
                <a:gd name="connsiteY11" fmla="*/ 12146 h 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787" h="32452">
                  <a:moveTo>
                    <a:pt x="20753" y="12146"/>
                  </a:moveTo>
                  <a:lnTo>
                    <a:pt x="33788" y="12146"/>
                  </a:lnTo>
                  <a:lnTo>
                    <a:pt x="23299" y="19997"/>
                  </a:lnTo>
                  <a:lnTo>
                    <a:pt x="27352" y="32452"/>
                  </a:lnTo>
                  <a:lnTo>
                    <a:pt x="16924" y="24773"/>
                  </a:lnTo>
                  <a:lnTo>
                    <a:pt x="6479" y="32452"/>
                  </a:lnTo>
                  <a:lnTo>
                    <a:pt x="10583" y="19997"/>
                  </a:lnTo>
                  <a:lnTo>
                    <a:pt x="0" y="12146"/>
                  </a:lnTo>
                  <a:lnTo>
                    <a:pt x="12992" y="12146"/>
                  </a:lnTo>
                  <a:lnTo>
                    <a:pt x="16924" y="0"/>
                  </a:lnTo>
                  <a:lnTo>
                    <a:pt x="20753" y="12146"/>
                  </a:lnTo>
                  <a:lnTo>
                    <a:pt x="20753" y="12146"/>
                  </a:lnTo>
                  <a:close/>
                </a:path>
              </a:pathLst>
            </a:custGeom>
            <a:solidFill>
              <a:srgbClr val="FFFFFF"/>
            </a:solidFill>
            <a:ln w="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7023F184-9387-4F8C-B830-0D366FC695AF}"/>
                </a:ext>
              </a:extLst>
            </p:cNvPr>
            <p:cNvSpPr/>
            <p:nvPr/>
          </p:nvSpPr>
          <p:spPr>
            <a:xfrm>
              <a:off x="2317922" y="520906"/>
              <a:ext cx="33770" cy="32443"/>
            </a:xfrm>
            <a:custGeom>
              <a:avLst/>
              <a:gdLst>
                <a:gd name="connsiteX0" fmla="*/ 20744 w 33770"/>
                <a:gd name="connsiteY0" fmla="*/ 12137 h 32443"/>
                <a:gd name="connsiteX1" fmla="*/ 33770 w 33770"/>
                <a:gd name="connsiteY1" fmla="*/ 12137 h 32443"/>
                <a:gd name="connsiteX2" fmla="*/ 23274 w 33770"/>
                <a:gd name="connsiteY2" fmla="*/ 19997 h 32443"/>
                <a:gd name="connsiteX3" fmla="*/ 27352 w 33770"/>
                <a:gd name="connsiteY3" fmla="*/ 32444 h 32443"/>
                <a:gd name="connsiteX4" fmla="*/ 16907 w 33770"/>
                <a:gd name="connsiteY4" fmla="*/ 24790 h 32443"/>
                <a:gd name="connsiteX5" fmla="*/ 6453 w 33770"/>
                <a:gd name="connsiteY5" fmla="*/ 32444 h 32443"/>
                <a:gd name="connsiteX6" fmla="*/ 10574 w 33770"/>
                <a:gd name="connsiteY6" fmla="*/ 19997 h 32443"/>
                <a:gd name="connsiteX7" fmla="*/ 0 w 33770"/>
                <a:gd name="connsiteY7" fmla="*/ 12137 h 32443"/>
                <a:gd name="connsiteX8" fmla="*/ 12975 w 33770"/>
                <a:gd name="connsiteY8" fmla="*/ 12137 h 32443"/>
                <a:gd name="connsiteX9" fmla="*/ 16907 w 33770"/>
                <a:gd name="connsiteY9" fmla="*/ 0 h 32443"/>
                <a:gd name="connsiteX10" fmla="*/ 20744 w 33770"/>
                <a:gd name="connsiteY10" fmla="*/ 12137 h 32443"/>
                <a:gd name="connsiteX11" fmla="*/ 20744 w 33770"/>
                <a:gd name="connsiteY11" fmla="*/ 12137 h 3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770" h="32443">
                  <a:moveTo>
                    <a:pt x="20744" y="12137"/>
                  </a:moveTo>
                  <a:lnTo>
                    <a:pt x="33770" y="12137"/>
                  </a:lnTo>
                  <a:lnTo>
                    <a:pt x="23274" y="19997"/>
                  </a:lnTo>
                  <a:lnTo>
                    <a:pt x="27352" y="32444"/>
                  </a:lnTo>
                  <a:lnTo>
                    <a:pt x="16907" y="24790"/>
                  </a:lnTo>
                  <a:lnTo>
                    <a:pt x="6453" y="32444"/>
                  </a:lnTo>
                  <a:lnTo>
                    <a:pt x="10574" y="19997"/>
                  </a:lnTo>
                  <a:lnTo>
                    <a:pt x="0" y="12137"/>
                  </a:lnTo>
                  <a:lnTo>
                    <a:pt x="12975" y="12137"/>
                  </a:lnTo>
                  <a:lnTo>
                    <a:pt x="16907" y="0"/>
                  </a:lnTo>
                  <a:lnTo>
                    <a:pt x="20744" y="12137"/>
                  </a:lnTo>
                  <a:lnTo>
                    <a:pt x="20744" y="12137"/>
                  </a:lnTo>
                  <a:close/>
                </a:path>
              </a:pathLst>
            </a:custGeom>
            <a:solidFill>
              <a:srgbClr val="FFFFFF"/>
            </a:solidFill>
            <a:ln w="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A9F97B70-93C9-4AC7-B7B5-C8C09CB6EF96}"/>
                </a:ext>
              </a:extLst>
            </p:cNvPr>
            <p:cNvSpPr/>
            <p:nvPr/>
          </p:nvSpPr>
          <p:spPr>
            <a:xfrm>
              <a:off x="2328970" y="563392"/>
              <a:ext cx="33787" cy="32452"/>
            </a:xfrm>
            <a:custGeom>
              <a:avLst/>
              <a:gdLst>
                <a:gd name="connsiteX0" fmla="*/ 20753 w 33787"/>
                <a:gd name="connsiteY0" fmla="*/ 12129 h 32452"/>
                <a:gd name="connsiteX1" fmla="*/ 33788 w 33787"/>
                <a:gd name="connsiteY1" fmla="*/ 12129 h 32452"/>
                <a:gd name="connsiteX2" fmla="*/ 23299 w 33787"/>
                <a:gd name="connsiteY2" fmla="*/ 19997 h 32452"/>
                <a:gd name="connsiteX3" fmla="*/ 27352 w 33787"/>
                <a:gd name="connsiteY3" fmla="*/ 32452 h 32452"/>
                <a:gd name="connsiteX4" fmla="*/ 16924 w 33787"/>
                <a:gd name="connsiteY4" fmla="*/ 24773 h 32452"/>
                <a:gd name="connsiteX5" fmla="*/ 6479 w 33787"/>
                <a:gd name="connsiteY5" fmla="*/ 32452 h 32452"/>
                <a:gd name="connsiteX6" fmla="*/ 10583 w 33787"/>
                <a:gd name="connsiteY6" fmla="*/ 19997 h 32452"/>
                <a:gd name="connsiteX7" fmla="*/ 0 w 33787"/>
                <a:gd name="connsiteY7" fmla="*/ 12129 h 32452"/>
                <a:gd name="connsiteX8" fmla="*/ 12992 w 33787"/>
                <a:gd name="connsiteY8" fmla="*/ 12129 h 32452"/>
                <a:gd name="connsiteX9" fmla="*/ 16924 w 33787"/>
                <a:gd name="connsiteY9" fmla="*/ 0 h 32452"/>
                <a:gd name="connsiteX10" fmla="*/ 20753 w 33787"/>
                <a:gd name="connsiteY10" fmla="*/ 12129 h 32452"/>
                <a:gd name="connsiteX11" fmla="*/ 20753 w 33787"/>
                <a:gd name="connsiteY11" fmla="*/ 12129 h 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787" h="32452">
                  <a:moveTo>
                    <a:pt x="20753" y="12129"/>
                  </a:moveTo>
                  <a:lnTo>
                    <a:pt x="33788" y="12129"/>
                  </a:lnTo>
                  <a:lnTo>
                    <a:pt x="23299" y="19997"/>
                  </a:lnTo>
                  <a:lnTo>
                    <a:pt x="27352" y="32452"/>
                  </a:lnTo>
                  <a:lnTo>
                    <a:pt x="16924" y="24773"/>
                  </a:lnTo>
                  <a:lnTo>
                    <a:pt x="6479" y="32452"/>
                  </a:lnTo>
                  <a:lnTo>
                    <a:pt x="10583" y="19997"/>
                  </a:lnTo>
                  <a:lnTo>
                    <a:pt x="0" y="12129"/>
                  </a:lnTo>
                  <a:lnTo>
                    <a:pt x="12992" y="12129"/>
                  </a:lnTo>
                  <a:lnTo>
                    <a:pt x="16924" y="0"/>
                  </a:lnTo>
                  <a:lnTo>
                    <a:pt x="20753" y="12129"/>
                  </a:lnTo>
                  <a:lnTo>
                    <a:pt x="20753" y="12129"/>
                  </a:lnTo>
                  <a:close/>
                </a:path>
              </a:pathLst>
            </a:custGeom>
            <a:solidFill>
              <a:srgbClr val="FFFFFF"/>
            </a:solidFill>
            <a:ln w="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DDBE0CED-6811-42BF-9663-FFAE5B139660}"/>
                </a:ext>
              </a:extLst>
            </p:cNvPr>
            <p:cNvSpPr/>
            <p:nvPr/>
          </p:nvSpPr>
          <p:spPr>
            <a:xfrm>
              <a:off x="2359204" y="593550"/>
              <a:ext cx="33761" cy="32443"/>
            </a:xfrm>
            <a:custGeom>
              <a:avLst/>
              <a:gdLst>
                <a:gd name="connsiteX0" fmla="*/ 20753 w 33761"/>
                <a:gd name="connsiteY0" fmla="*/ 12146 h 32443"/>
                <a:gd name="connsiteX1" fmla="*/ 33762 w 33761"/>
                <a:gd name="connsiteY1" fmla="*/ 12146 h 32443"/>
                <a:gd name="connsiteX2" fmla="*/ 23274 w 33761"/>
                <a:gd name="connsiteY2" fmla="*/ 19997 h 32443"/>
                <a:gd name="connsiteX3" fmla="*/ 27326 w 33761"/>
                <a:gd name="connsiteY3" fmla="*/ 32444 h 32443"/>
                <a:gd name="connsiteX4" fmla="*/ 16898 w 33761"/>
                <a:gd name="connsiteY4" fmla="*/ 24764 h 32443"/>
                <a:gd name="connsiteX5" fmla="*/ 6453 w 33761"/>
                <a:gd name="connsiteY5" fmla="*/ 32444 h 32443"/>
                <a:gd name="connsiteX6" fmla="*/ 10566 w 33761"/>
                <a:gd name="connsiteY6" fmla="*/ 19997 h 32443"/>
                <a:gd name="connsiteX7" fmla="*/ 0 w 33761"/>
                <a:gd name="connsiteY7" fmla="*/ 12146 h 32443"/>
                <a:gd name="connsiteX8" fmla="*/ 12966 w 33761"/>
                <a:gd name="connsiteY8" fmla="*/ 12146 h 32443"/>
                <a:gd name="connsiteX9" fmla="*/ 16898 w 33761"/>
                <a:gd name="connsiteY9" fmla="*/ 0 h 32443"/>
                <a:gd name="connsiteX10" fmla="*/ 20753 w 33761"/>
                <a:gd name="connsiteY10" fmla="*/ 12146 h 32443"/>
                <a:gd name="connsiteX11" fmla="*/ 20753 w 33761"/>
                <a:gd name="connsiteY11" fmla="*/ 12146 h 3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761" h="32443">
                  <a:moveTo>
                    <a:pt x="20753" y="12146"/>
                  </a:moveTo>
                  <a:lnTo>
                    <a:pt x="33762" y="12146"/>
                  </a:lnTo>
                  <a:lnTo>
                    <a:pt x="23274" y="19997"/>
                  </a:lnTo>
                  <a:lnTo>
                    <a:pt x="27326" y="32444"/>
                  </a:lnTo>
                  <a:lnTo>
                    <a:pt x="16898" y="24764"/>
                  </a:lnTo>
                  <a:lnTo>
                    <a:pt x="6453" y="32444"/>
                  </a:lnTo>
                  <a:lnTo>
                    <a:pt x="10566" y="19997"/>
                  </a:lnTo>
                  <a:lnTo>
                    <a:pt x="0" y="12146"/>
                  </a:lnTo>
                  <a:lnTo>
                    <a:pt x="12966" y="12146"/>
                  </a:lnTo>
                  <a:lnTo>
                    <a:pt x="16898" y="0"/>
                  </a:lnTo>
                  <a:lnTo>
                    <a:pt x="20753" y="12146"/>
                  </a:lnTo>
                  <a:lnTo>
                    <a:pt x="20753" y="12146"/>
                  </a:lnTo>
                  <a:close/>
                </a:path>
              </a:pathLst>
            </a:custGeom>
            <a:solidFill>
              <a:srgbClr val="FFFFFF"/>
            </a:solidFill>
            <a:ln w="8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72" name="Titolo 1">
            <a:extLst>
              <a:ext uri="{FF2B5EF4-FFF2-40B4-BE49-F238E27FC236}">
                <a16:creationId xmlns:a16="http://schemas.microsoft.com/office/drawing/2014/main" id="{1362657A-8981-41AB-AC4B-DE8886C84220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6794500" y="355674"/>
            <a:ext cx="4724400" cy="1182688"/>
          </a:xfrm>
        </p:spPr>
        <p:txBody>
          <a:bodyPr>
            <a:normAutofit fontScale="90000"/>
          </a:bodyPr>
          <a:lstStyle>
            <a:lvl1pPr>
              <a:defRPr/>
            </a:lvl1pPr>
          </a:lstStyle>
          <a:p>
            <a:r>
              <a:rPr lang="en-US" dirty="0">
                <a:solidFill>
                  <a:schemeClr val="bg1"/>
                </a:solidFill>
              </a:rPr>
              <a:t>…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4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0000" y="1116000"/>
            <a:ext cx="1008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537" indent="-228594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726" indent="-228594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8914" indent="-228594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103" indent="-228594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045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473" imgH="473" progId="TCLayout.ActiveDocument.1">
                  <p:embed/>
                </p:oleObj>
              </mc:Choice>
              <mc:Fallback>
                <p:oleObj name="Diapositiva de think-cell" r:id="rId3" imgW="473" imgH="473" progId="TCLayout.ActiveDocument.1">
                  <p:embed/>
                  <p:pic>
                    <p:nvPicPr>
                      <p:cNvPr id="8" name="Objeto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0" y="3564000"/>
            <a:ext cx="10195200" cy="928800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11381683" y="6408726"/>
            <a:ext cx="813301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pic>
        <p:nvPicPr>
          <p:cNvPr id="7" name="Bild 2" descr="111004_EU-OSHA_PPT_Corporate 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669" y="5508625"/>
            <a:ext cx="152823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 4" descr="111004_EU-OSHA_PPT_EU 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03391" y="5908675"/>
            <a:ext cx="632884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600000" y="4626000"/>
            <a:ext cx="10195200" cy="675208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226" y="-4762"/>
            <a:ext cx="1269039" cy="6876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" y="-33020"/>
            <a:ext cx="12193057" cy="3493311"/>
          </a:xfrm>
          <a:prstGeom prst="rect">
            <a:avLst/>
          </a:prstGeom>
        </p:spPr>
      </p:pic>
      <p:sp>
        <p:nvSpPr>
          <p:cNvPr id="10" name="Textplatzhalter 2"/>
          <p:cNvSpPr txBox="1">
            <a:spLocks/>
          </p:cNvSpPr>
          <p:nvPr/>
        </p:nvSpPr>
        <p:spPr>
          <a:xfrm>
            <a:off x="600729" y="6408725"/>
            <a:ext cx="8567207" cy="261406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675" dirty="0"/>
              <a:t>Safety and health at work is everyone’s concern. It’s good for you. It’s good for business.</a:t>
            </a:r>
          </a:p>
        </p:txBody>
      </p:sp>
      <p:sp>
        <p:nvSpPr>
          <p:cNvPr id="11" name="Rectángulo 10"/>
          <p:cNvSpPr/>
          <p:nvPr userDrawn="1"/>
        </p:nvSpPr>
        <p:spPr>
          <a:xfrm>
            <a:off x="527382" y="6277136"/>
            <a:ext cx="1344149" cy="1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2200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68BCF29-B168-16C6-DCA8-9B298A9A6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5EACF1A-44F1-A1AE-8821-2FCDDB651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4674F2-E58A-3AF0-9AD3-A18D70972A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909C7-E575-D54B-B5E8-07433216101C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A26257-F87A-260D-0A7C-2C45E497B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937657-8C75-0FF2-41A0-A58F3F0DF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7E70F-3D22-0D42-977E-2D5D1C328E0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907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oshwiki.osha.europa.eu/en/themes/climate-change-impact-occupational-safety-and-health-os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visualisation.osha.europa.eu/osh-barometer#!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visualisation.osha.europa.eu/osh-baromete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567FF5-44FC-4FE0-F314-1F8B833C0B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Evidence from the EU OSH Information system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85868DC-1524-D3F9-6311-6A2EDAD41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7112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OSH Barometer and ‘State and trends of OSH’- report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2" name="Graphic 8">
            <a:extLst>
              <a:ext uri="{FF2B5EF4-FFF2-40B4-BE49-F238E27FC236}">
                <a16:creationId xmlns:a16="http://schemas.microsoft.com/office/drawing/2014/main" id="{A9AA7E96-508E-9D44-8520-EF44EED24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82549" y="503396"/>
            <a:ext cx="1636468" cy="430348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B3E61244-4A82-3F40-A2E6-A8F0A0F935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021" y="417231"/>
            <a:ext cx="1249834" cy="516513"/>
          </a:xfrm>
          <a:prstGeom prst="rect">
            <a:avLst/>
          </a:prstGeom>
        </p:spPr>
      </p:pic>
      <p:sp>
        <p:nvSpPr>
          <p:cNvPr id="6" name="Sottotitolo 2">
            <a:extLst>
              <a:ext uri="{FF2B5EF4-FFF2-40B4-BE49-F238E27FC236}">
                <a16:creationId xmlns:a16="http://schemas.microsoft.com/office/drawing/2014/main" id="{A6270829-031D-4DA4-AEA2-9BA330D7EC9E}"/>
              </a:ext>
            </a:extLst>
          </p:cNvPr>
          <p:cNvSpPr txBox="1">
            <a:spLocks/>
          </p:cNvSpPr>
          <p:nvPr/>
        </p:nvSpPr>
        <p:spPr>
          <a:xfrm>
            <a:off x="1520756" y="4980218"/>
            <a:ext cx="9144000" cy="1071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Lothar </a:t>
            </a:r>
            <a:r>
              <a:rPr lang="en-US" dirty="0" err="1">
                <a:solidFill>
                  <a:schemeClr val="bg1"/>
                </a:solidFill>
              </a:rPr>
              <a:t>Lieck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46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07A47-AAF8-448E-8192-034A9D7398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94500" y="355674"/>
            <a:ext cx="4724400" cy="11826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Evidence from the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EU OSH Information system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0C0679-3337-47EC-87BB-32A646A8A75D}"/>
              </a:ext>
            </a:extLst>
          </p:cNvPr>
          <p:cNvGrpSpPr/>
          <p:nvPr/>
        </p:nvGrpSpPr>
        <p:grpSpPr>
          <a:xfrm>
            <a:off x="1303859" y="1538362"/>
            <a:ext cx="8856984" cy="5213971"/>
            <a:chOff x="551384" y="1156324"/>
            <a:chExt cx="8856984" cy="5213971"/>
          </a:xfrm>
        </p:grpSpPr>
        <p:grpSp>
          <p:nvGrpSpPr>
            <p:cNvPr id="4" name="Group 103">
              <a:extLst>
                <a:ext uri="{FF2B5EF4-FFF2-40B4-BE49-F238E27FC236}">
                  <a16:creationId xmlns:a16="http://schemas.microsoft.com/office/drawing/2014/main" id="{D76F5A67-BF19-45DB-B8FA-980B06D9474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1384" y="1305625"/>
              <a:ext cx="405000" cy="405000"/>
              <a:chOff x="8447928" y="2258092"/>
              <a:chExt cx="612000" cy="612000"/>
            </a:xfrm>
          </p:grpSpPr>
          <p:sp>
            <p:nvSpPr>
              <p:cNvPr id="8" name="Oval 337">
                <a:extLst>
                  <a:ext uri="{FF2B5EF4-FFF2-40B4-BE49-F238E27FC236}">
                    <a16:creationId xmlns:a16="http://schemas.microsoft.com/office/drawing/2014/main" id="{D1495252-EAE5-4D8E-80E0-990D56B105FE}"/>
                  </a:ext>
                </a:extLst>
              </p:cNvPr>
              <p:cNvSpPr/>
              <p:nvPr/>
            </p:nvSpPr>
            <p:spPr bwMode="ltGray">
              <a:xfrm>
                <a:off x="8447928" y="2258092"/>
                <a:ext cx="612000" cy="612000"/>
              </a:xfrm>
              <a:prstGeom prst="ellipse">
                <a:avLst/>
              </a:prstGeom>
              <a:solidFill>
                <a:srgbClr val="449FA2"/>
              </a:solidFill>
              <a:ln w="3175">
                <a:solidFill>
                  <a:srgbClr val="449F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9" name="Freeform 4960">
                <a:extLst>
                  <a:ext uri="{FF2B5EF4-FFF2-40B4-BE49-F238E27FC236}">
                    <a16:creationId xmlns:a16="http://schemas.microsoft.com/office/drawing/2014/main" id="{84F2F6EB-AA14-47E5-BA5D-01516811AE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59459" y="2479874"/>
                <a:ext cx="421594" cy="221638"/>
              </a:xfrm>
              <a:custGeom>
                <a:avLst/>
                <a:gdLst>
                  <a:gd name="T0" fmla="*/ 242 w 350"/>
                  <a:gd name="T1" fmla="*/ 32 h 184"/>
                  <a:gd name="T2" fmla="*/ 236 w 350"/>
                  <a:gd name="T3" fmla="*/ 42 h 184"/>
                  <a:gd name="T4" fmla="*/ 78 w 350"/>
                  <a:gd name="T5" fmla="*/ 42 h 184"/>
                  <a:gd name="T6" fmla="*/ 68 w 350"/>
                  <a:gd name="T7" fmla="*/ 36 h 184"/>
                  <a:gd name="T8" fmla="*/ 68 w 350"/>
                  <a:gd name="T9" fmla="*/ 10 h 184"/>
                  <a:gd name="T10" fmla="*/ 74 w 350"/>
                  <a:gd name="T11" fmla="*/ 0 h 184"/>
                  <a:gd name="T12" fmla="*/ 232 w 350"/>
                  <a:gd name="T13" fmla="*/ 0 h 184"/>
                  <a:gd name="T14" fmla="*/ 242 w 350"/>
                  <a:gd name="T15" fmla="*/ 6 h 184"/>
                  <a:gd name="T16" fmla="*/ 34 w 350"/>
                  <a:gd name="T17" fmla="*/ 0 h 184"/>
                  <a:gd name="T18" fmla="*/ 6 w 350"/>
                  <a:gd name="T19" fmla="*/ 0 h 184"/>
                  <a:gd name="T20" fmla="*/ 0 w 350"/>
                  <a:gd name="T21" fmla="*/ 10 h 184"/>
                  <a:gd name="T22" fmla="*/ 0 w 350"/>
                  <a:gd name="T23" fmla="*/ 36 h 184"/>
                  <a:gd name="T24" fmla="*/ 10 w 350"/>
                  <a:gd name="T25" fmla="*/ 42 h 184"/>
                  <a:gd name="T26" fmla="*/ 38 w 350"/>
                  <a:gd name="T27" fmla="*/ 42 h 184"/>
                  <a:gd name="T28" fmla="*/ 44 w 350"/>
                  <a:gd name="T29" fmla="*/ 32 h 184"/>
                  <a:gd name="T30" fmla="*/ 42 w 350"/>
                  <a:gd name="T31" fmla="*/ 6 h 184"/>
                  <a:gd name="T32" fmla="*/ 34 w 350"/>
                  <a:gd name="T33" fmla="*/ 0 h 184"/>
                  <a:gd name="T34" fmla="*/ 174 w 350"/>
                  <a:gd name="T35" fmla="*/ 114 h 184"/>
                  <a:gd name="T36" fmla="*/ 78 w 350"/>
                  <a:gd name="T37" fmla="*/ 70 h 184"/>
                  <a:gd name="T38" fmla="*/ 70 w 350"/>
                  <a:gd name="T39" fmla="*/ 72 h 184"/>
                  <a:gd name="T40" fmla="*/ 68 w 350"/>
                  <a:gd name="T41" fmla="*/ 104 h 184"/>
                  <a:gd name="T42" fmla="*/ 70 w 350"/>
                  <a:gd name="T43" fmla="*/ 110 h 184"/>
                  <a:gd name="T44" fmla="*/ 78 w 350"/>
                  <a:gd name="T45" fmla="*/ 114 h 184"/>
                  <a:gd name="T46" fmla="*/ 10 w 350"/>
                  <a:gd name="T47" fmla="*/ 140 h 184"/>
                  <a:gd name="T48" fmla="*/ 0 w 350"/>
                  <a:gd name="T49" fmla="*/ 146 h 184"/>
                  <a:gd name="T50" fmla="*/ 0 w 350"/>
                  <a:gd name="T51" fmla="*/ 174 h 184"/>
                  <a:gd name="T52" fmla="*/ 6 w 350"/>
                  <a:gd name="T53" fmla="*/ 184 h 184"/>
                  <a:gd name="T54" fmla="*/ 34 w 350"/>
                  <a:gd name="T55" fmla="*/ 184 h 184"/>
                  <a:gd name="T56" fmla="*/ 42 w 350"/>
                  <a:gd name="T57" fmla="*/ 178 h 184"/>
                  <a:gd name="T58" fmla="*/ 44 w 350"/>
                  <a:gd name="T59" fmla="*/ 150 h 184"/>
                  <a:gd name="T60" fmla="*/ 38 w 350"/>
                  <a:gd name="T61" fmla="*/ 142 h 184"/>
                  <a:gd name="T62" fmla="*/ 188 w 350"/>
                  <a:gd name="T63" fmla="*/ 140 h 184"/>
                  <a:gd name="T64" fmla="*/ 74 w 350"/>
                  <a:gd name="T65" fmla="*/ 142 h 184"/>
                  <a:gd name="T66" fmla="*/ 68 w 350"/>
                  <a:gd name="T67" fmla="*/ 150 h 184"/>
                  <a:gd name="T68" fmla="*/ 68 w 350"/>
                  <a:gd name="T69" fmla="*/ 178 h 184"/>
                  <a:gd name="T70" fmla="*/ 78 w 350"/>
                  <a:gd name="T71" fmla="*/ 184 h 184"/>
                  <a:gd name="T72" fmla="*/ 34 w 350"/>
                  <a:gd name="T73" fmla="*/ 70 h 184"/>
                  <a:gd name="T74" fmla="*/ 6 w 350"/>
                  <a:gd name="T75" fmla="*/ 70 h 184"/>
                  <a:gd name="T76" fmla="*/ 0 w 350"/>
                  <a:gd name="T77" fmla="*/ 80 h 184"/>
                  <a:gd name="T78" fmla="*/ 0 w 350"/>
                  <a:gd name="T79" fmla="*/ 108 h 184"/>
                  <a:gd name="T80" fmla="*/ 10 w 350"/>
                  <a:gd name="T81" fmla="*/ 114 h 184"/>
                  <a:gd name="T82" fmla="*/ 38 w 350"/>
                  <a:gd name="T83" fmla="*/ 112 h 184"/>
                  <a:gd name="T84" fmla="*/ 44 w 350"/>
                  <a:gd name="T85" fmla="*/ 104 h 184"/>
                  <a:gd name="T86" fmla="*/ 42 w 350"/>
                  <a:gd name="T87" fmla="*/ 76 h 184"/>
                  <a:gd name="T88" fmla="*/ 34 w 350"/>
                  <a:gd name="T89" fmla="*/ 70 h 184"/>
                  <a:gd name="T90" fmla="*/ 312 w 350"/>
                  <a:gd name="T91" fmla="*/ 0 h 184"/>
                  <a:gd name="T92" fmla="*/ 184 w 350"/>
                  <a:gd name="T93" fmla="*/ 6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0" h="184">
                    <a:moveTo>
                      <a:pt x="242" y="10"/>
                    </a:moveTo>
                    <a:lnTo>
                      <a:pt x="242" y="32"/>
                    </a:lnTo>
                    <a:lnTo>
                      <a:pt x="242" y="32"/>
                    </a:lnTo>
                    <a:lnTo>
                      <a:pt x="242" y="36"/>
                    </a:lnTo>
                    <a:lnTo>
                      <a:pt x="240" y="40"/>
                    </a:lnTo>
                    <a:lnTo>
                      <a:pt x="236" y="42"/>
                    </a:lnTo>
                    <a:lnTo>
                      <a:pt x="232" y="42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0" y="40"/>
                    </a:lnTo>
                    <a:lnTo>
                      <a:pt x="68" y="36"/>
                    </a:lnTo>
                    <a:lnTo>
                      <a:pt x="68" y="32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6"/>
                    </a:lnTo>
                    <a:lnTo>
                      <a:pt x="70" y="2"/>
                    </a:lnTo>
                    <a:lnTo>
                      <a:pt x="74" y="0"/>
                    </a:lnTo>
                    <a:lnTo>
                      <a:pt x="78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36" y="0"/>
                    </a:lnTo>
                    <a:lnTo>
                      <a:pt x="240" y="2"/>
                    </a:lnTo>
                    <a:lnTo>
                      <a:pt x="242" y="6"/>
                    </a:lnTo>
                    <a:lnTo>
                      <a:pt x="242" y="10"/>
                    </a:lnTo>
                    <a:lnTo>
                      <a:pt x="242" y="10"/>
                    </a:lnTo>
                    <a:close/>
                    <a:moveTo>
                      <a:pt x="34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6" y="42"/>
                    </a:lnTo>
                    <a:lnTo>
                      <a:pt x="10" y="42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8" y="42"/>
                    </a:lnTo>
                    <a:lnTo>
                      <a:pt x="40" y="40"/>
                    </a:lnTo>
                    <a:lnTo>
                      <a:pt x="42" y="36"/>
                    </a:lnTo>
                    <a:lnTo>
                      <a:pt x="44" y="3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  <a:moveTo>
                      <a:pt x="78" y="114"/>
                    </a:moveTo>
                    <a:lnTo>
                      <a:pt x="174" y="114"/>
                    </a:lnTo>
                    <a:lnTo>
                      <a:pt x="156" y="80"/>
                    </a:lnTo>
                    <a:lnTo>
                      <a:pt x="150" y="70"/>
                    </a:lnTo>
                    <a:lnTo>
                      <a:pt x="78" y="70"/>
                    </a:lnTo>
                    <a:lnTo>
                      <a:pt x="78" y="70"/>
                    </a:lnTo>
                    <a:lnTo>
                      <a:pt x="74" y="70"/>
                    </a:lnTo>
                    <a:lnTo>
                      <a:pt x="70" y="72"/>
                    </a:lnTo>
                    <a:lnTo>
                      <a:pt x="68" y="76"/>
                    </a:lnTo>
                    <a:lnTo>
                      <a:pt x="68" y="80"/>
                    </a:lnTo>
                    <a:lnTo>
                      <a:pt x="68" y="104"/>
                    </a:lnTo>
                    <a:lnTo>
                      <a:pt x="68" y="104"/>
                    </a:lnTo>
                    <a:lnTo>
                      <a:pt x="68" y="108"/>
                    </a:lnTo>
                    <a:lnTo>
                      <a:pt x="70" y="110"/>
                    </a:lnTo>
                    <a:lnTo>
                      <a:pt x="74" y="112"/>
                    </a:lnTo>
                    <a:lnTo>
                      <a:pt x="78" y="114"/>
                    </a:lnTo>
                    <a:lnTo>
                      <a:pt x="78" y="114"/>
                    </a:lnTo>
                    <a:close/>
                    <a:moveTo>
                      <a:pt x="34" y="140"/>
                    </a:moveTo>
                    <a:lnTo>
                      <a:pt x="10" y="140"/>
                    </a:lnTo>
                    <a:lnTo>
                      <a:pt x="10" y="140"/>
                    </a:lnTo>
                    <a:lnTo>
                      <a:pt x="6" y="142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8"/>
                    </a:lnTo>
                    <a:lnTo>
                      <a:pt x="2" y="182"/>
                    </a:lnTo>
                    <a:lnTo>
                      <a:pt x="6" y="184"/>
                    </a:lnTo>
                    <a:lnTo>
                      <a:pt x="10" y="184"/>
                    </a:lnTo>
                    <a:lnTo>
                      <a:pt x="34" y="184"/>
                    </a:lnTo>
                    <a:lnTo>
                      <a:pt x="34" y="184"/>
                    </a:lnTo>
                    <a:lnTo>
                      <a:pt x="38" y="184"/>
                    </a:lnTo>
                    <a:lnTo>
                      <a:pt x="40" y="182"/>
                    </a:lnTo>
                    <a:lnTo>
                      <a:pt x="42" y="178"/>
                    </a:lnTo>
                    <a:lnTo>
                      <a:pt x="44" y="17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42" y="146"/>
                    </a:lnTo>
                    <a:lnTo>
                      <a:pt x="40" y="144"/>
                    </a:lnTo>
                    <a:lnTo>
                      <a:pt x="38" y="142"/>
                    </a:lnTo>
                    <a:lnTo>
                      <a:pt x="34" y="140"/>
                    </a:lnTo>
                    <a:lnTo>
                      <a:pt x="34" y="140"/>
                    </a:lnTo>
                    <a:close/>
                    <a:moveTo>
                      <a:pt x="188" y="140"/>
                    </a:moveTo>
                    <a:lnTo>
                      <a:pt x="78" y="140"/>
                    </a:lnTo>
                    <a:lnTo>
                      <a:pt x="78" y="140"/>
                    </a:lnTo>
                    <a:lnTo>
                      <a:pt x="74" y="142"/>
                    </a:lnTo>
                    <a:lnTo>
                      <a:pt x="70" y="144"/>
                    </a:lnTo>
                    <a:lnTo>
                      <a:pt x="68" y="146"/>
                    </a:lnTo>
                    <a:lnTo>
                      <a:pt x="68" y="150"/>
                    </a:lnTo>
                    <a:lnTo>
                      <a:pt x="68" y="174"/>
                    </a:lnTo>
                    <a:lnTo>
                      <a:pt x="68" y="174"/>
                    </a:lnTo>
                    <a:lnTo>
                      <a:pt x="68" y="178"/>
                    </a:lnTo>
                    <a:lnTo>
                      <a:pt x="70" y="182"/>
                    </a:lnTo>
                    <a:lnTo>
                      <a:pt x="74" y="184"/>
                    </a:lnTo>
                    <a:lnTo>
                      <a:pt x="78" y="184"/>
                    </a:lnTo>
                    <a:lnTo>
                      <a:pt x="212" y="184"/>
                    </a:lnTo>
                    <a:lnTo>
                      <a:pt x="188" y="140"/>
                    </a:lnTo>
                    <a:close/>
                    <a:moveTo>
                      <a:pt x="34" y="70"/>
                    </a:moveTo>
                    <a:lnTo>
                      <a:pt x="10" y="70"/>
                    </a:lnTo>
                    <a:lnTo>
                      <a:pt x="10" y="70"/>
                    </a:lnTo>
                    <a:lnTo>
                      <a:pt x="6" y="70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8"/>
                    </a:lnTo>
                    <a:lnTo>
                      <a:pt x="2" y="110"/>
                    </a:lnTo>
                    <a:lnTo>
                      <a:pt x="6" y="112"/>
                    </a:lnTo>
                    <a:lnTo>
                      <a:pt x="10" y="114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8" y="112"/>
                    </a:lnTo>
                    <a:lnTo>
                      <a:pt x="40" y="110"/>
                    </a:lnTo>
                    <a:lnTo>
                      <a:pt x="42" y="108"/>
                    </a:lnTo>
                    <a:lnTo>
                      <a:pt x="44" y="104"/>
                    </a:lnTo>
                    <a:lnTo>
                      <a:pt x="44" y="80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2"/>
                    </a:lnTo>
                    <a:lnTo>
                      <a:pt x="38" y="70"/>
                    </a:lnTo>
                    <a:lnTo>
                      <a:pt x="34" y="70"/>
                    </a:lnTo>
                    <a:lnTo>
                      <a:pt x="34" y="70"/>
                    </a:lnTo>
                    <a:close/>
                    <a:moveTo>
                      <a:pt x="350" y="0"/>
                    </a:moveTo>
                    <a:lnTo>
                      <a:pt x="312" y="0"/>
                    </a:lnTo>
                    <a:lnTo>
                      <a:pt x="248" y="116"/>
                    </a:lnTo>
                    <a:lnTo>
                      <a:pt x="220" y="66"/>
                    </a:lnTo>
                    <a:lnTo>
                      <a:pt x="184" y="66"/>
                    </a:lnTo>
                    <a:lnTo>
                      <a:pt x="248" y="184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</p:grpSp>
        <p:sp>
          <p:nvSpPr>
            <p:cNvPr id="5" name="Rectangle 478">
              <a:extLst>
                <a:ext uri="{FF2B5EF4-FFF2-40B4-BE49-F238E27FC236}">
                  <a16:creationId xmlns:a16="http://schemas.microsoft.com/office/drawing/2014/main" id="{91969773-4EFA-4BFF-A8FE-3FD1818C8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3512" y="1156324"/>
              <a:ext cx="7704856" cy="628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4271" tIns="37136" rIns="74271" bIns="37136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750532"/>
              <a:r>
                <a:rPr lang="en-US" b="1" dirty="0">
                  <a:solidFill>
                    <a:srgbClr val="449FA2"/>
                  </a:solidFill>
                </a:rPr>
                <a:t>Combined psychosocial and physical risks: Time pressure plus heavy loads (plus workplace security and income?) </a:t>
              </a:r>
              <a:endParaRPr lang="en-GB" b="1" dirty="0">
                <a:solidFill>
                  <a:srgbClr val="449FA2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34FDE59-C977-4D10-B9B3-1F97111DBB52}"/>
                </a:ext>
              </a:extLst>
            </p:cNvPr>
            <p:cNvSpPr txBox="1"/>
            <p:nvPr/>
          </p:nvSpPr>
          <p:spPr>
            <a:xfrm>
              <a:off x="2494095" y="6093296"/>
              <a:ext cx="3240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0" i="0" dirty="0">
                  <a:solidFill>
                    <a:srgbClr val="4B4B4B"/>
                  </a:solidFill>
                  <a:effectLst/>
                  <a:latin typeface="adobe-clean-serif"/>
                </a:rPr>
                <a:t>© Tyler Olson / Adobe Stock</a:t>
              </a:r>
              <a:endParaRPr lang="en-GB" sz="1200" dirty="0"/>
            </a:p>
          </p:txBody>
        </p:sp>
        <p:pic>
          <p:nvPicPr>
            <p:cNvPr id="7" name="Picture 6" descr="A person reading a newspaper&#10;&#10;Description automatically generated">
              <a:extLst>
                <a:ext uri="{FF2B5EF4-FFF2-40B4-BE49-F238E27FC236}">
                  <a16:creationId xmlns:a16="http://schemas.microsoft.com/office/drawing/2014/main" id="{716B0D42-517B-4600-913D-7724C669B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3552" y="1946331"/>
              <a:ext cx="6194193" cy="4129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3730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07A47-AAF8-448E-8192-034A9D7398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94500" y="355674"/>
            <a:ext cx="4724400" cy="11826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Evidence from the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EU OSH Information system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10" name="Group 103">
            <a:extLst>
              <a:ext uri="{FF2B5EF4-FFF2-40B4-BE49-F238E27FC236}">
                <a16:creationId xmlns:a16="http://schemas.microsoft.com/office/drawing/2014/main" id="{BBE7470B-00B5-4DC3-93C1-88FE1D992EF3}"/>
              </a:ext>
            </a:extLst>
          </p:cNvPr>
          <p:cNvGrpSpPr>
            <a:grpSpLocks noChangeAspect="1"/>
          </p:cNvGrpSpPr>
          <p:nvPr/>
        </p:nvGrpSpPr>
        <p:grpSpPr>
          <a:xfrm>
            <a:off x="1092027" y="1687162"/>
            <a:ext cx="540000" cy="540000"/>
            <a:chOff x="8447928" y="2258092"/>
            <a:chExt cx="612000" cy="612000"/>
          </a:xfrm>
        </p:grpSpPr>
        <p:sp>
          <p:nvSpPr>
            <p:cNvPr id="11" name="Oval 337">
              <a:extLst>
                <a:ext uri="{FF2B5EF4-FFF2-40B4-BE49-F238E27FC236}">
                  <a16:creationId xmlns:a16="http://schemas.microsoft.com/office/drawing/2014/main" id="{61FF4137-4610-467F-B6A1-EB461922C9EC}"/>
                </a:ext>
              </a:extLst>
            </p:cNvPr>
            <p:cNvSpPr/>
            <p:nvPr/>
          </p:nvSpPr>
          <p:spPr bwMode="ltGray">
            <a:xfrm>
              <a:off x="8447928" y="2258092"/>
              <a:ext cx="612000" cy="612000"/>
            </a:xfrm>
            <a:prstGeom prst="ellipse">
              <a:avLst/>
            </a:prstGeom>
            <a:solidFill>
              <a:srgbClr val="449FA2"/>
            </a:solidFill>
            <a:ln w="3175">
              <a:solidFill>
                <a:srgbClr val="449F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2" name="Freeform 4960">
              <a:extLst>
                <a:ext uri="{FF2B5EF4-FFF2-40B4-BE49-F238E27FC236}">
                  <a16:creationId xmlns:a16="http://schemas.microsoft.com/office/drawing/2014/main" id="{6F4826A8-BD2C-4236-BA82-AC6E1C9758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59459" y="2479874"/>
              <a:ext cx="421594" cy="221638"/>
            </a:xfrm>
            <a:custGeom>
              <a:avLst/>
              <a:gdLst>
                <a:gd name="T0" fmla="*/ 242 w 350"/>
                <a:gd name="T1" fmla="*/ 32 h 184"/>
                <a:gd name="T2" fmla="*/ 236 w 350"/>
                <a:gd name="T3" fmla="*/ 42 h 184"/>
                <a:gd name="T4" fmla="*/ 78 w 350"/>
                <a:gd name="T5" fmla="*/ 42 h 184"/>
                <a:gd name="T6" fmla="*/ 68 w 350"/>
                <a:gd name="T7" fmla="*/ 36 h 184"/>
                <a:gd name="T8" fmla="*/ 68 w 350"/>
                <a:gd name="T9" fmla="*/ 10 h 184"/>
                <a:gd name="T10" fmla="*/ 74 w 350"/>
                <a:gd name="T11" fmla="*/ 0 h 184"/>
                <a:gd name="T12" fmla="*/ 232 w 350"/>
                <a:gd name="T13" fmla="*/ 0 h 184"/>
                <a:gd name="T14" fmla="*/ 242 w 350"/>
                <a:gd name="T15" fmla="*/ 6 h 184"/>
                <a:gd name="T16" fmla="*/ 34 w 350"/>
                <a:gd name="T17" fmla="*/ 0 h 184"/>
                <a:gd name="T18" fmla="*/ 6 w 350"/>
                <a:gd name="T19" fmla="*/ 0 h 184"/>
                <a:gd name="T20" fmla="*/ 0 w 350"/>
                <a:gd name="T21" fmla="*/ 10 h 184"/>
                <a:gd name="T22" fmla="*/ 0 w 350"/>
                <a:gd name="T23" fmla="*/ 36 h 184"/>
                <a:gd name="T24" fmla="*/ 10 w 350"/>
                <a:gd name="T25" fmla="*/ 42 h 184"/>
                <a:gd name="T26" fmla="*/ 38 w 350"/>
                <a:gd name="T27" fmla="*/ 42 h 184"/>
                <a:gd name="T28" fmla="*/ 44 w 350"/>
                <a:gd name="T29" fmla="*/ 32 h 184"/>
                <a:gd name="T30" fmla="*/ 42 w 350"/>
                <a:gd name="T31" fmla="*/ 6 h 184"/>
                <a:gd name="T32" fmla="*/ 34 w 350"/>
                <a:gd name="T33" fmla="*/ 0 h 184"/>
                <a:gd name="T34" fmla="*/ 174 w 350"/>
                <a:gd name="T35" fmla="*/ 114 h 184"/>
                <a:gd name="T36" fmla="*/ 78 w 350"/>
                <a:gd name="T37" fmla="*/ 70 h 184"/>
                <a:gd name="T38" fmla="*/ 70 w 350"/>
                <a:gd name="T39" fmla="*/ 72 h 184"/>
                <a:gd name="T40" fmla="*/ 68 w 350"/>
                <a:gd name="T41" fmla="*/ 104 h 184"/>
                <a:gd name="T42" fmla="*/ 70 w 350"/>
                <a:gd name="T43" fmla="*/ 110 h 184"/>
                <a:gd name="T44" fmla="*/ 78 w 350"/>
                <a:gd name="T45" fmla="*/ 114 h 184"/>
                <a:gd name="T46" fmla="*/ 10 w 350"/>
                <a:gd name="T47" fmla="*/ 140 h 184"/>
                <a:gd name="T48" fmla="*/ 0 w 350"/>
                <a:gd name="T49" fmla="*/ 146 h 184"/>
                <a:gd name="T50" fmla="*/ 0 w 350"/>
                <a:gd name="T51" fmla="*/ 174 h 184"/>
                <a:gd name="T52" fmla="*/ 6 w 350"/>
                <a:gd name="T53" fmla="*/ 184 h 184"/>
                <a:gd name="T54" fmla="*/ 34 w 350"/>
                <a:gd name="T55" fmla="*/ 184 h 184"/>
                <a:gd name="T56" fmla="*/ 42 w 350"/>
                <a:gd name="T57" fmla="*/ 178 h 184"/>
                <a:gd name="T58" fmla="*/ 44 w 350"/>
                <a:gd name="T59" fmla="*/ 150 h 184"/>
                <a:gd name="T60" fmla="*/ 38 w 350"/>
                <a:gd name="T61" fmla="*/ 142 h 184"/>
                <a:gd name="T62" fmla="*/ 188 w 350"/>
                <a:gd name="T63" fmla="*/ 140 h 184"/>
                <a:gd name="T64" fmla="*/ 74 w 350"/>
                <a:gd name="T65" fmla="*/ 142 h 184"/>
                <a:gd name="T66" fmla="*/ 68 w 350"/>
                <a:gd name="T67" fmla="*/ 150 h 184"/>
                <a:gd name="T68" fmla="*/ 68 w 350"/>
                <a:gd name="T69" fmla="*/ 178 h 184"/>
                <a:gd name="T70" fmla="*/ 78 w 350"/>
                <a:gd name="T71" fmla="*/ 184 h 184"/>
                <a:gd name="T72" fmla="*/ 34 w 350"/>
                <a:gd name="T73" fmla="*/ 70 h 184"/>
                <a:gd name="T74" fmla="*/ 6 w 350"/>
                <a:gd name="T75" fmla="*/ 70 h 184"/>
                <a:gd name="T76" fmla="*/ 0 w 350"/>
                <a:gd name="T77" fmla="*/ 80 h 184"/>
                <a:gd name="T78" fmla="*/ 0 w 350"/>
                <a:gd name="T79" fmla="*/ 108 h 184"/>
                <a:gd name="T80" fmla="*/ 10 w 350"/>
                <a:gd name="T81" fmla="*/ 114 h 184"/>
                <a:gd name="T82" fmla="*/ 38 w 350"/>
                <a:gd name="T83" fmla="*/ 112 h 184"/>
                <a:gd name="T84" fmla="*/ 44 w 350"/>
                <a:gd name="T85" fmla="*/ 104 h 184"/>
                <a:gd name="T86" fmla="*/ 42 w 350"/>
                <a:gd name="T87" fmla="*/ 76 h 184"/>
                <a:gd name="T88" fmla="*/ 34 w 350"/>
                <a:gd name="T89" fmla="*/ 70 h 184"/>
                <a:gd name="T90" fmla="*/ 312 w 350"/>
                <a:gd name="T91" fmla="*/ 0 h 184"/>
                <a:gd name="T92" fmla="*/ 184 w 350"/>
                <a:gd name="T93" fmla="*/ 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0" h="184">
                  <a:moveTo>
                    <a:pt x="242" y="10"/>
                  </a:moveTo>
                  <a:lnTo>
                    <a:pt x="242" y="32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0" y="40"/>
                  </a:lnTo>
                  <a:lnTo>
                    <a:pt x="236" y="42"/>
                  </a:lnTo>
                  <a:lnTo>
                    <a:pt x="232" y="42"/>
                  </a:lnTo>
                  <a:lnTo>
                    <a:pt x="78" y="42"/>
                  </a:lnTo>
                  <a:lnTo>
                    <a:pt x="78" y="42"/>
                  </a:lnTo>
                  <a:lnTo>
                    <a:pt x="74" y="42"/>
                  </a:lnTo>
                  <a:lnTo>
                    <a:pt x="70" y="40"/>
                  </a:lnTo>
                  <a:lnTo>
                    <a:pt x="68" y="36"/>
                  </a:lnTo>
                  <a:lnTo>
                    <a:pt x="68" y="32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6"/>
                  </a:lnTo>
                  <a:lnTo>
                    <a:pt x="70" y="2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0" y="2"/>
                  </a:lnTo>
                  <a:lnTo>
                    <a:pt x="242" y="6"/>
                  </a:lnTo>
                  <a:lnTo>
                    <a:pt x="242" y="10"/>
                  </a:lnTo>
                  <a:lnTo>
                    <a:pt x="242" y="10"/>
                  </a:lnTo>
                  <a:close/>
                  <a:moveTo>
                    <a:pt x="34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6" y="42"/>
                  </a:lnTo>
                  <a:lnTo>
                    <a:pt x="10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2" y="36"/>
                  </a:lnTo>
                  <a:lnTo>
                    <a:pt x="44" y="32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2" y="6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4" y="0"/>
                  </a:lnTo>
                  <a:close/>
                  <a:moveTo>
                    <a:pt x="78" y="114"/>
                  </a:moveTo>
                  <a:lnTo>
                    <a:pt x="174" y="114"/>
                  </a:lnTo>
                  <a:lnTo>
                    <a:pt x="156" y="80"/>
                  </a:lnTo>
                  <a:lnTo>
                    <a:pt x="150" y="70"/>
                  </a:lnTo>
                  <a:lnTo>
                    <a:pt x="78" y="70"/>
                  </a:lnTo>
                  <a:lnTo>
                    <a:pt x="78" y="70"/>
                  </a:lnTo>
                  <a:lnTo>
                    <a:pt x="74" y="70"/>
                  </a:lnTo>
                  <a:lnTo>
                    <a:pt x="70" y="72"/>
                  </a:lnTo>
                  <a:lnTo>
                    <a:pt x="68" y="76"/>
                  </a:lnTo>
                  <a:lnTo>
                    <a:pt x="68" y="80"/>
                  </a:lnTo>
                  <a:lnTo>
                    <a:pt x="68" y="104"/>
                  </a:lnTo>
                  <a:lnTo>
                    <a:pt x="68" y="104"/>
                  </a:lnTo>
                  <a:lnTo>
                    <a:pt x="68" y="108"/>
                  </a:lnTo>
                  <a:lnTo>
                    <a:pt x="70" y="110"/>
                  </a:lnTo>
                  <a:lnTo>
                    <a:pt x="74" y="112"/>
                  </a:lnTo>
                  <a:lnTo>
                    <a:pt x="78" y="114"/>
                  </a:lnTo>
                  <a:lnTo>
                    <a:pt x="78" y="114"/>
                  </a:lnTo>
                  <a:close/>
                  <a:moveTo>
                    <a:pt x="34" y="140"/>
                  </a:moveTo>
                  <a:lnTo>
                    <a:pt x="10" y="140"/>
                  </a:lnTo>
                  <a:lnTo>
                    <a:pt x="10" y="140"/>
                  </a:lnTo>
                  <a:lnTo>
                    <a:pt x="6" y="142"/>
                  </a:lnTo>
                  <a:lnTo>
                    <a:pt x="2" y="144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8"/>
                  </a:lnTo>
                  <a:lnTo>
                    <a:pt x="2" y="182"/>
                  </a:lnTo>
                  <a:lnTo>
                    <a:pt x="6" y="184"/>
                  </a:lnTo>
                  <a:lnTo>
                    <a:pt x="10" y="184"/>
                  </a:lnTo>
                  <a:lnTo>
                    <a:pt x="34" y="184"/>
                  </a:lnTo>
                  <a:lnTo>
                    <a:pt x="34" y="184"/>
                  </a:lnTo>
                  <a:lnTo>
                    <a:pt x="38" y="184"/>
                  </a:lnTo>
                  <a:lnTo>
                    <a:pt x="40" y="182"/>
                  </a:lnTo>
                  <a:lnTo>
                    <a:pt x="42" y="178"/>
                  </a:lnTo>
                  <a:lnTo>
                    <a:pt x="44" y="174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2" y="146"/>
                  </a:lnTo>
                  <a:lnTo>
                    <a:pt x="40" y="144"/>
                  </a:lnTo>
                  <a:lnTo>
                    <a:pt x="38" y="142"/>
                  </a:lnTo>
                  <a:lnTo>
                    <a:pt x="34" y="140"/>
                  </a:lnTo>
                  <a:lnTo>
                    <a:pt x="34" y="140"/>
                  </a:lnTo>
                  <a:close/>
                  <a:moveTo>
                    <a:pt x="188" y="140"/>
                  </a:moveTo>
                  <a:lnTo>
                    <a:pt x="78" y="140"/>
                  </a:lnTo>
                  <a:lnTo>
                    <a:pt x="78" y="140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68" y="146"/>
                  </a:lnTo>
                  <a:lnTo>
                    <a:pt x="68" y="150"/>
                  </a:lnTo>
                  <a:lnTo>
                    <a:pt x="68" y="174"/>
                  </a:lnTo>
                  <a:lnTo>
                    <a:pt x="68" y="174"/>
                  </a:lnTo>
                  <a:lnTo>
                    <a:pt x="68" y="178"/>
                  </a:lnTo>
                  <a:lnTo>
                    <a:pt x="70" y="182"/>
                  </a:lnTo>
                  <a:lnTo>
                    <a:pt x="74" y="184"/>
                  </a:lnTo>
                  <a:lnTo>
                    <a:pt x="78" y="184"/>
                  </a:lnTo>
                  <a:lnTo>
                    <a:pt x="212" y="184"/>
                  </a:lnTo>
                  <a:lnTo>
                    <a:pt x="188" y="140"/>
                  </a:lnTo>
                  <a:close/>
                  <a:moveTo>
                    <a:pt x="34" y="70"/>
                  </a:moveTo>
                  <a:lnTo>
                    <a:pt x="10" y="70"/>
                  </a:lnTo>
                  <a:lnTo>
                    <a:pt x="10" y="70"/>
                  </a:lnTo>
                  <a:lnTo>
                    <a:pt x="6" y="70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0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2" y="110"/>
                  </a:lnTo>
                  <a:lnTo>
                    <a:pt x="6" y="112"/>
                  </a:lnTo>
                  <a:lnTo>
                    <a:pt x="10" y="114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8" y="112"/>
                  </a:lnTo>
                  <a:lnTo>
                    <a:pt x="40" y="110"/>
                  </a:lnTo>
                  <a:lnTo>
                    <a:pt x="42" y="108"/>
                  </a:lnTo>
                  <a:lnTo>
                    <a:pt x="44" y="10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42" y="76"/>
                  </a:lnTo>
                  <a:lnTo>
                    <a:pt x="40" y="72"/>
                  </a:lnTo>
                  <a:lnTo>
                    <a:pt x="38" y="70"/>
                  </a:lnTo>
                  <a:lnTo>
                    <a:pt x="34" y="70"/>
                  </a:lnTo>
                  <a:lnTo>
                    <a:pt x="34" y="70"/>
                  </a:lnTo>
                  <a:close/>
                  <a:moveTo>
                    <a:pt x="350" y="0"/>
                  </a:moveTo>
                  <a:lnTo>
                    <a:pt x="312" y="0"/>
                  </a:lnTo>
                  <a:lnTo>
                    <a:pt x="248" y="116"/>
                  </a:lnTo>
                  <a:lnTo>
                    <a:pt x="220" y="66"/>
                  </a:lnTo>
                  <a:lnTo>
                    <a:pt x="184" y="66"/>
                  </a:lnTo>
                  <a:lnTo>
                    <a:pt x="248" y="184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62AA73B-F156-4034-8F8C-55725D9FA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053531"/>
              </p:ext>
            </p:extLst>
          </p:nvPr>
        </p:nvGraphicFramePr>
        <p:xfrm>
          <a:off x="2388171" y="2117558"/>
          <a:ext cx="8309536" cy="4412601"/>
        </p:xfrm>
        <a:graphic>
          <a:graphicData uri="http://schemas.openxmlformats.org/drawingml/2006/table">
            <a:tbl>
              <a:tblPr firstRow="1" firstCol="1" bandRow="1"/>
              <a:tblGrid>
                <a:gridCol w="4621341">
                  <a:extLst>
                    <a:ext uri="{9D8B030D-6E8A-4147-A177-3AD203B41FA5}">
                      <a16:colId xmlns:a16="http://schemas.microsoft.com/office/drawing/2014/main" val="2879077093"/>
                    </a:ext>
                  </a:extLst>
                </a:gridCol>
                <a:gridCol w="1686303">
                  <a:extLst>
                    <a:ext uri="{9D8B030D-6E8A-4147-A177-3AD203B41FA5}">
                      <a16:colId xmlns:a16="http://schemas.microsoft.com/office/drawing/2014/main" val="2479118874"/>
                    </a:ext>
                  </a:extLst>
                </a:gridCol>
                <a:gridCol w="2001892">
                  <a:extLst>
                    <a:ext uri="{9D8B030D-6E8A-4147-A177-3AD203B41FA5}">
                      <a16:colId xmlns:a16="http://schemas.microsoft.com/office/drawing/2014/main" val="1779603185"/>
                    </a:ext>
                  </a:extLst>
                </a:gridCol>
              </a:tblGrid>
              <a:tr h="609493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5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ESENER (EU-OSHA – European Survey of Enterprises on New and Emerging Risks)</a:t>
                      </a:r>
                      <a:endParaRPr lang="en-DE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043" marR="1000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5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ESENER 2014</a:t>
                      </a:r>
                      <a:endParaRPr lang="en-DE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043" marR="100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5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ESENER 2019</a:t>
                      </a:r>
                      <a:endParaRPr lang="en-DE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043" marR="100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618814"/>
                  </a:ext>
                </a:extLst>
              </a:tr>
              <a:tr h="36147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5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Lifting or moving people or heavy loads</a:t>
                      </a:r>
                      <a:endParaRPr lang="en-DE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043" marR="100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5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45.3%</a:t>
                      </a:r>
                      <a:endParaRPr lang="en-DE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043" marR="100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5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51.7%</a:t>
                      </a:r>
                      <a:endParaRPr lang="en-DE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043" marR="100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1481630"/>
                  </a:ext>
                </a:extLst>
              </a:tr>
              <a:tr h="36147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5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Repetitive hand-arm movements</a:t>
                      </a:r>
                      <a:endParaRPr lang="en-DE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043" marR="100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5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52.2%</a:t>
                      </a:r>
                      <a:endParaRPr lang="en-DE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043" marR="100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5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65.3%</a:t>
                      </a:r>
                      <a:endParaRPr lang="en-DE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043" marR="100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686217"/>
                  </a:ext>
                </a:extLst>
              </a:tr>
              <a:tr h="36147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5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Loud noise</a:t>
                      </a:r>
                      <a:endParaRPr lang="en-DE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043" marR="100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5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30.3%</a:t>
                      </a:r>
                      <a:endParaRPr lang="en-DE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043" marR="100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5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30.0%</a:t>
                      </a:r>
                      <a:endParaRPr lang="en-DE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043" marR="100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311113"/>
                  </a:ext>
                </a:extLst>
              </a:tr>
              <a:tr h="36147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5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Chemical or biological substances</a:t>
                      </a:r>
                      <a:endParaRPr lang="en-DE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043" marR="100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5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35.6%</a:t>
                      </a:r>
                      <a:endParaRPr lang="en-DE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043" marR="100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5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35.8%</a:t>
                      </a:r>
                      <a:endParaRPr lang="en-DE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043" marR="100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839242"/>
                  </a:ext>
                </a:extLst>
              </a:tr>
              <a:tr h="36147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de-DE" sz="150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Prolonged</a:t>
                      </a:r>
                      <a:r>
                        <a:rPr lang="de-DE" sz="15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50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sitting</a:t>
                      </a:r>
                      <a:r>
                        <a:rPr lang="de-DE" sz="15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en-DE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043" marR="100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de-DE" sz="15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Not </a:t>
                      </a:r>
                      <a:r>
                        <a:rPr lang="de-DE" sz="150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asked</a:t>
                      </a:r>
                      <a:endParaRPr lang="en-DE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043" marR="100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de-DE" sz="15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60.8%</a:t>
                      </a:r>
                      <a:endParaRPr lang="en-DE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043" marR="100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8323197"/>
                  </a:ext>
                </a:extLst>
              </a:tr>
              <a:tr h="549878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5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EWCS (Eurofound – European Working Conditions Survey)</a:t>
                      </a:r>
                      <a:endParaRPr lang="en-DE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043" marR="1000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5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EWCS 2005</a:t>
                      </a:r>
                      <a:endParaRPr lang="en-DE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043" marR="100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5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EWCS 2015</a:t>
                      </a:r>
                      <a:endParaRPr lang="en-DE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043" marR="100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31830"/>
                  </a:ext>
                </a:extLst>
              </a:tr>
              <a:tr h="3614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5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Painful, tiring position</a:t>
                      </a:r>
                      <a:endParaRPr lang="en-DE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043" marR="100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5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45%</a:t>
                      </a:r>
                      <a:endParaRPr lang="en-DE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043" marR="100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5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43%</a:t>
                      </a:r>
                      <a:endParaRPr lang="en-DE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043" marR="100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341299"/>
                  </a:ext>
                </a:extLst>
              </a:tr>
              <a:tr h="3614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5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Repetitive hand-arm movements</a:t>
                      </a:r>
                      <a:endParaRPr lang="en-DE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043" marR="100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5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62%</a:t>
                      </a:r>
                      <a:endParaRPr lang="en-DE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043" marR="100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5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61%</a:t>
                      </a:r>
                      <a:endParaRPr lang="en-DE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043" marR="100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071899"/>
                  </a:ext>
                </a:extLst>
              </a:tr>
              <a:tr h="3614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5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Noise</a:t>
                      </a:r>
                      <a:endParaRPr lang="en-DE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043" marR="100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5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30%</a:t>
                      </a:r>
                      <a:endParaRPr lang="en-DE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043" marR="100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5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28%</a:t>
                      </a:r>
                      <a:endParaRPr lang="en-DE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043" marR="100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4971681"/>
                  </a:ext>
                </a:extLst>
              </a:tr>
              <a:tr h="3614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5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Smoke, fumes, dust</a:t>
                      </a:r>
                      <a:endParaRPr lang="en-DE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043" marR="100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5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18%</a:t>
                      </a:r>
                      <a:endParaRPr lang="en-DE" sz="15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043" marR="100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5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15%</a:t>
                      </a:r>
                      <a:endParaRPr lang="en-DE" sz="15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043" marR="1000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426264"/>
                  </a:ext>
                </a:extLst>
              </a:tr>
            </a:tbl>
          </a:graphicData>
        </a:graphic>
      </p:graphicFrame>
      <p:sp>
        <p:nvSpPr>
          <p:cNvPr id="14" name="Rectangle 478">
            <a:extLst>
              <a:ext uri="{FF2B5EF4-FFF2-40B4-BE49-F238E27FC236}">
                <a16:creationId xmlns:a16="http://schemas.microsoft.com/office/drawing/2014/main" id="{0098E8EB-C6B3-4A62-8FD2-188CB08C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8171" y="1687162"/>
            <a:ext cx="7776864" cy="38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4271" tIns="37136" rIns="74271" bIns="37136" numCol="1" anchor="ctr" anchorCtr="0" compatLnSpc="1">
            <a:prstTxWarp prst="textNoShape">
              <a:avLst/>
            </a:prstTxWarp>
            <a:spAutoFit/>
          </a:bodyPr>
          <a:lstStyle/>
          <a:p>
            <a:pPr defTabSz="750532"/>
            <a:r>
              <a:rPr lang="en-US" sz="2000" b="1" dirty="0">
                <a:solidFill>
                  <a:srgbClr val="449FA2"/>
                </a:solidFill>
              </a:rPr>
              <a:t>Physical risks – ambiguous developments </a:t>
            </a:r>
            <a:endParaRPr lang="en-GB" sz="2000" i="1" dirty="0">
              <a:solidFill>
                <a:srgbClr val="449F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679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07A47-AAF8-448E-8192-034A9D7398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94500" y="355674"/>
            <a:ext cx="4724400" cy="11826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Evidence from the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EU OSH Information system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99789E-349E-4301-AB72-8E771547DDA0}"/>
              </a:ext>
            </a:extLst>
          </p:cNvPr>
          <p:cNvGrpSpPr/>
          <p:nvPr/>
        </p:nvGrpSpPr>
        <p:grpSpPr>
          <a:xfrm>
            <a:off x="744594" y="1720634"/>
            <a:ext cx="10405262" cy="4674575"/>
            <a:chOff x="487419" y="1063409"/>
            <a:chExt cx="10405262" cy="4674575"/>
          </a:xfrm>
        </p:grpSpPr>
        <p:grpSp>
          <p:nvGrpSpPr>
            <p:cNvPr id="4" name="Group 103">
              <a:extLst>
                <a:ext uri="{FF2B5EF4-FFF2-40B4-BE49-F238E27FC236}">
                  <a16:creationId xmlns:a16="http://schemas.microsoft.com/office/drawing/2014/main" id="{B575EF0B-9D9F-4614-BBD6-6BC5A29CA33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87419" y="1340768"/>
              <a:ext cx="405000" cy="405000"/>
              <a:chOff x="8447928" y="2258092"/>
              <a:chExt cx="612000" cy="612000"/>
            </a:xfrm>
          </p:grpSpPr>
          <p:sp>
            <p:nvSpPr>
              <p:cNvPr id="8" name="Oval 337">
                <a:extLst>
                  <a:ext uri="{FF2B5EF4-FFF2-40B4-BE49-F238E27FC236}">
                    <a16:creationId xmlns:a16="http://schemas.microsoft.com/office/drawing/2014/main" id="{8F71F7BB-D0FC-47F1-A9C8-66913989D716}"/>
                  </a:ext>
                </a:extLst>
              </p:cNvPr>
              <p:cNvSpPr/>
              <p:nvPr/>
            </p:nvSpPr>
            <p:spPr bwMode="ltGray">
              <a:xfrm>
                <a:off x="8447928" y="2258092"/>
                <a:ext cx="612000" cy="612000"/>
              </a:xfrm>
              <a:prstGeom prst="ellipse">
                <a:avLst/>
              </a:prstGeom>
              <a:solidFill>
                <a:srgbClr val="449FA2"/>
              </a:solidFill>
              <a:ln w="3175">
                <a:solidFill>
                  <a:srgbClr val="449F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9" name="Freeform 4960">
                <a:extLst>
                  <a:ext uri="{FF2B5EF4-FFF2-40B4-BE49-F238E27FC236}">
                    <a16:creationId xmlns:a16="http://schemas.microsoft.com/office/drawing/2014/main" id="{BCD131DF-8876-4F0A-9307-C400E14B95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59459" y="2479874"/>
                <a:ext cx="421594" cy="221638"/>
              </a:xfrm>
              <a:custGeom>
                <a:avLst/>
                <a:gdLst>
                  <a:gd name="T0" fmla="*/ 242 w 350"/>
                  <a:gd name="T1" fmla="*/ 32 h 184"/>
                  <a:gd name="T2" fmla="*/ 236 w 350"/>
                  <a:gd name="T3" fmla="*/ 42 h 184"/>
                  <a:gd name="T4" fmla="*/ 78 w 350"/>
                  <a:gd name="T5" fmla="*/ 42 h 184"/>
                  <a:gd name="T6" fmla="*/ 68 w 350"/>
                  <a:gd name="T7" fmla="*/ 36 h 184"/>
                  <a:gd name="T8" fmla="*/ 68 w 350"/>
                  <a:gd name="T9" fmla="*/ 10 h 184"/>
                  <a:gd name="T10" fmla="*/ 74 w 350"/>
                  <a:gd name="T11" fmla="*/ 0 h 184"/>
                  <a:gd name="T12" fmla="*/ 232 w 350"/>
                  <a:gd name="T13" fmla="*/ 0 h 184"/>
                  <a:gd name="T14" fmla="*/ 242 w 350"/>
                  <a:gd name="T15" fmla="*/ 6 h 184"/>
                  <a:gd name="T16" fmla="*/ 34 w 350"/>
                  <a:gd name="T17" fmla="*/ 0 h 184"/>
                  <a:gd name="T18" fmla="*/ 6 w 350"/>
                  <a:gd name="T19" fmla="*/ 0 h 184"/>
                  <a:gd name="T20" fmla="*/ 0 w 350"/>
                  <a:gd name="T21" fmla="*/ 10 h 184"/>
                  <a:gd name="T22" fmla="*/ 0 w 350"/>
                  <a:gd name="T23" fmla="*/ 36 h 184"/>
                  <a:gd name="T24" fmla="*/ 10 w 350"/>
                  <a:gd name="T25" fmla="*/ 42 h 184"/>
                  <a:gd name="T26" fmla="*/ 38 w 350"/>
                  <a:gd name="T27" fmla="*/ 42 h 184"/>
                  <a:gd name="T28" fmla="*/ 44 w 350"/>
                  <a:gd name="T29" fmla="*/ 32 h 184"/>
                  <a:gd name="T30" fmla="*/ 42 w 350"/>
                  <a:gd name="T31" fmla="*/ 6 h 184"/>
                  <a:gd name="T32" fmla="*/ 34 w 350"/>
                  <a:gd name="T33" fmla="*/ 0 h 184"/>
                  <a:gd name="T34" fmla="*/ 174 w 350"/>
                  <a:gd name="T35" fmla="*/ 114 h 184"/>
                  <a:gd name="T36" fmla="*/ 78 w 350"/>
                  <a:gd name="T37" fmla="*/ 70 h 184"/>
                  <a:gd name="T38" fmla="*/ 70 w 350"/>
                  <a:gd name="T39" fmla="*/ 72 h 184"/>
                  <a:gd name="T40" fmla="*/ 68 w 350"/>
                  <a:gd name="T41" fmla="*/ 104 h 184"/>
                  <a:gd name="T42" fmla="*/ 70 w 350"/>
                  <a:gd name="T43" fmla="*/ 110 h 184"/>
                  <a:gd name="T44" fmla="*/ 78 w 350"/>
                  <a:gd name="T45" fmla="*/ 114 h 184"/>
                  <a:gd name="T46" fmla="*/ 10 w 350"/>
                  <a:gd name="T47" fmla="*/ 140 h 184"/>
                  <a:gd name="T48" fmla="*/ 0 w 350"/>
                  <a:gd name="T49" fmla="*/ 146 h 184"/>
                  <a:gd name="T50" fmla="*/ 0 w 350"/>
                  <a:gd name="T51" fmla="*/ 174 h 184"/>
                  <a:gd name="T52" fmla="*/ 6 w 350"/>
                  <a:gd name="T53" fmla="*/ 184 h 184"/>
                  <a:gd name="T54" fmla="*/ 34 w 350"/>
                  <a:gd name="T55" fmla="*/ 184 h 184"/>
                  <a:gd name="T56" fmla="*/ 42 w 350"/>
                  <a:gd name="T57" fmla="*/ 178 h 184"/>
                  <a:gd name="T58" fmla="*/ 44 w 350"/>
                  <a:gd name="T59" fmla="*/ 150 h 184"/>
                  <a:gd name="T60" fmla="*/ 38 w 350"/>
                  <a:gd name="T61" fmla="*/ 142 h 184"/>
                  <a:gd name="T62" fmla="*/ 188 w 350"/>
                  <a:gd name="T63" fmla="*/ 140 h 184"/>
                  <a:gd name="T64" fmla="*/ 74 w 350"/>
                  <a:gd name="T65" fmla="*/ 142 h 184"/>
                  <a:gd name="T66" fmla="*/ 68 w 350"/>
                  <a:gd name="T67" fmla="*/ 150 h 184"/>
                  <a:gd name="T68" fmla="*/ 68 w 350"/>
                  <a:gd name="T69" fmla="*/ 178 h 184"/>
                  <a:gd name="T70" fmla="*/ 78 w 350"/>
                  <a:gd name="T71" fmla="*/ 184 h 184"/>
                  <a:gd name="T72" fmla="*/ 34 w 350"/>
                  <a:gd name="T73" fmla="*/ 70 h 184"/>
                  <a:gd name="T74" fmla="*/ 6 w 350"/>
                  <a:gd name="T75" fmla="*/ 70 h 184"/>
                  <a:gd name="T76" fmla="*/ 0 w 350"/>
                  <a:gd name="T77" fmla="*/ 80 h 184"/>
                  <a:gd name="T78" fmla="*/ 0 w 350"/>
                  <a:gd name="T79" fmla="*/ 108 h 184"/>
                  <a:gd name="T80" fmla="*/ 10 w 350"/>
                  <a:gd name="T81" fmla="*/ 114 h 184"/>
                  <a:gd name="T82" fmla="*/ 38 w 350"/>
                  <a:gd name="T83" fmla="*/ 112 h 184"/>
                  <a:gd name="T84" fmla="*/ 44 w 350"/>
                  <a:gd name="T85" fmla="*/ 104 h 184"/>
                  <a:gd name="T86" fmla="*/ 42 w 350"/>
                  <a:gd name="T87" fmla="*/ 76 h 184"/>
                  <a:gd name="T88" fmla="*/ 34 w 350"/>
                  <a:gd name="T89" fmla="*/ 70 h 184"/>
                  <a:gd name="T90" fmla="*/ 312 w 350"/>
                  <a:gd name="T91" fmla="*/ 0 h 184"/>
                  <a:gd name="T92" fmla="*/ 184 w 350"/>
                  <a:gd name="T93" fmla="*/ 6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0" h="184">
                    <a:moveTo>
                      <a:pt x="242" y="10"/>
                    </a:moveTo>
                    <a:lnTo>
                      <a:pt x="242" y="32"/>
                    </a:lnTo>
                    <a:lnTo>
                      <a:pt x="242" y="32"/>
                    </a:lnTo>
                    <a:lnTo>
                      <a:pt x="242" y="36"/>
                    </a:lnTo>
                    <a:lnTo>
                      <a:pt x="240" y="40"/>
                    </a:lnTo>
                    <a:lnTo>
                      <a:pt x="236" y="42"/>
                    </a:lnTo>
                    <a:lnTo>
                      <a:pt x="232" y="42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0" y="40"/>
                    </a:lnTo>
                    <a:lnTo>
                      <a:pt x="68" y="36"/>
                    </a:lnTo>
                    <a:lnTo>
                      <a:pt x="68" y="32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6"/>
                    </a:lnTo>
                    <a:lnTo>
                      <a:pt x="70" y="2"/>
                    </a:lnTo>
                    <a:lnTo>
                      <a:pt x="74" y="0"/>
                    </a:lnTo>
                    <a:lnTo>
                      <a:pt x="78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36" y="0"/>
                    </a:lnTo>
                    <a:lnTo>
                      <a:pt x="240" y="2"/>
                    </a:lnTo>
                    <a:lnTo>
                      <a:pt x="242" y="6"/>
                    </a:lnTo>
                    <a:lnTo>
                      <a:pt x="242" y="10"/>
                    </a:lnTo>
                    <a:lnTo>
                      <a:pt x="242" y="10"/>
                    </a:lnTo>
                    <a:close/>
                    <a:moveTo>
                      <a:pt x="34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6" y="42"/>
                    </a:lnTo>
                    <a:lnTo>
                      <a:pt x="10" y="42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8" y="42"/>
                    </a:lnTo>
                    <a:lnTo>
                      <a:pt x="40" y="40"/>
                    </a:lnTo>
                    <a:lnTo>
                      <a:pt x="42" y="36"/>
                    </a:lnTo>
                    <a:lnTo>
                      <a:pt x="44" y="3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  <a:moveTo>
                      <a:pt x="78" y="114"/>
                    </a:moveTo>
                    <a:lnTo>
                      <a:pt x="174" y="114"/>
                    </a:lnTo>
                    <a:lnTo>
                      <a:pt x="156" y="80"/>
                    </a:lnTo>
                    <a:lnTo>
                      <a:pt x="150" y="70"/>
                    </a:lnTo>
                    <a:lnTo>
                      <a:pt x="78" y="70"/>
                    </a:lnTo>
                    <a:lnTo>
                      <a:pt x="78" y="70"/>
                    </a:lnTo>
                    <a:lnTo>
                      <a:pt x="74" y="70"/>
                    </a:lnTo>
                    <a:lnTo>
                      <a:pt x="70" y="72"/>
                    </a:lnTo>
                    <a:lnTo>
                      <a:pt x="68" y="76"/>
                    </a:lnTo>
                    <a:lnTo>
                      <a:pt x="68" y="80"/>
                    </a:lnTo>
                    <a:lnTo>
                      <a:pt x="68" y="104"/>
                    </a:lnTo>
                    <a:lnTo>
                      <a:pt x="68" y="104"/>
                    </a:lnTo>
                    <a:lnTo>
                      <a:pt x="68" y="108"/>
                    </a:lnTo>
                    <a:lnTo>
                      <a:pt x="70" y="110"/>
                    </a:lnTo>
                    <a:lnTo>
                      <a:pt x="74" y="112"/>
                    </a:lnTo>
                    <a:lnTo>
                      <a:pt x="78" y="114"/>
                    </a:lnTo>
                    <a:lnTo>
                      <a:pt x="78" y="114"/>
                    </a:lnTo>
                    <a:close/>
                    <a:moveTo>
                      <a:pt x="34" y="140"/>
                    </a:moveTo>
                    <a:lnTo>
                      <a:pt x="10" y="140"/>
                    </a:lnTo>
                    <a:lnTo>
                      <a:pt x="10" y="140"/>
                    </a:lnTo>
                    <a:lnTo>
                      <a:pt x="6" y="142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8"/>
                    </a:lnTo>
                    <a:lnTo>
                      <a:pt x="2" y="182"/>
                    </a:lnTo>
                    <a:lnTo>
                      <a:pt x="6" y="184"/>
                    </a:lnTo>
                    <a:lnTo>
                      <a:pt x="10" y="184"/>
                    </a:lnTo>
                    <a:lnTo>
                      <a:pt x="34" y="184"/>
                    </a:lnTo>
                    <a:lnTo>
                      <a:pt x="34" y="184"/>
                    </a:lnTo>
                    <a:lnTo>
                      <a:pt x="38" y="184"/>
                    </a:lnTo>
                    <a:lnTo>
                      <a:pt x="40" y="182"/>
                    </a:lnTo>
                    <a:lnTo>
                      <a:pt x="42" y="178"/>
                    </a:lnTo>
                    <a:lnTo>
                      <a:pt x="44" y="17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42" y="146"/>
                    </a:lnTo>
                    <a:lnTo>
                      <a:pt x="40" y="144"/>
                    </a:lnTo>
                    <a:lnTo>
                      <a:pt x="38" y="142"/>
                    </a:lnTo>
                    <a:lnTo>
                      <a:pt x="34" y="140"/>
                    </a:lnTo>
                    <a:lnTo>
                      <a:pt x="34" y="140"/>
                    </a:lnTo>
                    <a:close/>
                    <a:moveTo>
                      <a:pt x="188" y="140"/>
                    </a:moveTo>
                    <a:lnTo>
                      <a:pt x="78" y="140"/>
                    </a:lnTo>
                    <a:lnTo>
                      <a:pt x="78" y="140"/>
                    </a:lnTo>
                    <a:lnTo>
                      <a:pt x="74" y="142"/>
                    </a:lnTo>
                    <a:lnTo>
                      <a:pt x="70" y="144"/>
                    </a:lnTo>
                    <a:lnTo>
                      <a:pt x="68" y="146"/>
                    </a:lnTo>
                    <a:lnTo>
                      <a:pt x="68" y="150"/>
                    </a:lnTo>
                    <a:lnTo>
                      <a:pt x="68" y="174"/>
                    </a:lnTo>
                    <a:lnTo>
                      <a:pt x="68" y="174"/>
                    </a:lnTo>
                    <a:lnTo>
                      <a:pt x="68" y="178"/>
                    </a:lnTo>
                    <a:lnTo>
                      <a:pt x="70" y="182"/>
                    </a:lnTo>
                    <a:lnTo>
                      <a:pt x="74" y="184"/>
                    </a:lnTo>
                    <a:lnTo>
                      <a:pt x="78" y="184"/>
                    </a:lnTo>
                    <a:lnTo>
                      <a:pt x="212" y="184"/>
                    </a:lnTo>
                    <a:lnTo>
                      <a:pt x="188" y="140"/>
                    </a:lnTo>
                    <a:close/>
                    <a:moveTo>
                      <a:pt x="34" y="70"/>
                    </a:moveTo>
                    <a:lnTo>
                      <a:pt x="10" y="70"/>
                    </a:lnTo>
                    <a:lnTo>
                      <a:pt x="10" y="70"/>
                    </a:lnTo>
                    <a:lnTo>
                      <a:pt x="6" y="70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8"/>
                    </a:lnTo>
                    <a:lnTo>
                      <a:pt x="2" y="110"/>
                    </a:lnTo>
                    <a:lnTo>
                      <a:pt x="6" y="112"/>
                    </a:lnTo>
                    <a:lnTo>
                      <a:pt x="10" y="114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8" y="112"/>
                    </a:lnTo>
                    <a:lnTo>
                      <a:pt x="40" y="110"/>
                    </a:lnTo>
                    <a:lnTo>
                      <a:pt x="42" y="108"/>
                    </a:lnTo>
                    <a:lnTo>
                      <a:pt x="44" y="104"/>
                    </a:lnTo>
                    <a:lnTo>
                      <a:pt x="44" y="80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2"/>
                    </a:lnTo>
                    <a:lnTo>
                      <a:pt x="38" y="70"/>
                    </a:lnTo>
                    <a:lnTo>
                      <a:pt x="34" y="70"/>
                    </a:lnTo>
                    <a:lnTo>
                      <a:pt x="34" y="70"/>
                    </a:lnTo>
                    <a:close/>
                    <a:moveTo>
                      <a:pt x="350" y="0"/>
                    </a:moveTo>
                    <a:lnTo>
                      <a:pt x="312" y="0"/>
                    </a:lnTo>
                    <a:lnTo>
                      <a:pt x="248" y="116"/>
                    </a:lnTo>
                    <a:lnTo>
                      <a:pt x="220" y="66"/>
                    </a:lnTo>
                    <a:lnTo>
                      <a:pt x="184" y="66"/>
                    </a:lnTo>
                    <a:lnTo>
                      <a:pt x="248" y="184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</p:grpSp>
        <p:sp>
          <p:nvSpPr>
            <p:cNvPr id="5" name="TextBox 10">
              <a:extLst>
                <a:ext uri="{FF2B5EF4-FFF2-40B4-BE49-F238E27FC236}">
                  <a16:creationId xmlns:a16="http://schemas.microsoft.com/office/drawing/2014/main" id="{B37CBB43-AAAD-4558-B3D0-881FC8310467}"/>
                </a:ext>
              </a:extLst>
            </p:cNvPr>
            <p:cNvSpPr txBox="1"/>
            <p:nvPr/>
          </p:nvSpPr>
          <p:spPr bwMode="auto">
            <a:xfrm>
              <a:off x="2963652" y="4486964"/>
              <a:ext cx="6264696" cy="1251020"/>
            </a:xfrm>
            <a:prstGeom prst="rect">
              <a:avLst/>
            </a:prstGeom>
            <a:solidFill>
              <a:srgbClr val="C4E5E6">
                <a:alpha val="40000"/>
              </a:srgbClr>
            </a:solidFill>
          </p:spPr>
          <p:txBody>
            <a:bodyPr wrap="square" lIns="81000" tIns="0" rIns="0" bIns="0" rtlCol="0" anchor="t">
              <a:noAutofit/>
            </a:bodyPr>
            <a:lstStyle/>
            <a:p>
              <a:pPr>
                <a:lnSpc>
                  <a:spcPct val="104000"/>
                </a:lnSpc>
                <a:spcAft>
                  <a:spcPts val="300"/>
                </a:spcAft>
              </a:pPr>
              <a:r>
                <a:rPr lang="en-GB" i="1" dirty="0">
                  <a:latin typeface="Calibri" panose="020F0502020204030204" pitchFamily="34" charset="0"/>
                  <a:ea typeface="Calibri" panose="020F0502020204030204" pitchFamily="34" charset="0"/>
                </a:rPr>
                <a:t>“Hence they incur all the disorders due to a sedentary life and moreover in curse of time they suffer from serious weakness of vision’.</a:t>
              </a:r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GB" dirty="0" err="1">
                  <a:latin typeface="Calibri" panose="020F0502020204030204" pitchFamily="34" charset="0"/>
                  <a:ea typeface="Calibri" panose="020F0502020204030204" pitchFamily="34" charset="0"/>
                </a:rPr>
                <a:t>Rammazini</a:t>
              </a:r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</a:rPr>
                <a:t> , B., 1713: </a:t>
              </a:r>
              <a:r>
                <a:rPr lang="en-GB" i="1" dirty="0">
                  <a:latin typeface="Calibri" panose="020F0502020204030204" pitchFamily="34" charset="0"/>
                  <a:ea typeface="Calibri" panose="020F0502020204030204" pitchFamily="34" charset="0"/>
                </a:rPr>
                <a:t>De </a:t>
              </a:r>
              <a:r>
                <a:rPr lang="en-GB" i="1" dirty="0" err="1">
                  <a:latin typeface="Calibri" panose="020F0502020204030204" pitchFamily="34" charset="0"/>
                  <a:ea typeface="Calibri" panose="020F0502020204030204" pitchFamily="34" charset="0"/>
                </a:rPr>
                <a:t>Morbis</a:t>
              </a:r>
              <a:r>
                <a:rPr lang="en-GB" i="1" dirty="0"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GB" i="1" dirty="0" err="1">
                  <a:latin typeface="Calibri" panose="020F0502020204030204" pitchFamily="34" charset="0"/>
                  <a:ea typeface="Calibri" panose="020F0502020204030204" pitchFamily="34" charset="0"/>
                </a:rPr>
                <a:t>Artificum</a:t>
              </a:r>
              <a:r>
                <a:rPr lang="en-GB" i="1" dirty="0"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GB" i="1" dirty="0" err="1">
                  <a:latin typeface="Calibri" panose="020F0502020204030204" pitchFamily="34" charset="0"/>
                  <a:ea typeface="Calibri" panose="020F0502020204030204" pitchFamily="34" charset="0"/>
                </a:rPr>
                <a:t>Diatriba</a:t>
              </a:r>
              <a:r>
                <a:rPr lang="en-GB" i="1" dirty="0">
                  <a:latin typeface="Calibri" panose="020F0502020204030204" pitchFamily="34" charset="0"/>
                  <a:ea typeface="Calibri" panose="020F0502020204030204" pitchFamily="34" charset="0"/>
                </a:rPr>
                <a:t>, in its chapter about women workers’ health, here on needleworking </a:t>
              </a:r>
              <a:endPara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 descr="A picture containing person, wall, indoor&#10;&#10;Description automatically generated">
              <a:extLst>
                <a:ext uri="{FF2B5EF4-FFF2-40B4-BE49-F238E27FC236}">
                  <a16:creationId xmlns:a16="http://schemas.microsoft.com/office/drawing/2014/main" id="{04FFA5A4-D03E-4D1C-B798-E949B9461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3712" y="1063409"/>
              <a:ext cx="4926878" cy="328496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1265997-6D19-42DC-BDC0-2CF1C5AC0452}"/>
                </a:ext>
              </a:extLst>
            </p:cNvPr>
            <p:cNvSpPr txBox="1"/>
            <p:nvPr/>
          </p:nvSpPr>
          <p:spPr>
            <a:xfrm>
              <a:off x="8444408" y="4002172"/>
              <a:ext cx="24482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0" i="0" dirty="0">
                  <a:solidFill>
                    <a:srgbClr val="4B4B4B"/>
                  </a:solidFill>
                  <a:effectLst/>
                  <a:latin typeface="adobe-clean-serif"/>
                </a:rPr>
                <a:t>© </a:t>
              </a:r>
              <a:r>
                <a:rPr lang="en-GB" sz="1200" b="0" i="0" dirty="0" err="1">
                  <a:solidFill>
                    <a:srgbClr val="4B4B4B"/>
                  </a:solidFill>
                  <a:effectLst/>
                  <a:latin typeface="adobe-clean-serif"/>
                </a:rPr>
                <a:t>agcreativelab</a:t>
              </a:r>
              <a:r>
                <a:rPr lang="en-GB" sz="1200" b="0" i="0" dirty="0">
                  <a:solidFill>
                    <a:srgbClr val="4B4B4B"/>
                  </a:solidFill>
                  <a:effectLst/>
                  <a:latin typeface="adobe-clean-serif"/>
                </a:rPr>
                <a:t> / Adobe Stock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72839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07A47-AAF8-448E-8192-034A9D7398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94500" y="355674"/>
            <a:ext cx="4724400" cy="11826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Evidence from the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EU OSH Information system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94539FF-32D4-42B5-B94E-3F561346FA8C}"/>
              </a:ext>
            </a:extLst>
          </p:cNvPr>
          <p:cNvGrpSpPr/>
          <p:nvPr/>
        </p:nvGrpSpPr>
        <p:grpSpPr>
          <a:xfrm>
            <a:off x="1388443" y="1538362"/>
            <a:ext cx="9242592" cy="5223646"/>
            <a:chOff x="1388443" y="1538362"/>
            <a:chExt cx="9242592" cy="5223646"/>
          </a:xfrm>
        </p:grpSpPr>
        <p:grpSp>
          <p:nvGrpSpPr>
            <p:cNvPr id="3" name="Group 103">
              <a:extLst>
                <a:ext uri="{FF2B5EF4-FFF2-40B4-BE49-F238E27FC236}">
                  <a16:creationId xmlns:a16="http://schemas.microsoft.com/office/drawing/2014/main" id="{93184AB5-31BD-4E1F-AC55-734B41943A8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8443" y="1640985"/>
              <a:ext cx="405000" cy="405000"/>
              <a:chOff x="8447928" y="2258092"/>
              <a:chExt cx="612000" cy="612000"/>
            </a:xfrm>
          </p:grpSpPr>
          <p:sp>
            <p:nvSpPr>
              <p:cNvPr id="4" name="Oval 337">
                <a:extLst>
                  <a:ext uri="{FF2B5EF4-FFF2-40B4-BE49-F238E27FC236}">
                    <a16:creationId xmlns:a16="http://schemas.microsoft.com/office/drawing/2014/main" id="{A2B43C73-F695-42C9-9D29-4205776D6A53}"/>
                  </a:ext>
                </a:extLst>
              </p:cNvPr>
              <p:cNvSpPr/>
              <p:nvPr/>
            </p:nvSpPr>
            <p:spPr bwMode="ltGray">
              <a:xfrm>
                <a:off x="8447928" y="2258092"/>
                <a:ext cx="612000" cy="612000"/>
              </a:xfrm>
              <a:prstGeom prst="ellipse">
                <a:avLst/>
              </a:prstGeom>
              <a:solidFill>
                <a:srgbClr val="449FA2"/>
              </a:solidFill>
              <a:ln w="3175">
                <a:solidFill>
                  <a:srgbClr val="449F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5" name="Freeform 4960">
                <a:extLst>
                  <a:ext uri="{FF2B5EF4-FFF2-40B4-BE49-F238E27FC236}">
                    <a16:creationId xmlns:a16="http://schemas.microsoft.com/office/drawing/2014/main" id="{8AEB832A-B24F-49D0-81BC-9BA75B4284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59459" y="2479874"/>
                <a:ext cx="421594" cy="221638"/>
              </a:xfrm>
              <a:custGeom>
                <a:avLst/>
                <a:gdLst>
                  <a:gd name="T0" fmla="*/ 242 w 350"/>
                  <a:gd name="T1" fmla="*/ 32 h 184"/>
                  <a:gd name="T2" fmla="*/ 236 w 350"/>
                  <a:gd name="T3" fmla="*/ 42 h 184"/>
                  <a:gd name="T4" fmla="*/ 78 w 350"/>
                  <a:gd name="T5" fmla="*/ 42 h 184"/>
                  <a:gd name="T6" fmla="*/ 68 w 350"/>
                  <a:gd name="T7" fmla="*/ 36 h 184"/>
                  <a:gd name="T8" fmla="*/ 68 w 350"/>
                  <a:gd name="T9" fmla="*/ 10 h 184"/>
                  <a:gd name="T10" fmla="*/ 74 w 350"/>
                  <a:gd name="T11" fmla="*/ 0 h 184"/>
                  <a:gd name="T12" fmla="*/ 232 w 350"/>
                  <a:gd name="T13" fmla="*/ 0 h 184"/>
                  <a:gd name="T14" fmla="*/ 242 w 350"/>
                  <a:gd name="T15" fmla="*/ 6 h 184"/>
                  <a:gd name="T16" fmla="*/ 34 w 350"/>
                  <a:gd name="T17" fmla="*/ 0 h 184"/>
                  <a:gd name="T18" fmla="*/ 6 w 350"/>
                  <a:gd name="T19" fmla="*/ 0 h 184"/>
                  <a:gd name="T20" fmla="*/ 0 w 350"/>
                  <a:gd name="T21" fmla="*/ 10 h 184"/>
                  <a:gd name="T22" fmla="*/ 0 w 350"/>
                  <a:gd name="T23" fmla="*/ 36 h 184"/>
                  <a:gd name="T24" fmla="*/ 10 w 350"/>
                  <a:gd name="T25" fmla="*/ 42 h 184"/>
                  <a:gd name="T26" fmla="*/ 38 w 350"/>
                  <a:gd name="T27" fmla="*/ 42 h 184"/>
                  <a:gd name="T28" fmla="*/ 44 w 350"/>
                  <a:gd name="T29" fmla="*/ 32 h 184"/>
                  <a:gd name="T30" fmla="*/ 42 w 350"/>
                  <a:gd name="T31" fmla="*/ 6 h 184"/>
                  <a:gd name="T32" fmla="*/ 34 w 350"/>
                  <a:gd name="T33" fmla="*/ 0 h 184"/>
                  <a:gd name="T34" fmla="*/ 174 w 350"/>
                  <a:gd name="T35" fmla="*/ 114 h 184"/>
                  <a:gd name="T36" fmla="*/ 78 w 350"/>
                  <a:gd name="T37" fmla="*/ 70 h 184"/>
                  <a:gd name="T38" fmla="*/ 70 w 350"/>
                  <a:gd name="T39" fmla="*/ 72 h 184"/>
                  <a:gd name="T40" fmla="*/ 68 w 350"/>
                  <a:gd name="T41" fmla="*/ 104 h 184"/>
                  <a:gd name="T42" fmla="*/ 70 w 350"/>
                  <a:gd name="T43" fmla="*/ 110 h 184"/>
                  <a:gd name="T44" fmla="*/ 78 w 350"/>
                  <a:gd name="T45" fmla="*/ 114 h 184"/>
                  <a:gd name="T46" fmla="*/ 10 w 350"/>
                  <a:gd name="T47" fmla="*/ 140 h 184"/>
                  <a:gd name="T48" fmla="*/ 0 w 350"/>
                  <a:gd name="T49" fmla="*/ 146 h 184"/>
                  <a:gd name="T50" fmla="*/ 0 w 350"/>
                  <a:gd name="T51" fmla="*/ 174 h 184"/>
                  <a:gd name="T52" fmla="*/ 6 w 350"/>
                  <a:gd name="T53" fmla="*/ 184 h 184"/>
                  <a:gd name="T54" fmla="*/ 34 w 350"/>
                  <a:gd name="T55" fmla="*/ 184 h 184"/>
                  <a:gd name="T56" fmla="*/ 42 w 350"/>
                  <a:gd name="T57" fmla="*/ 178 h 184"/>
                  <a:gd name="T58" fmla="*/ 44 w 350"/>
                  <a:gd name="T59" fmla="*/ 150 h 184"/>
                  <a:gd name="T60" fmla="*/ 38 w 350"/>
                  <a:gd name="T61" fmla="*/ 142 h 184"/>
                  <a:gd name="T62" fmla="*/ 188 w 350"/>
                  <a:gd name="T63" fmla="*/ 140 h 184"/>
                  <a:gd name="T64" fmla="*/ 74 w 350"/>
                  <a:gd name="T65" fmla="*/ 142 h 184"/>
                  <a:gd name="T66" fmla="*/ 68 w 350"/>
                  <a:gd name="T67" fmla="*/ 150 h 184"/>
                  <a:gd name="T68" fmla="*/ 68 w 350"/>
                  <a:gd name="T69" fmla="*/ 178 h 184"/>
                  <a:gd name="T70" fmla="*/ 78 w 350"/>
                  <a:gd name="T71" fmla="*/ 184 h 184"/>
                  <a:gd name="T72" fmla="*/ 34 w 350"/>
                  <a:gd name="T73" fmla="*/ 70 h 184"/>
                  <a:gd name="T74" fmla="*/ 6 w 350"/>
                  <a:gd name="T75" fmla="*/ 70 h 184"/>
                  <a:gd name="T76" fmla="*/ 0 w 350"/>
                  <a:gd name="T77" fmla="*/ 80 h 184"/>
                  <a:gd name="T78" fmla="*/ 0 w 350"/>
                  <a:gd name="T79" fmla="*/ 108 h 184"/>
                  <a:gd name="T80" fmla="*/ 10 w 350"/>
                  <a:gd name="T81" fmla="*/ 114 h 184"/>
                  <a:gd name="T82" fmla="*/ 38 w 350"/>
                  <a:gd name="T83" fmla="*/ 112 h 184"/>
                  <a:gd name="T84" fmla="*/ 44 w 350"/>
                  <a:gd name="T85" fmla="*/ 104 h 184"/>
                  <a:gd name="T86" fmla="*/ 42 w 350"/>
                  <a:gd name="T87" fmla="*/ 76 h 184"/>
                  <a:gd name="T88" fmla="*/ 34 w 350"/>
                  <a:gd name="T89" fmla="*/ 70 h 184"/>
                  <a:gd name="T90" fmla="*/ 312 w 350"/>
                  <a:gd name="T91" fmla="*/ 0 h 184"/>
                  <a:gd name="T92" fmla="*/ 184 w 350"/>
                  <a:gd name="T93" fmla="*/ 6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0" h="184">
                    <a:moveTo>
                      <a:pt x="242" y="10"/>
                    </a:moveTo>
                    <a:lnTo>
                      <a:pt x="242" y="32"/>
                    </a:lnTo>
                    <a:lnTo>
                      <a:pt x="242" y="32"/>
                    </a:lnTo>
                    <a:lnTo>
                      <a:pt x="242" y="36"/>
                    </a:lnTo>
                    <a:lnTo>
                      <a:pt x="240" y="40"/>
                    </a:lnTo>
                    <a:lnTo>
                      <a:pt x="236" y="42"/>
                    </a:lnTo>
                    <a:lnTo>
                      <a:pt x="232" y="42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0" y="40"/>
                    </a:lnTo>
                    <a:lnTo>
                      <a:pt x="68" y="36"/>
                    </a:lnTo>
                    <a:lnTo>
                      <a:pt x="68" y="32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6"/>
                    </a:lnTo>
                    <a:lnTo>
                      <a:pt x="70" y="2"/>
                    </a:lnTo>
                    <a:lnTo>
                      <a:pt x="74" y="0"/>
                    </a:lnTo>
                    <a:lnTo>
                      <a:pt x="78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36" y="0"/>
                    </a:lnTo>
                    <a:lnTo>
                      <a:pt x="240" y="2"/>
                    </a:lnTo>
                    <a:lnTo>
                      <a:pt x="242" y="6"/>
                    </a:lnTo>
                    <a:lnTo>
                      <a:pt x="242" y="10"/>
                    </a:lnTo>
                    <a:lnTo>
                      <a:pt x="242" y="10"/>
                    </a:lnTo>
                    <a:close/>
                    <a:moveTo>
                      <a:pt x="34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6" y="42"/>
                    </a:lnTo>
                    <a:lnTo>
                      <a:pt x="10" y="42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8" y="42"/>
                    </a:lnTo>
                    <a:lnTo>
                      <a:pt x="40" y="40"/>
                    </a:lnTo>
                    <a:lnTo>
                      <a:pt x="42" y="36"/>
                    </a:lnTo>
                    <a:lnTo>
                      <a:pt x="44" y="3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  <a:moveTo>
                      <a:pt x="78" y="114"/>
                    </a:moveTo>
                    <a:lnTo>
                      <a:pt x="174" y="114"/>
                    </a:lnTo>
                    <a:lnTo>
                      <a:pt x="156" y="80"/>
                    </a:lnTo>
                    <a:lnTo>
                      <a:pt x="150" y="70"/>
                    </a:lnTo>
                    <a:lnTo>
                      <a:pt x="78" y="70"/>
                    </a:lnTo>
                    <a:lnTo>
                      <a:pt x="78" y="70"/>
                    </a:lnTo>
                    <a:lnTo>
                      <a:pt x="74" y="70"/>
                    </a:lnTo>
                    <a:lnTo>
                      <a:pt x="70" y="72"/>
                    </a:lnTo>
                    <a:lnTo>
                      <a:pt x="68" y="76"/>
                    </a:lnTo>
                    <a:lnTo>
                      <a:pt x="68" y="80"/>
                    </a:lnTo>
                    <a:lnTo>
                      <a:pt x="68" y="104"/>
                    </a:lnTo>
                    <a:lnTo>
                      <a:pt x="68" y="104"/>
                    </a:lnTo>
                    <a:lnTo>
                      <a:pt x="68" y="108"/>
                    </a:lnTo>
                    <a:lnTo>
                      <a:pt x="70" y="110"/>
                    </a:lnTo>
                    <a:lnTo>
                      <a:pt x="74" y="112"/>
                    </a:lnTo>
                    <a:lnTo>
                      <a:pt x="78" y="114"/>
                    </a:lnTo>
                    <a:lnTo>
                      <a:pt x="78" y="114"/>
                    </a:lnTo>
                    <a:close/>
                    <a:moveTo>
                      <a:pt x="34" y="140"/>
                    </a:moveTo>
                    <a:lnTo>
                      <a:pt x="10" y="140"/>
                    </a:lnTo>
                    <a:lnTo>
                      <a:pt x="10" y="140"/>
                    </a:lnTo>
                    <a:lnTo>
                      <a:pt x="6" y="142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8"/>
                    </a:lnTo>
                    <a:lnTo>
                      <a:pt x="2" y="182"/>
                    </a:lnTo>
                    <a:lnTo>
                      <a:pt x="6" y="184"/>
                    </a:lnTo>
                    <a:lnTo>
                      <a:pt x="10" y="184"/>
                    </a:lnTo>
                    <a:lnTo>
                      <a:pt x="34" y="184"/>
                    </a:lnTo>
                    <a:lnTo>
                      <a:pt x="34" y="184"/>
                    </a:lnTo>
                    <a:lnTo>
                      <a:pt x="38" y="184"/>
                    </a:lnTo>
                    <a:lnTo>
                      <a:pt x="40" y="182"/>
                    </a:lnTo>
                    <a:lnTo>
                      <a:pt x="42" y="178"/>
                    </a:lnTo>
                    <a:lnTo>
                      <a:pt x="44" y="17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42" y="146"/>
                    </a:lnTo>
                    <a:lnTo>
                      <a:pt x="40" y="144"/>
                    </a:lnTo>
                    <a:lnTo>
                      <a:pt x="38" y="142"/>
                    </a:lnTo>
                    <a:lnTo>
                      <a:pt x="34" y="140"/>
                    </a:lnTo>
                    <a:lnTo>
                      <a:pt x="34" y="140"/>
                    </a:lnTo>
                    <a:close/>
                    <a:moveTo>
                      <a:pt x="188" y="140"/>
                    </a:moveTo>
                    <a:lnTo>
                      <a:pt x="78" y="140"/>
                    </a:lnTo>
                    <a:lnTo>
                      <a:pt x="78" y="140"/>
                    </a:lnTo>
                    <a:lnTo>
                      <a:pt x="74" y="142"/>
                    </a:lnTo>
                    <a:lnTo>
                      <a:pt x="70" y="144"/>
                    </a:lnTo>
                    <a:lnTo>
                      <a:pt x="68" y="146"/>
                    </a:lnTo>
                    <a:lnTo>
                      <a:pt x="68" y="150"/>
                    </a:lnTo>
                    <a:lnTo>
                      <a:pt x="68" y="174"/>
                    </a:lnTo>
                    <a:lnTo>
                      <a:pt x="68" y="174"/>
                    </a:lnTo>
                    <a:lnTo>
                      <a:pt x="68" y="178"/>
                    </a:lnTo>
                    <a:lnTo>
                      <a:pt x="70" y="182"/>
                    </a:lnTo>
                    <a:lnTo>
                      <a:pt x="74" y="184"/>
                    </a:lnTo>
                    <a:lnTo>
                      <a:pt x="78" y="184"/>
                    </a:lnTo>
                    <a:lnTo>
                      <a:pt x="212" y="184"/>
                    </a:lnTo>
                    <a:lnTo>
                      <a:pt x="188" y="140"/>
                    </a:lnTo>
                    <a:close/>
                    <a:moveTo>
                      <a:pt x="34" y="70"/>
                    </a:moveTo>
                    <a:lnTo>
                      <a:pt x="10" y="70"/>
                    </a:lnTo>
                    <a:lnTo>
                      <a:pt x="10" y="70"/>
                    </a:lnTo>
                    <a:lnTo>
                      <a:pt x="6" y="70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8"/>
                    </a:lnTo>
                    <a:lnTo>
                      <a:pt x="2" y="110"/>
                    </a:lnTo>
                    <a:lnTo>
                      <a:pt x="6" y="112"/>
                    </a:lnTo>
                    <a:lnTo>
                      <a:pt x="10" y="114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8" y="112"/>
                    </a:lnTo>
                    <a:lnTo>
                      <a:pt x="40" y="110"/>
                    </a:lnTo>
                    <a:lnTo>
                      <a:pt x="42" y="108"/>
                    </a:lnTo>
                    <a:lnTo>
                      <a:pt x="44" y="104"/>
                    </a:lnTo>
                    <a:lnTo>
                      <a:pt x="44" y="80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2"/>
                    </a:lnTo>
                    <a:lnTo>
                      <a:pt x="38" y="70"/>
                    </a:lnTo>
                    <a:lnTo>
                      <a:pt x="34" y="70"/>
                    </a:lnTo>
                    <a:lnTo>
                      <a:pt x="34" y="70"/>
                    </a:lnTo>
                    <a:close/>
                    <a:moveTo>
                      <a:pt x="350" y="0"/>
                    </a:moveTo>
                    <a:lnTo>
                      <a:pt x="312" y="0"/>
                    </a:lnTo>
                    <a:lnTo>
                      <a:pt x="248" y="116"/>
                    </a:lnTo>
                    <a:lnTo>
                      <a:pt x="220" y="66"/>
                    </a:lnTo>
                    <a:lnTo>
                      <a:pt x="184" y="66"/>
                    </a:lnTo>
                    <a:lnTo>
                      <a:pt x="248" y="184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C7DEDE0-1B7A-4785-A45E-E6AD32409E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74685" y="2148608"/>
              <a:ext cx="5982015" cy="4613400"/>
            </a:xfrm>
            <a:prstGeom prst="rect">
              <a:avLst/>
            </a:prstGeom>
          </p:spPr>
        </p:pic>
        <p:sp>
          <p:nvSpPr>
            <p:cNvPr id="7" name="Rectangle 478">
              <a:extLst>
                <a:ext uri="{FF2B5EF4-FFF2-40B4-BE49-F238E27FC236}">
                  <a16:creationId xmlns:a16="http://schemas.microsoft.com/office/drawing/2014/main" id="{E0A03499-7D76-402E-91C8-F78D1BD4E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0235" y="1538362"/>
              <a:ext cx="7200800" cy="610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55703" tIns="27852" rIns="55703" bIns="27852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562899"/>
              <a:r>
                <a:rPr lang="en-US" b="1" dirty="0">
                  <a:solidFill>
                    <a:srgbClr val="449FA2"/>
                  </a:solidFill>
                </a:rPr>
                <a:t>Countries reporting physical risks / psychosocial risks 2019 </a:t>
              </a:r>
              <a:br>
                <a:rPr lang="en-US" b="1" dirty="0">
                  <a:solidFill>
                    <a:srgbClr val="449FA2"/>
                  </a:solidFill>
                </a:rPr>
              </a:br>
              <a:r>
                <a:rPr lang="en-US" b="1" dirty="0">
                  <a:solidFill>
                    <a:srgbClr val="449FA2"/>
                  </a:solidFill>
                </a:rPr>
                <a:t>(European Working Conditions Survey – EWCS 2015)</a:t>
              </a:r>
              <a:endParaRPr lang="en-GB" b="1" dirty="0">
                <a:solidFill>
                  <a:srgbClr val="449FA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8033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2B532-B141-413C-8A13-6F070DCCE2A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Evidence from the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EU OSH Information system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3" name="Group 103">
            <a:extLst>
              <a:ext uri="{FF2B5EF4-FFF2-40B4-BE49-F238E27FC236}">
                <a16:creationId xmlns:a16="http://schemas.microsoft.com/office/drawing/2014/main" id="{04A29C2E-638F-4247-B0AB-1162231EB175}"/>
              </a:ext>
            </a:extLst>
          </p:cNvPr>
          <p:cNvGrpSpPr>
            <a:grpSpLocks noChangeAspect="1"/>
          </p:cNvGrpSpPr>
          <p:nvPr/>
        </p:nvGrpSpPr>
        <p:grpSpPr>
          <a:xfrm>
            <a:off x="407368" y="1628488"/>
            <a:ext cx="405000" cy="405000"/>
            <a:chOff x="8447928" y="2258092"/>
            <a:chExt cx="612000" cy="612000"/>
          </a:xfrm>
        </p:grpSpPr>
        <p:sp>
          <p:nvSpPr>
            <p:cNvPr id="4" name="Oval 337">
              <a:extLst>
                <a:ext uri="{FF2B5EF4-FFF2-40B4-BE49-F238E27FC236}">
                  <a16:creationId xmlns:a16="http://schemas.microsoft.com/office/drawing/2014/main" id="{1F746CC0-EC2B-4945-B83A-2DDD120440C6}"/>
                </a:ext>
              </a:extLst>
            </p:cNvPr>
            <p:cNvSpPr/>
            <p:nvPr/>
          </p:nvSpPr>
          <p:spPr bwMode="ltGray">
            <a:xfrm>
              <a:off x="8447928" y="2258092"/>
              <a:ext cx="612000" cy="612000"/>
            </a:xfrm>
            <a:prstGeom prst="ellipse">
              <a:avLst/>
            </a:prstGeom>
            <a:solidFill>
              <a:srgbClr val="449FA2"/>
            </a:solidFill>
            <a:ln w="3175">
              <a:solidFill>
                <a:srgbClr val="449F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" name="Freeform 4960">
              <a:extLst>
                <a:ext uri="{FF2B5EF4-FFF2-40B4-BE49-F238E27FC236}">
                  <a16:creationId xmlns:a16="http://schemas.microsoft.com/office/drawing/2014/main" id="{DC710E26-1CD0-4104-B7D8-59415296CB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59459" y="2479874"/>
              <a:ext cx="421594" cy="221638"/>
            </a:xfrm>
            <a:custGeom>
              <a:avLst/>
              <a:gdLst>
                <a:gd name="T0" fmla="*/ 242 w 350"/>
                <a:gd name="T1" fmla="*/ 32 h 184"/>
                <a:gd name="T2" fmla="*/ 236 w 350"/>
                <a:gd name="T3" fmla="*/ 42 h 184"/>
                <a:gd name="T4" fmla="*/ 78 w 350"/>
                <a:gd name="T5" fmla="*/ 42 h 184"/>
                <a:gd name="T6" fmla="*/ 68 w 350"/>
                <a:gd name="T7" fmla="*/ 36 h 184"/>
                <a:gd name="T8" fmla="*/ 68 w 350"/>
                <a:gd name="T9" fmla="*/ 10 h 184"/>
                <a:gd name="T10" fmla="*/ 74 w 350"/>
                <a:gd name="T11" fmla="*/ 0 h 184"/>
                <a:gd name="T12" fmla="*/ 232 w 350"/>
                <a:gd name="T13" fmla="*/ 0 h 184"/>
                <a:gd name="T14" fmla="*/ 242 w 350"/>
                <a:gd name="T15" fmla="*/ 6 h 184"/>
                <a:gd name="T16" fmla="*/ 34 w 350"/>
                <a:gd name="T17" fmla="*/ 0 h 184"/>
                <a:gd name="T18" fmla="*/ 6 w 350"/>
                <a:gd name="T19" fmla="*/ 0 h 184"/>
                <a:gd name="T20" fmla="*/ 0 w 350"/>
                <a:gd name="T21" fmla="*/ 10 h 184"/>
                <a:gd name="T22" fmla="*/ 0 w 350"/>
                <a:gd name="T23" fmla="*/ 36 h 184"/>
                <a:gd name="T24" fmla="*/ 10 w 350"/>
                <a:gd name="T25" fmla="*/ 42 h 184"/>
                <a:gd name="T26" fmla="*/ 38 w 350"/>
                <a:gd name="T27" fmla="*/ 42 h 184"/>
                <a:gd name="T28" fmla="*/ 44 w 350"/>
                <a:gd name="T29" fmla="*/ 32 h 184"/>
                <a:gd name="T30" fmla="*/ 42 w 350"/>
                <a:gd name="T31" fmla="*/ 6 h 184"/>
                <a:gd name="T32" fmla="*/ 34 w 350"/>
                <a:gd name="T33" fmla="*/ 0 h 184"/>
                <a:gd name="T34" fmla="*/ 174 w 350"/>
                <a:gd name="T35" fmla="*/ 114 h 184"/>
                <a:gd name="T36" fmla="*/ 78 w 350"/>
                <a:gd name="T37" fmla="*/ 70 h 184"/>
                <a:gd name="T38" fmla="*/ 70 w 350"/>
                <a:gd name="T39" fmla="*/ 72 h 184"/>
                <a:gd name="T40" fmla="*/ 68 w 350"/>
                <a:gd name="T41" fmla="*/ 104 h 184"/>
                <a:gd name="T42" fmla="*/ 70 w 350"/>
                <a:gd name="T43" fmla="*/ 110 h 184"/>
                <a:gd name="T44" fmla="*/ 78 w 350"/>
                <a:gd name="T45" fmla="*/ 114 h 184"/>
                <a:gd name="T46" fmla="*/ 10 w 350"/>
                <a:gd name="T47" fmla="*/ 140 h 184"/>
                <a:gd name="T48" fmla="*/ 0 w 350"/>
                <a:gd name="T49" fmla="*/ 146 h 184"/>
                <a:gd name="T50" fmla="*/ 0 w 350"/>
                <a:gd name="T51" fmla="*/ 174 h 184"/>
                <a:gd name="T52" fmla="*/ 6 w 350"/>
                <a:gd name="T53" fmla="*/ 184 h 184"/>
                <a:gd name="T54" fmla="*/ 34 w 350"/>
                <a:gd name="T55" fmla="*/ 184 h 184"/>
                <a:gd name="T56" fmla="*/ 42 w 350"/>
                <a:gd name="T57" fmla="*/ 178 h 184"/>
                <a:gd name="T58" fmla="*/ 44 w 350"/>
                <a:gd name="T59" fmla="*/ 150 h 184"/>
                <a:gd name="T60" fmla="*/ 38 w 350"/>
                <a:gd name="T61" fmla="*/ 142 h 184"/>
                <a:gd name="T62" fmla="*/ 188 w 350"/>
                <a:gd name="T63" fmla="*/ 140 h 184"/>
                <a:gd name="T64" fmla="*/ 74 w 350"/>
                <a:gd name="T65" fmla="*/ 142 h 184"/>
                <a:gd name="T66" fmla="*/ 68 w 350"/>
                <a:gd name="T67" fmla="*/ 150 h 184"/>
                <a:gd name="T68" fmla="*/ 68 w 350"/>
                <a:gd name="T69" fmla="*/ 178 h 184"/>
                <a:gd name="T70" fmla="*/ 78 w 350"/>
                <a:gd name="T71" fmla="*/ 184 h 184"/>
                <a:gd name="T72" fmla="*/ 34 w 350"/>
                <a:gd name="T73" fmla="*/ 70 h 184"/>
                <a:gd name="T74" fmla="*/ 6 w 350"/>
                <a:gd name="T75" fmla="*/ 70 h 184"/>
                <a:gd name="T76" fmla="*/ 0 w 350"/>
                <a:gd name="T77" fmla="*/ 80 h 184"/>
                <a:gd name="T78" fmla="*/ 0 w 350"/>
                <a:gd name="T79" fmla="*/ 108 h 184"/>
                <a:gd name="T80" fmla="*/ 10 w 350"/>
                <a:gd name="T81" fmla="*/ 114 h 184"/>
                <a:gd name="T82" fmla="*/ 38 w 350"/>
                <a:gd name="T83" fmla="*/ 112 h 184"/>
                <a:gd name="T84" fmla="*/ 44 w 350"/>
                <a:gd name="T85" fmla="*/ 104 h 184"/>
                <a:gd name="T86" fmla="*/ 42 w 350"/>
                <a:gd name="T87" fmla="*/ 76 h 184"/>
                <a:gd name="T88" fmla="*/ 34 w 350"/>
                <a:gd name="T89" fmla="*/ 70 h 184"/>
                <a:gd name="T90" fmla="*/ 312 w 350"/>
                <a:gd name="T91" fmla="*/ 0 h 184"/>
                <a:gd name="T92" fmla="*/ 184 w 350"/>
                <a:gd name="T93" fmla="*/ 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0" h="184">
                  <a:moveTo>
                    <a:pt x="242" y="10"/>
                  </a:moveTo>
                  <a:lnTo>
                    <a:pt x="242" y="32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0" y="40"/>
                  </a:lnTo>
                  <a:lnTo>
                    <a:pt x="236" y="42"/>
                  </a:lnTo>
                  <a:lnTo>
                    <a:pt x="232" y="42"/>
                  </a:lnTo>
                  <a:lnTo>
                    <a:pt x="78" y="42"/>
                  </a:lnTo>
                  <a:lnTo>
                    <a:pt x="78" y="42"/>
                  </a:lnTo>
                  <a:lnTo>
                    <a:pt x="74" y="42"/>
                  </a:lnTo>
                  <a:lnTo>
                    <a:pt x="70" y="40"/>
                  </a:lnTo>
                  <a:lnTo>
                    <a:pt x="68" y="36"/>
                  </a:lnTo>
                  <a:lnTo>
                    <a:pt x="68" y="32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6"/>
                  </a:lnTo>
                  <a:lnTo>
                    <a:pt x="70" y="2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0" y="2"/>
                  </a:lnTo>
                  <a:lnTo>
                    <a:pt x="242" y="6"/>
                  </a:lnTo>
                  <a:lnTo>
                    <a:pt x="242" y="10"/>
                  </a:lnTo>
                  <a:lnTo>
                    <a:pt x="242" y="10"/>
                  </a:lnTo>
                  <a:close/>
                  <a:moveTo>
                    <a:pt x="34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6" y="42"/>
                  </a:lnTo>
                  <a:lnTo>
                    <a:pt x="10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2" y="36"/>
                  </a:lnTo>
                  <a:lnTo>
                    <a:pt x="44" y="32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2" y="6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4" y="0"/>
                  </a:lnTo>
                  <a:close/>
                  <a:moveTo>
                    <a:pt x="78" y="114"/>
                  </a:moveTo>
                  <a:lnTo>
                    <a:pt x="174" y="114"/>
                  </a:lnTo>
                  <a:lnTo>
                    <a:pt x="156" y="80"/>
                  </a:lnTo>
                  <a:lnTo>
                    <a:pt x="150" y="70"/>
                  </a:lnTo>
                  <a:lnTo>
                    <a:pt x="78" y="70"/>
                  </a:lnTo>
                  <a:lnTo>
                    <a:pt x="78" y="70"/>
                  </a:lnTo>
                  <a:lnTo>
                    <a:pt x="74" y="70"/>
                  </a:lnTo>
                  <a:lnTo>
                    <a:pt x="70" y="72"/>
                  </a:lnTo>
                  <a:lnTo>
                    <a:pt x="68" y="76"/>
                  </a:lnTo>
                  <a:lnTo>
                    <a:pt x="68" y="80"/>
                  </a:lnTo>
                  <a:lnTo>
                    <a:pt x="68" y="104"/>
                  </a:lnTo>
                  <a:lnTo>
                    <a:pt x="68" y="104"/>
                  </a:lnTo>
                  <a:lnTo>
                    <a:pt x="68" y="108"/>
                  </a:lnTo>
                  <a:lnTo>
                    <a:pt x="70" y="110"/>
                  </a:lnTo>
                  <a:lnTo>
                    <a:pt x="74" y="112"/>
                  </a:lnTo>
                  <a:lnTo>
                    <a:pt x="78" y="114"/>
                  </a:lnTo>
                  <a:lnTo>
                    <a:pt x="78" y="114"/>
                  </a:lnTo>
                  <a:close/>
                  <a:moveTo>
                    <a:pt x="34" y="140"/>
                  </a:moveTo>
                  <a:lnTo>
                    <a:pt x="10" y="140"/>
                  </a:lnTo>
                  <a:lnTo>
                    <a:pt x="10" y="140"/>
                  </a:lnTo>
                  <a:lnTo>
                    <a:pt x="6" y="142"/>
                  </a:lnTo>
                  <a:lnTo>
                    <a:pt x="2" y="144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8"/>
                  </a:lnTo>
                  <a:lnTo>
                    <a:pt x="2" y="182"/>
                  </a:lnTo>
                  <a:lnTo>
                    <a:pt x="6" y="184"/>
                  </a:lnTo>
                  <a:lnTo>
                    <a:pt x="10" y="184"/>
                  </a:lnTo>
                  <a:lnTo>
                    <a:pt x="34" y="184"/>
                  </a:lnTo>
                  <a:lnTo>
                    <a:pt x="34" y="184"/>
                  </a:lnTo>
                  <a:lnTo>
                    <a:pt x="38" y="184"/>
                  </a:lnTo>
                  <a:lnTo>
                    <a:pt x="40" y="182"/>
                  </a:lnTo>
                  <a:lnTo>
                    <a:pt x="42" y="178"/>
                  </a:lnTo>
                  <a:lnTo>
                    <a:pt x="44" y="174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2" y="146"/>
                  </a:lnTo>
                  <a:lnTo>
                    <a:pt x="40" y="144"/>
                  </a:lnTo>
                  <a:lnTo>
                    <a:pt x="38" y="142"/>
                  </a:lnTo>
                  <a:lnTo>
                    <a:pt x="34" y="140"/>
                  </a:lnTo>
                  <a:lnTo>
                    <a:pt x="34" y="140"/>
                  </a:lnTo>
                  <a:close/>
                  <a:moveTo>
                    <a:pt x="188" y="140"/>
                  </a:moveTo>
                  <a:lnTo>
                    <a:pt x="78" y="140"/>
                  </a:lnTo>
                  <a:lnTo>
                    <a:pt x="78" y="140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68" y="146"/>
                  </a:lnTo>
                  <a:lnTo>
                    <a:pt x="68" y="150"/>
                  </a:lnTo>
                  <a:lnTo>
                    <a:pt x="68" y="174"/>
                  </a:lnTo>
                  <a:lnTo>
                    <a:pt x="68" y="174"/>
                  </a:lnTo>
                  <a:lnTo>
                    <a:pt x="68" y="178"/>
                  </a:lnTo>
                  <a:lnTo>
                    <a:pt x="70" y="182"/>
                  </a:lnTo>
                  <a:lnTo>
                    <a:pt x="74" y="184"/>
                  </a:lnTo>
                  <a:lnTo>
                    <a:pt x="78" y="184"/>
                  </a:lnTo>
                  <a:lnTo>
                    <a:pt x="212" y="184"/>
                  </a:lnTo>
                  <a:lnTo>
                    <a:pt x="188" y="140"/>
                  </a:lnTo>
                  <a:close/>
                  <a:moveTo>
                    <a:pt x="34" y="70"/>
                  </a:moveTo>
                  <a:lnTo>
                    <a:pt x="10" y="70"/>
                  </a:lnTo>
                  <a:lnTo>
                    <a:pt x="10" y="70"/>
                  </a:lnTo>
                  <a:lnTo>
                    <a:pt x="6" y="70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0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2" y="110"/>
                  </a:lnTo>
                  <a:lnTo>
                    <a:pt x="6" y="112"/>
                  </a:lnTo>
                  <a:lnTo>
                    <a:pt x="10" y="114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8" y="112"/>
                  </a:lnTo>
                  <a:lnTo>
                    <a:pt x="40" y="110"/>
                  </a:lnTo>
                  <a:lnTo>
                    <a:pt x="42" y="108"/>
                  </a:lnTo>
                  <a:lnTo>
                    <a:pt x="44" y="10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42" y="76"/>
                  </a:lnTo>
                  <a:lnTo>
                    <a:pt x="40" y="72"/>
                  </a:lnTo>
                  <a:lnTo>
                    <a:pt x="38" y="70"/>
                  </a:lnTo>
                  <a:lnTo>
                    <a:pt x="34" y="70"/>
                  </a:lnTo>
                  <a:lnTo>
                    <a:pt x="34" y="70"/>
                  </a:lnTo>
                  <a:close/>
                  <a:moveTo>
                    <a:pt x="350" y="0"/>
                  </a:moveTo>
                  <a:lnTo>
                    <a:pt x="312" y="0"/>
                  </a:lnTo>
                  <a:lnTo>
                    <a:pt x="248" y="116"/>
                  </a:lnTo>
                  <a:lnTo>
                    <a:pt x="220" y="66"/>
                  </a:lnTo>
                  <a:lnTo>
                    <a:pt x="184" y="66"/>
                  </a:lnTo>
                  <a:lnTo>
                    <a:pt x="248" y="184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/>
            </a:p>
          </p:txBody>
        </p:sp>
      </p:grpSp>
      <p:sp>
        <p:nvSpPr>
          <p:cNvPr id="6" name="Rectangle 478">
            <a:extLst>
              <a:ext uri="{FF2B5EF4-FFF2-40B4-BE49-F238E27FC236}">
                <a16:creationId xmlns:a16="http://schemas.microsoft.com/office/drawing/2014/main" id="{848D2921-9174-4787-88A0-E49107365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479" y="1570488"/>
            <a:ext cx="7992889" cy="33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5703" tIns="27852" rIns="55703" bIns="27852" numCol="1" anchor="ctr" anchorCtr="0" compatLnSpc="1">
            <a:prstTxWarp prst="textNoShape">
              <a:avLst/>
            </a:prstTxWarp>
            <a:spAutoFit/>
          </a:bodyPr>
          <a:lstStyle/>
          <a:p>
            <a:pPr defTabSz="562899"/>
            <a:r>
              <a:rPr lang="en-US" b="1" dirty="0">
                <a:solidFill>
                  <a:srgbClr val="449FA2"/>
                </a:solidFill>
              </a:rPr>
              <a:t>Safety risks – positive developments (more under ‘Work accident data*) </a:t>
            </a:r>
            <a:endParaRPr lang="en-GB" b="1" dirty="0">
              <a:solidFill>
                <a:srgbClr val="449FA2"/>
              </a:solidFill>
            </a:endParaRPr>
          </a:p>
        </p:txBody>
      </p:sp>
      <p:pic>
        <p:nvPicPr>
          <p:cNvPr id="7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5B1BCC2-B86A-479E-A24C-A25126433B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5480" y="2047916"/>
            <a:ext cx="3972477" cy="4036343"/>
          </a:xfrm>
          <a:prstGeom prst="rect">
            <a:avLst/>
          </a:prstGeom>
        </p:spPr>
      </p:pic>
      <p:sp>
        <p:nvSpPr>
          <p:cNvPr id="8" name="Rectangle 478">
            <a:extLst>
              <a:ext uri="{FF2B5EF4-FFF2-40B4-BE49-F238E27FC236}">
                <a16:creationId xmlns:a16="http://schemas.microsoft.com/office/drawing/2014/main" id="{5DCAD4A9-1797-4CFA-8B3D-A28F219E7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3592" y="6227085"/>
            <a:ext cx="2592288" cy="29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4271" tIns="37136" rIns="74271" bIns="37136" numCol="1" anchor="ctr" anchorCtr="0" compatLnSpc="1">
            <a:prstTxWarp prst="textNoShape">
              <a:avLst/>
            </a:prstTxWarp>
            <a:spAutoFit/>
          </a:bodyPr>
          <a:lstStyle/>
          <a:p>
            <a:pPr defTabSz="750532"/>
            <a:r>
              <a:rPr lang="en-US" sz="1400" b="1" dirty="0"/>
              <a:t>Advertisement 1970</a:t>
            </a:r>
            <a:endParaRPr lang="en-GB" sz="1400" b="1" dirty="0"/>
          </a:p>
        </p:txBody>
      </p:sp>
      <p:sp>
        <p:nvSpPr>
          <p:cNvPr id="9" name="Rectangle 478">
            <a:extLst>
              <a:ext uri="{FF2B5EF4-FFF2-40B4-BE49-F238E27FC236}">
                <a16:creationId xmlns:a16="http://schemas.microsoft.com/office/drawing/2014/main" id="{F207BF60-390E-416A-9AEB-169C8521B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152" y="6218121"/>
            <a:ext cx="2592288" cy="29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4271" tIns="37136" rIns="74271" bIns="37136" numCol="1" anchor="ctr" anchorCtr="0" compatLnSpc="1">
            <a:prstTxWarp prst="textNoShape">
              <a:avLst/>
            </a:prstTxWarp>
            <a:spAutoFit/>
          </a:bodyPr>
          <a:lstStyle/>
          <a:p>
            <a:pPr defTabSz="750532"/>
            <a:r>
              <a:rPr lang="en-US" sz="1400" b="1" dirty="0"/>
              <a:t>Modern forklift </a:t>
            </a:r>
            <a:endParaRPr lang="en-GB" sz="1400" b="1" dirty="0"/>
          </a:p>
        </p:txBody>
      </p:sp>
      <p:pic>
        <p:nvPicPr>
          <p:cNvPr id="10" name="Picture 6" descr="A picture containing text, building, outdoor, warehouse&#10;&#10;Description automatically generated">
            <a:extLst>
              <a:ext uri="{FF2B5EF4-FFF2-40B4-BE49-F238E27FC236}">
                <a16:creationId xmlns:a16="http://schemas.microsoft.com/office/drawing/2014/main" id="{7304DCD2-3FAB-4FFC-A56F-C07FB60CCD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2032203"/>
            <a:ext cx="4301321" cy="4075380"/>
          </a:xfrm>
          <a:prstGeom prst="rect">
            <a:avLst/>
          </a:prstGeom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5C73D285-2958-46C8-B150-2CF068C2C0FB}"/>
              </a:ext>
            </a:extLst>
          </p:cNvPr>
          <p:cNvSpPr txBox="1"/>
          <p:nvPr/>
        </p:nvSpPr>
        <p:spPr>
          <a:xfrm>
            <a:off x="7447685" y="6454774"/>
            <a:ext cx="1845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dirty="0">
                <a:solidFill>
                  <a:srgbClr val="4B4B4B"/>
                </a:solidFill>
                <a:effectLst/>
                <a:latin typeface="adobe-clean-serif"/>
              </a:rPr>
              <a:t>© </a:t>
            </a:r>
            <a:r>
              <a:rPr lang="en-GB" sz="1200" b="0" i="0" dirty="0" err="1">
                <a:solidFill>
                  <a:srgbClr val="4B4B4B"/>
                </a:solidFill>
                <a:effectLst/>
                <a:latin typeface="adobe-clean-serif"/>
              </a:rPr>
              <a:t>Kadmy</a:t>
            </a:r>
            <a:r>
              <a:rPr lang="en-GB" sz="1200" b="0" i="0" dirty="0">
                <a:solidFill>
                  <a:srgbClr val="4B4B4B"/>
                </a:solidFill>
                <a:effectLst/>
                <a:latin typeface="adobe-clean-serif"/>
              </a:rPr>
              <a:t>/ Adobe Stock</a:t>
            </a:r>
            <a:endParaRPr lang="en-GB" sz="1200" dirty="0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34377A70-A164-4292-8677-8D080092627C}"/>
              </a:ext>
            </a:extLst>
          </p:cNvPr>
          <p:cNvSpPr txBox="1"/>
          <p:nvPr/>
        </p:nvSpPr>
        <p:spPr>
          <a:xfrm>
            <a:off x="2439842" y="6490633"/>
            <a:ext cx="1845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dirty="0">
                <a:solidFill>
                  <a:srgbClr val="4B4B4B"/>
                </a:solidFill>
                <a:effectLst/>
                <a:latin typeface="adobe-clean-serif"/>
              </a:rPr>
              <a:t>© Fendt </a:t>
            </a:r>
            <a:r>
              <a:rPr lang="en-GB" sz="1200" b="0" i="0" dirty="0" err="1">
                <a:solidFill>
                  <a:srgbClr val="4B4B4B"/>
                </a:solidFill>
                <a:effectLst/>
                <a:latin typeface="adobe-clean-serif"/>
              </a:rPr>
              <a:t>Prospekte</a:t>
            </a:r>
            <a:r>
              <a:rPr lang="en-GB" sz="1200" b="0" i="0" dirty="0">
                <a:solidFill>
                  <a:srgbClr val="4B4B4B"/>
                </a:solidFill>
                <a:effectLst/>
                <a:latin typeface="adobe-clean-serif"/>
              </a:rPr>
              <a:t> de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270178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2B532-B141-413C-8A13-6F070DCCE2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94500" y="355674"/>
            <a:ext cx="4724400" cy="11826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Evidence from the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EU OSH Information system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FA0D88-0640-4F46-819A-E7886525EF1A}"/>
              </a:ext>
            </a:extLst>
          </p:cNvPr>
          <p:cNvGrpSpPr/>
          <p:nvPr/>
        </p:nvGrpSpPr>
        <p:grpSpPr>
          <a:xfrm>
            <a:off x="911219" y="1522375"/>
            <a:ext cx="9763673" cy="5369992"/>
            <a:chOff x="911219" y="1608100"/>
            <a:chExt cx="9763673" cy="5369992"/>
          </a:xfrm>
        </p:grpSpPr>
        <p:grpSp>
          <p:nvGrpSpPr>
            <p:cNvPr id="13" name="Group 103">
              <a:extLst>
                <a:ext uri="{FF2B5EF4-FFF2-40B4-BE49-F238E27FC236}">
                  <a16:creationId xmlns:a16="http://schemas.microsoft.com/office/drawing/2014/main" id="{08ED6B8A-169A-4B93-B46A-EE5A7E75B7B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0768" y="1950578"/>
              <a:ext cx="405000" cy="405000"/>
              <a:chOff x="8447928" y="2258092"/>
              <a:chExt cx="612000" cy="612000"/>
            </a:xfrm>
          </p:grpSpPr>
          <p:sp>
            <p:nvSpPr>
              <p:cNvPr id="14" name="Oval 337">
                <a:extLst>
                  <a:ext uri="{FF2B5EF4-FFF2-40B4-BE49-F238E27FC236}">
                    <a16:creationId xmlns:a16="http://schemas.microsoft.com/office/drawing/2014/main" id="{B6609B70-76B2-41E7-B681-E6F516085FB7}"/>
                  </a:ext>
                </a:extLst>
              </p:cNvPr>
              <p:cNvSpPr/>
              <p:nvPr/>
            </p:nvSpPr>
            <p:spPr bwMode="ltGray">
              <a:xfrm>
                <a:off x="8447928" y="2258092"/>
                <a:ext cx="612000" cy="612000"/>
              </a:xfrm>
              <a:prstGeom prst="ellipse">
                <a:avLst/>
              </a:prstGeom>
              <a:solidFill>
                <a:srgbClr val="449FA2"/>
              </a:solidFill>
              <a:ln w="3175">
                <a:solidFill>
                  <a:srgbClr val="449F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15" name="Freeform 4960">
                <a:extLst>
                  <a:ext uri="{FF2B5EF4-FFF2-40B4-BE49-F238E27FC236}">
                    <a16:creationId xmlns:a16="http://schemas.microsoft.com/office/drawing/2014/main" id="{42FAA472-7227-42A3-A22F-17170142C2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59459" y="2479874"/>
                <a:ext cx="421594" cy="221638"/>
              </a:xfrm>
              <a:custGeom>
                <a:avLst/>
                <a:gdLst>
                  <a:gd name="T0" fmla="*/ 242 w 350"/>
                  <a:gd name="T1" fmla="*/ 32 h 184"/>
                  <a:gd name="T2" fmla="*/ 236 w 350"/>
                  <a:gd name="T3" fmla="*/ 42 h 184"/>
                  <a:gd name="T4" fmla="*/ 78 w 350"/>
                  <a:gd name="T5" fmla="*/ 42 h 184"/>
                  <a:gd name="T6" fmla="*/ 68 w 350"/>
                  <a:gd name="T7" fmla="*/ 36 h 184"/>
                  <a:gd name="T8" fmla="*/ 68 w 350"/>
                  <a:gd name="T9" fmla="*/ 10 h 184"/>
                  <a:gd name="T10" fmla="*/ 74 w 350"/>
                  <a:gd name="T11" fmla="*/ 0 h 184"/>
                  <a:gd name="T12" fmla="*/ 232 w 350"/>
                  <a:gd name="T13" fmla="*/ 0 h 184"/>
                  <a:gd name="T14" fmla="*/ 242 w 350"/>
                  <a:gd name="T15" fmla="*/ 6 h 184"/>
                  <a:gd name="T16" fmla="*/ 34 w 350"/>
                  <a:gd name="T17" fmla="*/ 0 h 184"/>
                  <a:gd name="T18" fmla="*/ 6 w 350"/>
                  <a:gd name="T19" fmla="*/ 0 h 184"/>
                  <a:gd name="T20" fmla="*/ 0 w 350"/>
                  <a:gd name="T21" fmla="*/ 10 h 184"/>
                  <a:gd name="T22" fmla="*/ 0 w 350"/>
                  <a:gd name="T23" fmla="*/ 36 h 184"/>
                  <a:gd name="T24" fmla="*/ 10 w 350"/>
                  <a:gd name="T25" fmla="*/ 42 h 184"/>
                  <a:gd name="T26" fmla="*/ 38 w 350"/>
                  <a:gd name="T27" fmla="*/ 42 h 184"/>
                  <a:gd name="T28" fmla="*/ 44 w 350"/>
                  <a:gd name="T29" fmla="*/ 32 h 184"/>
                  <a:gd name="T30" fmla="*/ 42 w 350"/>
                  <a:gd name="T31" fmla="*/ 6 h 184"/>
                  <a:gd name="T32" fmla="*/ 34 w 350"/>
                  <a:gd name="T33" fmla="*/ 0 h 184"/>
                  <a:gd name="T34" fmla="*/ 174 w 350"/>
                  <a:gd name="T35" fmla="*/ 114 h 184"/>
                  <a:gd name="T36" fmla="*/ 78 w 350"/>
                  <a:gd name="T37" fmla="*/ 70 h 184"/>
                  <a:gd name="T38" fmla="*/ 70 w 350"/>
                  <a:gd name="T39" fmla="*/ 72 h 184"/>
                  <a:gd name="T40" fmla="*/ 68 w 350"/>
                  <a:gd name="T41" fmla="*/ 104 h 184"/>
                  <a:gd name="T42" fmla="*/ 70 w 350"/>
                  <a:gd name="T43" fmla="*/ 110 h 184"/>
                  <a:gd name="T44" fmla="*/ 78 w 350"/>
                  <a:gd name="T45" fmla="*/ 114 h 184"/>
                  <a:gd name="T46" fmla="*/ 10 w 350"/>
                  <a:gd name="T47" fmla="*/ 140 h 184"/>
                  <a:gd name="T48" fmla="*/ 0 w 350"/>
                  <a:gd name="T49" fmla="*/ 146 h 184"/>
                  <a:gd name="T50" fmla="*/ 0 w 350"/>
                  <a:gd name="T51" fmla="*/ 174 h 184"/>
                  <a:gd name="T52" fmla="*/ 6 w 350"/>
                  <a:gd name="T53" fmla="*/ 184 h 184"/>
                  <a:gd name="T54" fmla="*/ 34 w 350"/>
                  <a:gd name="T55" fmla="*/ 184 h 184"/>
                  <a:gd name="T56" fmla="*/ 42 w 350"/>
                  <a:gd name="T57" fmla="*/ 178 h 184"/>
                  <a:gd name="T58" fmla="*/ 44 w 350"/>
                  <a:gd name="T59" fmla="*/ 150 h 184"/>
                  <a:gd name="T60" fmla="*/ 38 w 350"/>
                  <a:gd name="T61" fmla="*/ 142 h 184"/>
                  <a:gd name="T62" fmla="*/ 188 w 350"/>
                  <a:gd name="T63" fmla="*/ 140 h 184"/>
                  <a:gd name="T64" fmla="*/ 74 w 350"/>
                  <a:gd name="T65" fmla="*/ 142 h 184"/>
                  <a:gd name="T66" fmla="*/ 68 w 350"/>
                  <a:gd name="T67" fmla="*/ 150 h 184"/>
                  <a:gd name="T68" fmla="*/ 68 w 350"/>
                  <a:gd name="T69" fmla="*/ 178 h 184"/>
                  <a:gd name="T70" fmla="*/ 78 w 350"/>
                  <a:gd name="T71" fmla="*/ 184 h 184"/>
                  <a:gd name="T72" fmla="*/ 34 w 350"/>
                  <a:gd name="T73" fmla="*/ 70 h 184"/>
                  <a:gd name="T74" fmla="*/ 6 w 350"/>
                  <a:gd name="T75" fmla="*/ 70 h 184"/>
                  <a:gd name="T76" fmla="*/ 0 w 350"/>
                  <a:gd name="T77" fmla="*/ 80 h 184"/>
                  <a:gd name="T78" fmla="*/ 0 w 350"/>
                  <a:gd name="T79" fmla="*/ 108 h 184"/>
                  <a:gd name="T80" fmla="*/ 10 w 350"/>
                  <a:gd name="T81" fmla="*/ 114 h 184"/>
                  <a:gd name="T82" fmla="*/ 38 w 350"/>
                  <a:gd name="T83" fmla="*/ 112 h 184"/>
                  <a:gd name="T84" fmla="*/ 44 w 350"/>
                  <a:gd name="T85" fmla="*/ 104 h 184"/>
                  <a:gd name="T86" fmla="*/ 42 w 350"/>
                  <a:gd name="T87" fmla="*/ 76 h 184"/>
                  <a:gd name="T88" fmla="*/ 34 w 350"/>
                  <a:gd name="T89" fmla="*/ 70 h 184"/>
                  <a:gd name="T90" fmla="*/ 312 w 350"/>
                  <a:gd name="T91" fmla="*/ 0 h 184"/>
                  <a:gd name="T92" fmla="*/ 184 w 350"/>
                  <a:gd name="T93" fmla="*/ 6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0" h="184">
                    <a:moveTo>
                      <a:pt x="242" y="10"/>
                    </a:moveTo>
                    <a:lnTo>
                      <a:pt x="242" y="32"/>
                    </a:lnTo>
                    <a:lnTo>
                      <a:pt x="242" y="32"/>
                    </a:lnTo>
                    <a:lnTo>
                      <a:pt x="242" y="36"/>
                    </a:lnTo>
                    <a:lnTo>
                      <a:pt x="240" y="40"/>
                    </a:lnTo>
                    <a:lnTo>
                      <a:pt x="236" y="42"/>
                    </a:lnTo>
                    <a:lnTo>
                      <a:pt x="232" y="42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0" y="40"/>
                    </a:lnTo>
                    <a:lnTo>
                      <a:pt x="68" y="36"/>
                    </a:lnTo>
                    <a:lnTo>
                      <a:pt x="68" y="32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6"/>
                    </a:lnTo>
                    <a:lnTo>
                      <a:pt x="70" y="2"/>
                    </a:lnTo>
                    <a:lnTo>
                      <a:pt x="74" y="0"/>
                    </a:lnTo>
                    <a:lnTo>
                      <a:pt x="78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36" y="0"/>
                    </a:lnTo>
                    <a:lnTo>
                      <a:pt x="240" y="2"/>
                    </a:lnTo>
                    <a:lnTo>
                      <a:pt x="242" y="6"/>
                    </a:lnTo>
                    <a:lnTo>
                      <a:pt x="242" y="10"/>
                    </a:lnTo>
                    <a:lnTo>
                      <a:pt x="242" y="10"/>
                    </a:lnTo>
                    <a:close/>
                    <a:moveTo>
                      <a:pt x="34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6" y="42"/>
                    </a:lnTo>
                    <a:lnTo>
                      <a:pt x="10" y="42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8" y="42"/>
                    </a:lnTo>
                    <a:lnTo>
                      <a:pt x="40" y="40"/>
                    </a:lnTo>
                    <a:lnTo>
                      <a:pt x="42" y="36"/>
                    </a:lnTo>
                    <a:lnTo>
                      <a:pt x="44" y="3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  <a:moveTo>
                      <a:pt x="78" y="114"/>
                    </a:moveTo>
                    <a:lnTo>
                      <a:pt x="174" y="114"/>
                    </a:lnTo>
                    <a:lnTo>
                      <a:pt x="156" y="80"/>
                    </a:lnTo>
                    <a:lnTo>
                      <a:pt x="150" y="70"/>
                    </a:lnTo>
                    <a:lnTo>
                      <a:pt x="78" y="70"/>
                    </a:lnTo>
                    <a:lnTo>
                      <a:pt x="78" y="70"/>
                    </a:lnTo>
                    <a:lnTo>
                      <a:pt x="74" y="70"/>
                    </a:lnTo>
                    <a:lnTo>
                      <a:pt x="70" y="72"/>
                    </a:lnTo>
                    <a:lnTo>
                      <a:pt x="68" y="76"/>
                    </a:lnTo>
                    <a:lnTo>
                      <a:pt x="68" y="80"/>
                    </a:lnTo>
                    <a:lnTo>
                      <a:pt x="68" y="104"/>
                    </a:lnTo>
                    <a:lnTo>
                      <a:pt x="68" y="104"/>
                    </a:lnTo>
                    <a:lnTo>
                      <a:pt x="68" y="108"/>
                    </a:lnTo>
                    <a:lnTo>
                      <a:pt x="70" y="110"/>
                    </a:lnTo>
                    <a:lnTo>
                      <a:pt x="74" y="112"/>
                    </a:lnTo>
                    <a:lnTo>
                      <a:pt x="78" y="114"/>
                    </a:lnTo>
                    <a:lnTo>
                      <a:pt x="78" y="114"/>
                    </a:lnTo>
                    <a:close/>
                    <a:moveTo>
                      <a:pt x="34" y="140"/>
                    </a:moveTo>
                    <a:lnTo>
                      <a:pt x="10" y="140"/>
                    </a:lnTo>
                    <a:lnTo>
                      <a:pt x="10" y="140"/>
                    </a:lnTo>
                    <a:lnTo>
                      <a:pt x="6" y="142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8"/>
                    </a:lnTo>
                    <a:lnTo>
                      <a:pt x="2" y="182"/>
                    </a:lnTo>
                    <a:lnTo>
                      <a:pt x="6" y="184"/>
                    </a:lnTo>
                    <a:lnTo>
                      <a:pt x="10" y="184"/>
                    </a:lnTo>
                    <a:lnTo>
                      <a:pt x="34" y="184"/>
                    </a:lnTo>
                    <a:lnTo>
                      <a:pt x="34" y="184"/>
                    </a:lnTo>
                    <a:lnTo>
                      <a:pt x="38" y="184"/>
                    </a:lnTo>
                    <a:lnTo>
                      <a:pt x="40" y="182"/>
                    </a:lnTo>
                    <a:lnTo>
                      <a:pt x="42" y="178"/>
                    </a:lnTo>
                    <a:lnTo>
                      <a:pt x="44" y="17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42" y="146"/>
                    </a:lnTo>
                    <a:lnTo>
                      <a:pt x="40" y="144"/>
                    </a:lnTo>
                    <a:lnTo>
                      <a:pt x="38" y="142"/>
                    </a:lnTo>
                    <a:lnTo>
                      <a:pt x="34" y="140"/>
                    </a:lnTo>
                    <a:lnTo>
                      <a:pt x="34" y="140"/>
                    </a:lnTo>
                    <a:close/>
                    <a:moveTo>
                      <a:pt x="188" y="140"/>
                    </a:moveTo>
                    <a:lnTo>
                      <a:pt x="78" y="140"/>
                    </a:lnTo>
                    <a:lnTo>
                      <a:pt x="78" y="140"/>
                    </a:lnTo>
                    <a:lnTo>
                      <a:pt x="74" y="142"/>
                    </a:lnTo>
                    <a:lnTo>
                      <a:pt x="70" y="144"/>
                    </a:lnTo>
                    <a:lnTo>
                      <a:pt x="68" y="146"/>
                    </a:lnTo>
                    <a:lnTo>
                      <a:pt x="68" y="150"/>
                    </a:lnTo>
                    <a:lnTo>
                      <a:pt x="68" y="174"/>
                    </a:lnTo>
                    <a:lnTo>
                      <a:pt x="68" y="174"/>
                    </a:lnTo>
                    <a:lnTo>
                      <a:pt x="68" y="178"/>
                    </a:lnTo>
                    <a:lnTo>
                      <a:pt x="70" y="182"/>
                    </a:lnTo>
                    <a:lnTo>
                      <a:pt x="74" y="184"/>
                    </a:lnTo>
                    <a:lnTo>
                      <a:pt x="78" y="184"/>
                    </a:lnTo>
                    <a:lnTo>
                      <a:pt x="212" y="184"/>
                    </a:lnTo>
                    <a:lnTo>
                      <a:pt x="188" y="140"/>
                    </a:lnTo>
                    <a:close/>
                    <a:moveTo>
                      <a:pt x="34" y="70"/>
                    </a:moveTo>
                    <a:lnTo>
                      <a:pt x="10" y="70"/>
                    </a:lnTo>
                    <a:lnTo>
                      <a:pt x="10" y="70"/>
                    </a:lnTo>
                    <a:lnTo>
                      <a:pt x="6" y="70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8"/>
                    </a:lnTo>
                    <a:lnTo>
                      <a:pt x="2" y="110"/>
                    </a:lnTo>
                    <a:lnTo>
                      <a:pt x="6" y="112"/>
                    </a:lnTo>
                    <a:lnTo>
                      <a:pt x="10" y="114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8" y="112"/>
                    </a:lnTo>
                    <a:lnTo>
                      <a:pt x="40" y="110"/>
                    </a:lnTo>
                    <a:lnTo>
                      <a:pt x="42" y="108"/>
                    </a:lnTo>
                    <a:lnTo>
                      <a:pt x="44" y="104"/>
                    </a:lnTo>
                    <a:lnTo>
                      <a:pt x="44" y="80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2"/>
                    </a:lnTo>
                    <a:lnTo>
                      <a:pt x="38" y="70"/>
                    </a:lnTo>
                    <a:lnTo>
                      <a:pt x="34" y="70"/>
                    </a:lnTo>
                    <a:lnTo>
                      <a:pt x="34" y="70"/>
                    </a:lnTo>
                    <a:close/>
                    <a:moveTo>
                      <a:pt x="350" y="0"/>
                    </a:moveTo>
                    <a:lnTo>
                      <a:pt x="312" y="0"/>
                    </a:lnTo>
                    <a:lnTo>
                      <a:pt x="248" y="116"/>
                    </a:lnTo>
                    <a:lnTo>
                      <a:pt x="220" y="66"/>
                    </a:lnTo>
                    <a:lnTo>
                      <a:pt x="184" y="66"/>
                    </a:lnTo>
                    <a:lnTo>
                      <a:pt x="248" y="184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</p:grpSp>
        <p:sp>
          <p:nvSpPr>
            <p:cNvPr id="16" name="Rectangle 478">
              <a:extLst>
                <a:ext uri="{FF2B5EF4-FFF2-40B4-BE49-F238E27FC236}">
                  <a16:creationId xmlns:a16="http://schemas.microsoft.com/office/drawing/2014/main" id="{A4055D38-A9ED-4C40-AF4A-2B511671C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19" y="2773368"/>
              <a:ext cx="1288987" cy="2044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4271" tIns="37136" rIns="74271" bIns="37136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750532"/>
              <a:r>
                <a:rPr lang="en-US" sz="1600" b="1" dirty="0">
                  <a:solidFill>
                    <a:srgbClr val="449FA2"/>
                  </a:solidFill>
                </a:rPr>
                <a:t>Crushed to death in trenches – one of the main fatal risks at construction sites </a:t>
              </a:r>
              <a:endParaRPr lang="en-GB" sz="1600" b="1" dirty="0">
                <a:solidFill>
                  <a:srgbClr val="449FA2"/>
                </a:solidFill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0A70195-3464-461B-A2DC-DF7F068E0F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58547" y="1608100"/>
              <a:ext cx="4716345" cy="507208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EE566C-BD1B-40DB-BD71-1D3395888A06}"/>
                </a:ext>
              </a:extLst>
            </p:cNvPr>
            <p:cNvSpPr txBox="1"/>
            <p:nvPr/>
          </p:nvSpPr>
          <p:spPr>
            <a:xfrm>
              <a:off x="6900493" y="6701093"/>
              <a:ext cx="24482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0" i="0" dirty="0">
                  <a:solidFill>
                    <a:srgbClr val="4B4B4B"/>
                  </a:solidFill>
                  <a:effectLst/>
                  <a:latin typeface="adobe-clean-serif"/>
                </a:rPr>
                <a:t>© </a:t>
              </a:r>
              <a:r>
                <a:rPr lang="es-ES" sz="1200" dirty="0">
                  <a:solidFill>
                    <a:srgbClr val="4B4B4B"/>
                  </a:solidFill>
                  <a:latin typeface="adobe-clean-serif"/>
                </a:rPr>
                <a:t>H.ZWEI.S </a:t>
              </a:r>
              <a:r>
                <a:rPr lang="es-ES" sz="1200" dirty="0" err="1">
                  <a:solidFill>
                    <a:srgbClr val="4B4B4B"/>
                  </a:solidFill>
                  <a:latin typeface="adobe-clean-serif"/>
                </a:rPr>
                <a:t>Werbeagentur</a:t>
              </a:r>
              <a:r>
                <a:rPr lang="es-ES" sz="1200" dirty="0">
                  <a:solidFill>
                    <a:srgbClr val="4B4B4B"/>
                  </a:solidFill>
                  <a:latin typeface="adobe-clean-serif"/>
                </a:rPr>
                <a:t> </a:t>
              </a:r>
              <a:r>
                <a:rPr lang="es-ES" sz="1200" dirty="0" err="1">
                  <a:solidFill>
                    <a:srgbClr val="4B4B4B"/>
                  </a:solidFill>
                  <a:latin typeface="adobe-clean-serif"/>
                </a:rPr>
                <a:t>GmbH</a:t>
              </a:r>
              <a:endParaRPr lang="en-GB" sz="1200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D9E0051-BD83-4AB2-BD72-CE0A42895D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34140" y="1642145"/>
              <a:ext cx="2507942" cy="182334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0CEBB56-4B19-402A-B4A1-56E677EE85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23731" y="3370337"/>
              <a:ext cx="2676634" cy="184447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7305128-6073-4905-BB52-C8DAB55012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19591" y="4894722"/>
              <a:ext cx="2714581" cy="18444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CD6E34-6378-4D52-8CDE-5196B8A84530}"/>
                </a:ext>
              </a:extLst>
            </p:cNvPr>
            <p:cNvSpPr txBox="1"/>
            <p:nvPr/>
          </p:nvSpPr>
          <p:spPr>
            <a:xfrm>
              <a:off x="2516210" y="6680184"/>
              <a:ext cx="24482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0" i="0" dirty="0">
                  <a:solidFill>
                    <a:srgbClr val="4B4B4B"/>
                  </a:solidFill>
                  <a:effectLst/>
                  <a:latin typeface="adobe-clean-serif"/>
                </a:rPr>
                <a:t>© </a:t>
              </a:r>
              <a:r>
                <a:rPr lang="es-ES" sz="1200" dirty="0">
                  <a:solidFill>
                    <a:srgbClr val="4B4B4B"/>
                  </a:solidFill>
                  <a:latin typeface="adobe-clean-serif"/>
                </a:rPr>
                <a:t>Josef </a:t>
              </a:r>
              <a:r>
                <a:rPr lang="es-ES" sz="1200" dirty="0" err="1">
                  <a:solidFill>
                    <a:srgbClr val="4B4B4B"/>
                  </a:solidFill>
                  <a:latin typeface="adobe-clean-serif"/>
                </a:rPr>
                <a:t>Dreier</a:t>
              </a:r>
              <a:r>
                <a:rPr lang="es-ES" sz="1200" dirty="0">
                  <a:solidFill>
                    <a:srgbClr val="4B4B4B"/>
                  </a:solidFill>
                  <a:latin typeface="adobe-clean-serif"/>
                </a:rPr>
                <a:t> BG Bau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2114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2B532-B141-413C-8A13-6F070DCCE2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94500" y="355674"/>
            <a:ext cx="4724400" cy="11826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Evidence from the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EU OSH Information system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3" name="Group 103">
            <a:extLst>
              <a:ext uri="{FF2B5EF4-FFF2-40B4-BE49-F238E27FC236}">
                <a16:creationId xmlns:a16="http://schemas.microsoft.com/office/drawing/2014/main" id="{80D84F04-82C0-4BBB-97A0-08AB10F6DDBE}"/>
              </a:ext>
            </a:extLst>
          </p:cNvPr>
          <p:cNvGrpSpPr>
            <a:grpSpLocks noChangeAspect="1"/>
          </p:cNvGrpSpPr>
          <p:nvPr/>
        </p:nvGrpSpPr>
        <p:grpSpPr>
          <a:xfrm>
            <a:off x="863427" y="2219696"/>
            <a:ext cx="540000" cy="540000"/>
            <a:chOff x="8447928" y="2258092"/>
            <a:chExt cx="612000" cy="612000"/>
          </a:xfrm>
        </p:grpSpPr>
        <p:sp>
          <p:nvSpPr>
            <p:cNvPr id="4" name="Oval 337">
              <a:extLst>
                <a:ext uri="{FF2B5EF4-FFF2-40B4-BE49-F238E27FC236}">
                  <a16:creationId xmlns:a16="http://schemas.microsoft.com/office/drawing/2014/main" id="{68758EE2-97AD-4171-8252-E943952D3165}"/>
                </a:ext>
              </a:extLst>
            </p:cNvPr>
            <p:cNvSpPr/>
            <p:nvPr/>
          </p:nvSpPr>
          <p:spPr bwMode="ltGray">
            <a:xfrm>
              <a:off x="8447928" y="2258092"/>
              <a:ext cx="612000" cy="612000"/>
            </a:xfrm>
            <a:prstGeom prst="ellipse">
              <a:avLst/>
            </a:prstGeom>
            <a:solidFill>
              <a:srgbClr val="449FA2"/>
            </a:solidFill>
            <a:ln w="3175">
              <a:solidFill>
                <a:srgbClr val="449F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" name="Freeform 4960">
              <a:extLst>
                <a:ext uri="{FF2B5EF4-FFF2-40B4-BE49-F238E27FC236}">
                  <a16:creationId xmlns:a16="http://schemas.microsoft.com/office/drawing/2014/main" id="{FAC9AFC2-EA71-40C7-9DA6-9995FF5FFC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59459" y="2479874"/>
              <a:ext cx="421594" cy="221638"/>
            </a:xfrm>
            <a:custGeom>
              <a:avLst/>
              <a:gdLst>
                <a:gd name="T0" fmla="*/ 242 w 350"/>
                <a:gd name="T1" fmla="*/ 32 h 184"/>
                <a:gd name="T2" fmla="*/ 236 w 350"/>
                <a:gd name="T3" fmla="*/ 42 h 184"/>
                <a:gd name="T4" fmla="*/ 78 w 350"/>
                <a:gd name="T5" fmla="*/ 42 h 184"/>
                <a:gd name="T6" fmla="*/ 68 w 350"/>
                <a:gd name="T7" fmla="*/ 36 h 184"/>
                <a:gd name="T8" fmla="*/ 68 w 350"/>
                <a:gd name="T9" fmla="*/ 10 h 184"/>
                <a:gd name="T10" fmla="*/ 74 w 350"/>
                <a:gd name="T11" fmla="*/ 0 h 184"/>
                <a:gd name="T12" fmla="*/ 232 w 350"/>
                <a:gd name="T13" fmla="*/ 0 h 184"/>
                <a:gd name="T14" fmla="*/ 242 w 350"/>
                <a:gd name="T15" fmla="*/ 6 h 184"/>
                <a:gd name="T16" fmla="*/ 34 w 350"/>
                <a:gd name="T17" fmla="*/ 0 h 184"/>
                <a:gd name="T18" fmla="*/ 6 w 350"/>
                <a:gd name="T19" fmla="*/ 0 h 184"/>
                <a:gd name="T20" fmla="*/ 0 w 350"/>
                <a:gd name="T21" fmla="*/ 10 h 184"/>
                <a:gd name="T22" fmla="*/ 0 w 350"/>
                <a:gd name="T23" fmla="*/ 36 h 184"/>
                <a:gd name="T24" fmla="*/ 10 w 350"/>
                <a:gd name="T25" fmla="*/ 42 h 184"/>
                <a:gd name="T26" fmla="*/ 38 w 350"/>
                <a:gd name="T27" fmla="*/ 42 h 184"/>
                <a:gd name="T28" fmla="*/ 44 w 350"/>
                <a:gd name="T29" fmla="*/ 32 h 184"/>
                <a:gd name="T30" fmla="*/ 42 w 350"/>
                <a:gd name="T31" fmla="*/ 6 h 184"/>
                <a:gd name="T32" fmla="*/ 34 w 350"/>
                <a:gd name="T33" fmla="*/ 0 h 184"/>
                <a:gd name="T34" fmla="*/ 174 w 350"/>
                <a:gd name="T35" fmla="*/ 114 h 184"/>
                <a:gd name="T36" fmla="*/ 78 w 350"/>
                <a:gd name="T37" fmla="*/ 70 h 184"/>
                <a:gd name="T38" fmla="*/ 70 w 350"/>
                <a:gd name="T39" fmla="*/ 72 h 184"/>
                <a:gd name="T40" fmla="*/ 68 w 350"/>
                <a:gd name="T41" fmla="*/ 104 h 184"/>
                <a:gd name="T42" fmla="*/ 70 w 350"/>
                <a:gd name="T43" fmla="*/ 110 h 184"/>
                <a:gd name="T44" fmla="*/ 78 w 350"/>
                <a:gd name="T45" fmla="*/ 114 h 184"/>
                <a:gd name="T46" fmla="*/ 10 w 350"/>
                <a:gd name="T47" fmla="*/ 140 h 184"/>
                <a:gd name="T48" fmla="*/ 0 w 350"/>
                <a:gd name="T49" fmla="*/ 146 h 184"/>
                <a:gd name="T50" fmla="*/ 0 w 350"/>
                <a:gd name="T51" fmla="*/ 174 h 184"/>
                <a:gd name="T52" fmla="*/ 6 w 350"/>
                <a:gd name="T53" fmla="*/ 184 h 184"/>
                <a:gd name="T54" fmla="*/ 34 w 350"/>
                <a:gd name="T55" fmla="*/ 184 h 184"/>
                <a:gd name="T56" fmla="*/ 42 w 350"/>
                <a:gd name="T57" fmla="*/ 178 h 184"/>
                <a:gd name="T58" fmla="*/ 44 w 350"/>
                <a:gd name="T59" fmla="*/ 150 h 184"/>
                <a:gd name="T60" fmla="*/ 38 w 350"/>
                <a:gd name="T61" fmla="*/ 142 h 184"/>
                <a:gd name="T62" fmla="*/ 188 w 350"/>
                <a:gd name="T63" fmla="*/ 140 h 184"/>
                <a:gd name="T64" fmla="*/ 74 w 350"/>
                <a:gd name="T65" fmla="*/ 142 h 184"/>
                <a:gd name="T66" fmla="*/ 68 w 350"/>
                <a:gd name="T67" fmla="*/ 150 h 184"/>
                <a:gd name="T68" fmla="*/ 68 w 350"/>
                <a:gd name="T69" fmla="*/ 178 h 184"/>
                <a:gd name="T70" fmla="*/ 78 w 350"/>
                <a:gd name="T71" fmla="*/ 184 h 184"/>
                <a:gd name="T72" fmla="*/ 34 w 350"/>
                <a:gd name="T73" fmla="*/ 70 h 184"/>
                <a:gd name="T74" fmla="*/ 6 w 350"/>
                <a:gd name="T75" fmla="*/ 70 h 184"/>
                <a:gd name="T76" fmla="*/ 0 w 350"/>
                <a:gd name="T77" fmla="*/ 80 h 184"/>
                <a:gd name="T78" fmla="*/ 0 w 350"/>
                <a:gd name="T79" fmla="*/ 108 h 184"/>
                <a:gd name="T80" fmla="*/ 10 w 350"/>
                <a:gd name="T81" fmla="*/ 114 h 184"/>
                <a:gd name="T82" fmla="*/ 38 w 350"/>
                <a:gd name="T83" fmla="*/ 112 h 184"/>
                <a:gd name="T84" fmla="*/ 44 w 350"/>
                <a:gd name="T85" fmla="*/ 104 h 184"/>
                <a:gd name="T86" fmla="*/ 42 w 350"/>
                <a:gd name="T87" fmla="*/ 76 h 184"/>
                <a:gd name="T88" fmla="*/ 34 w 350"/>
                <a:gd name="T89" fmla="*/ 70 h 184"/>
                <a:gd name="T90" fmla="*/ 312 w 350"/>
                <a:gd name="T91" fmla="*/ 0 h 184"/>
                <a:gd name="T92" fmla="*/ 184 w 350"/>
                <a:gd name="T93" fmla="*/ 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0" h="184">
                  <a:moveTo>
                    <a:pt x="242" y="10"/>
                  </a:moveTo>
                  <a:lnTo>
                    <a:pt x="242" y="32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0" y="40"/>
                  </a:lnTo>
                  <a:lnTo>
                    <a:pt x="236" y="42"/>
                  </a:lnTo>
                  <a:lnTo>
                    <a:pt x="232" y="42"/>
                  </a:lnTo>
                  <a:lnTo>
                    <a:pt x="78" y="42"/>
                  </a:lnTo>
                  <a:lnTo>
                    <a:pt x="78" y="42"/>
                  </a:lnTo>
                  <a:lnTo>
                    <a:pt x="74" y="42"/>
                  </a:lnTo>
                  <a:lnTo>
                    <a:pt x="70" y="40"/>
                  </a:lnTo>
                  <a:lnTo>
                    <a:pt x="68" y="36"/>
                  </a:lnTo>
                  <a:lnTo>
                    <a:pt x="68" y="32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6"/>
                  </a:lnTo>
                  <a:lnTo>
                    <a:pt x="70" y="2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0" y="2"/>
                  </a:lnTo>
                  <a:lnTo>
                    <a:pt x="242" y="6"/>
                  </a:lnTo>
                  <a:lnTo>
                    <a:pt x="242" y="10"/>
                  </a:lnTo>
                  <a:lnTo>
                    <a:pt x="242" y="10"/>
                  </a:lnTo>
                  <a:close/>
                  <a:moveTo>
                    <a:pt x="34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6" y="42"/>
                  </a:lnTo>
                  <a:lnTo>
                    <a:pt x="10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2" y="36"/>
                  </a:lnTo>
                  <a:lnTo>
                    <a:pt x="44" y="32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2" y="6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4" y="0"/>
                  </a:lnTo>
                  <a:close/>
                  <a:moveTo>
                    <a:pt x="78" y="114"/>
                  </a:moveTo>
                  <a:lnTo>
                    <a:pt x="174" y="114"/>
                  </a:lnTo>
                  <a:lnTo>
                    <a:pt x="156" y="80"/>
                  </a:lnTo>
                  <a:lnTo>
                    <a:pt x="150" y="70"/>
                  </a:lnTo>
                  <a:lnTo>
                    <a:pt x="78" y="70"/>
                  </a:lnTo>
                  <a:lnTo>
                    <a:pt x="78" y="70"/>
                  </a:lnTo>
                  <a:lnTo>
                    <a:pt x="74" y="70"/>
                  </a:lnTo>
                  <a:lnTo>
                    <a:pt x="70" y="72"/>
                  </a:lnTo>
                  <a:lnTo>
                    <a:pt x="68" y="76"/>
                  </a:lnTo>
                  <a:lnTo>
                    <a:pt x="68" y="80"/>
                  </a:lnTo>
                  <a:lnTo>
                    <a:pt x="68" y="104"/>
                  </a:lnTo>
                  <a:lnTo>
                    <a:pt x="68" y="104"/>
                  </a:lnTo>
                  <a:lnTo>
                    <a:pt x="68" y="108"/>
                  </a:lnTo>
                  <a:lnTo>
                    <a:pt x="70" y="110"/>
                  </a:lnTo>
                  <a:lnTo>
                    <a:pt x="74" y="112"/>
                  </a:lnTo>
                  <a:lnTo>
                    <a:pt x="78" y="114"/>
                  </a:lnTo>
                  <a:lnTo>
                    <a:pt x="78" y="114"/>
                  </a:lnTo>
                  <a:close/>
                  <a:moveTo>
                    <a:pt x="34" y="140"/>
                  </a:moveTo>
                  <a:lnTo>
                    <a:pt x="10" y="140"/>
                  </a:lnTo>
                  <a:lnTo>
                    <a:pt x="10" y="140"/>
                  </a:lnTo>
                  <a:lnTo>
                    <a:pt x="6" y="142"/>
                  </a:lnTo>
                  <a:lnTo>
                    <a:pt x="2" y="144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8"/>
                  </a:lnTo>
                  <a:lnTo>
                    <a:pt x="2" y="182"/>
                  </a:lnTo>
                  <a:lnTo>
                    <a:pt x="6" y="184"/>
                  </a:lnTo>
                  <a:lnTo>
                    <a:pt x="10" y="184"/>
                  </a:lnTo>
                  <a:lnTo>
                    <a:pt x="34" y="184"/>
                  </a:lnTo>
                  <a:lnTo>
                    <a:pt x="34" y="184"/>
                  </a:lnTo>
                  <a:lnTo>
                    <a:pt x="38" y="184"/>
                  </a:lnTo>
                  <a:lnTo>
                    <a:pt x="40" y="182"/>
                  </a:lnTo>
                  <a:lnTo>
                    <a:pt x="42" y="178"/>
                  </a:lnTo>
                  <a:lnTo>
                    <a:pt x="44" y="174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2" y="146"/>
                  </a:lnTo>
                  <a:lnTo>
                    <a:pt x="40" y="144"/>
                  </a:lnTo>
                  <a:lnTo>
                    <a:pt x="38" y="142"/>
                  </a:lnTo>
                  <a:lnTo>
                    <a:pt x="34" y="140"/>
                  </a:lnTo>
                  <a:lnTo>
                    <a:pt x="34" y="140"/>
                  </a:lnTo>
                  <a:close/>
                  <a:moveTo>
                    <a:pt x="188" y="140"/>
                  </a:moveTo>
                  <a:lnTo>
                    <a:pt x="78" y="140"/>
                  </a:lnTo>
                  <a:lnTo>
                    <a:pt x="78" y="140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68" y="146"/>
                  </a:lnTo>
                  <a:lnTo>
                    <a:pt x="68" y="150"/>
                  </a:lnTo>
                  <a:lnTo>
                    <a:pt x="68" y="174"/>
                  </a:lnTo>
                  <a:lnTo>
                    <a:pt x="68" y="174"/>
                  </a:lnTo>
                  <a:lnTo>
                    <a:pt x="68" y="178"/>
                  </a:lnTo>
                  <a:lnTo>
                    <a:pt x="70" y="182"/>
                  </a:lnTo>
                  <a:lnTo>
                    <a:pt x="74" y="184"/>
                  </a:lnTo>
                  <a:lnTo>
                    <a:pt x="78" y="184"/>
                  </a:lnTo>
                  <a:lnTo>
                    <a:pt x="212" y="184"/>
                  </a:lnTo>
                  <a:lnTo>
                    <a:pt x="188" y="140"/>
                  </a:lnTo>
                  <a:close/>
                  <a:moveTo>
                    <a:pt x="34" y="70"/>
                  </a:moveTo>
                  <a:lnTo>
                    <a:pt x="10" y="70"/>
                  </a:lnTo>
                  <a:lnTo>
                    <a:pt x="10" y="70"/>
                  </a:lnTo>
                  <a:lnTo>
                    <a:pt x="6" y="70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0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2" y="110"/>
                  </a:lnTo>
                  <a:lnTo>
                    <a:pt x="6" y="112"/>
                  </a:lnTo>
                  <a:lnTo>
                    <a:pt x="10" y="114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8" y="112"/>
                  </a:lnTo>
                  <a:lnTo>
                    <a:pt x="40" y="110"/>
                  </a:lnTo>
                  <a:lnTo>
                    <a:pt x="42" y="108"/>
                  </a:lnTo>
                  <a:lnTo>
                    <a:pt x="44" y="10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42" y="76"/>
                  </a:lnTo>
                  <a:lnTo>
                    <a:pt x="40" y="72"/>
                  </a:lnTo>
                  <a:lnTo>
                    <a:pt x="38" y="70"/>
                  </a:lnTo>
                  <a:lnTo>
                    <a:pt x="34" y="70"/>
                  </a:lnTo>
                  <a:lnTo>
                    <a:pt x="34" y="70"/>
                  </a:lnTo>
                  <a:close/>
                  <a:moveTo>
                    <a:pt x="350" y="0"/>
                  </a:moveTo>
                  <a:lnTo>
                    <a:pt x="312" y="0"/>
                  </a:lnTo>
                  <a:lnTo>
                    <a:pt x="248" y="116"/>
                  </a:lnTo>
                  <a:lnTo>
                    <a:pt x="220" y="66"/>
                  </a:lnTo>
                  <a:lnTo>
                    <a:pt x="184" y="66"/>
                  </a:lnTo>
                  <a:lnTo>
                    <a:pt x="248" y="184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6" name="TextBox 10">
            <a:extLst>
              <a:ext uri="{FF2B5EF4-FFF2-40B4-BE49-F238E27FC236}">
                <a16:creationId xmlns:a16="http://schemas.microsoft.com/office/drawing/2014/main" id="{414ABCB3-AEE5-4FF2-8BC1-04E3907F3342}"/>
              </a:ext>
            </a:extLst>
          </p:cNvPr>
          <p:cNvSpPr txBox="1"/>
          <p:nvPr/>
        </p:nvSpPr>
        <p:spPr bwMode="auto">
          <a:xfrm>
            <a:off x="2303587" y="2219696"/>
            <a:ext cx="8453440" cy="2782610"/>
          </a:xfrm>
          <a:prstGeom prst="rect">
            <a:avLst/>
          </a:prstGeom>
          <a:solidFill>
            <a:srgbClr val="C4E5E6">
              <a:alpha val="40000"/>
            </a:srgbClr>
          </a:solidFill>
        </p:spPr>
        <p:txBody>
          <a:bodyPr wrap="square" lIns="108000" tIns="0" rIns="0" bIns="0" rtlCol="0" anchor="t">
            <a:noAutofit/>
          </a:bodyPr>
          <a:lstStyle/>
          <a:p>
            <a:endParaRPr lang="en-US" sz="2000" b="1" dirty="0">
              <a:solidFill>
                <a:srgbClr val="449FA2"/>
              </a:solidFill>
            </a:endParaRPr>
          </a:p>
          <a:p>
            <a:endParaRPr lang="en-US" sz="2000" b="1" dirty="0">
              <a:solidFill>
                <a:srgbClr val="449FA2"/>
              </a:solidFill>
            </a:endParaRPr>
          </a:p>
          <a:p>
            <a:pPr algn="ctr"/>
            <a:r>
              <a:rPr lang="en-GB" sz="3200" b="1" dirty="0"/>
              <a:t>Trends of outcomes – </a:t>
            </a:r>
            <a:br>
              <a:rPr lang="en-GB" sz="3200" b="1" dirty="0"/>
            </a:br>
            <a:r>
              <a:rPr lang="en-GB" sz="3200" b="1" dirty="0"/>
              <a:t>accidents at work and </a:t>
            </a:r>
          </a:p>
          <a:p>
            <a:pPr algn="ctr"/>
            <a:r>
              <a:rPr lang="en-GB" sz="3200" b="1" dirty="0"/>
              <a:t>work-related diseases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63554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2B532-B141-413C-8A13-6F070DCCE2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94500" y="355674"/>
            <a:ext cx="4724400" cy="11826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Evidence from the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EU OSH Information system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0B658D5-3DD4-4680-AADA-CB6C0CE326E9}"/>
              </a:ext>
            </a:extLst>
          </p:cNvPr>
          <p:cNvGrpSpPr/>
          <p:nvPr/>
        </p:nvGrpSpPr>
        <p:grpSpPr>
          <a:xfrm>
            <a:off x="606252" y="1714871"/>
            <a:ext cx="10513168" cy="5110932"/>
            <a:chOff x="606252" y="1714871"/>
            <a:chExt cx="10513168" cy="5110932"/>
          </a:xfrm>
        </p:grpSpPr>
        <p:grpSp>
          <p:nvGrpSpPr>
            <p:cNvPr id="3" name="Group 103">
              <a:extLst>
                <a:ext uri="{FF2B5EF4-FFF2-40B4-BE49-F238E27FC236}">
                  <a16:creationId xmlns:a16="http://schemas.microsoft.com/office/drawing/2014/main" id="{707186F4-95CC-42DD-A63B-0DAD8D27089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06252" y="1714871"/>
              <a:ext cx="540000" cy="540000"/>
              <a:chOff x="8447928" y="2258092"/>
              <a:chExt cx="612000" cy="612000"/>
            </a:xfrm>
          </p:grpSpPr>
          <p:sp>
            <p:nvSpPr>
              <p:cNvPr id="4" name="Oval 337">
                <a:extLst>
                  <a:ext uri="{FF2B5EF4-FFF2-40B4-BE49-F238E27FC236}">
                    <a16:creationId xmlns:a16="http://schemas.microsoft.com/office/drawing/2014/main" id="{4FF23BAC-7841-4923-8D79-A84B206ED776}"/>
                  </a:ext>
                </a:extLst>
              </p:cNvPr>
              <p:cNvSpPr/>
              <p:nvPr/>
            </p:nvSpPr>
            <p:spPr bwMode="ltGray">
              <a:xfrm>
                <a:off x="8447928" y="2258092"/>
                <a:ext cx="612000" cy="612000"/>
              </a:xfrm>
              <a:prstGeom prst="ellipse">
                <a:avLst/>
              </a:prstGeom>
              <a:solidFill>
                <a:srgbClr val="449FA2"/>
              </a:solidFill>
              <a:ln w="3175">
                <a:solidFill>
                  <a:srgbClr val="449F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5" name="Freeform 4960">
                <a:extLst>
                  <a:ext uri="{FF2B5EF4-FFF2-40B4-BE49-F238E27FC236}">
                    <a16:creationId xmlns:a16="http://schemas.microsoft.com/office/drawing/2014/main" id="{5C8E8ED8-EE4C-4658-B2E9-481BEF8B5A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59459" y="2479874"/>
                <a:ext cx="421594" cy="221638"/>
              </a:xfrm>
              <a:custGeom>
                <a:avLst/>
                <a:gdLst>
                  <a:gd name="T0" fmla="*/ 242 w 350"/>
                  <a:gd name="T1" fmla="*/ 32 h 184"/>
                  <a:gd name="T2" fmla="*/ 236 w 350"/>
                  <a:gd name="T3" fmla="*/ 42 h 184"/>
                  <a:gd name="T4" fmla="*/ 78 w 350"/>
                  <a:gd name="T5" fmla="*/ 42 h 184"/>
                  <a:gd name="T6" fmla="*/ 68 w 350"/>
                  <a:gd name="T7" fmla="*/ 36 h 184"/>
                  <a:gd name="T8" fmla="*/ 68 w 350"/>
                  <a:gd name="T9" fmla="*/ 10 h 184"/>
                  <a:gd name="T10" fmla="*/ 74 w 350"/>
                  <a:gd name="T11" fmla="*/ 0 h 184"/>
                  <a:gd name="T12" fmla="*/ 232 w 350"/>
                  <a:gd name="T13" fmla="*/ 0 h 184"/>
                  <a:gd name="T14" fmla="*/ 242 w 350"/>
                  <a:gd name="T15" fmla="*/ 6 h 184"/>
                  <a:gd name="T16" fmla="*/ 34 w 350"/>
                  <a:gd name="T17" fmla="*/ 0 h 184"/>
                  <a:gd name="T18" fmla="*/ 6 w 350"/>
                  <a:gd name="T19" fmla="*/ 0 h 184"/>
                  <a:gd name="T20" fmla="*/ 0 w 350"/>
                  <a:gd name="T21" fmla="*/ 10 h 184"/>
                  <a:gd name="T22" fmla="*/ 0 w 350"/>
                  <a:gd name="T23" fmla="*/ 36 h 184"/>
                  <a:gd name="T24" fmla="*/ 10 w 350"/>
                  <a:gd name="T25" fmla="*/ 42 h 184"/>
                  <a:gd name="T26" fmla="*/ 38 w 350"/>
                  <a:gd name="T27" fmla="*/ 42 h 184"/>
                  <a:gd name="T28" fmla="*/ 44 w 350"/>
                  <a:gd name="T29" fmla="*/ 32 h 184"/>
                  <a:gd name="T30" fmla="*/ 42 w 350"/>
                  <a:gd name="T31" fmla="*/ 6 h 184"/>
                  <a:gd name="T32" fmla="*/ 34 w 350"/>
                  <a:gd name="T33" fmla="*/ 0 h 184"/>
                  <a:gd name="T34" fmla="*/ 174 w 350"/>
                  <a:gd name="T35" fmla="*/ 114 h 184"/>
                  <a:gd name="T36" fmla="*/ 78 w 350"/>
                  <a:gd name="T37" fmla="*/ 70 h 184"/>
                  <a:gd name="T38" fmla="*/ 70 w 350"/>
                  <a:gd name="T39" fmla="*/ 72 h 184"/>
                  <a:gd name="T40" fmla="*/ 68 w 350"/>
                  <a:gd name="T41" fmla="*/ 104 h 184"/>
                  <a:gd name="T42" fmla="*/ 70 w 350"/>
                  <a:gd name="T43" fmla="*/ 110 h 184"/>
                  <a:gd name="T44" fmla="*/ 78 w 350"/>
                  <a:gd name="T45" fmla="*/ 114 h 184"/>
                  <a:gd name="T46" fmla="*/ 10 w 350"/>
                  <a:gd name="T47" fmla="*/ 140 h 184"/>
                  <a:gd name="T48" fmla="*/ 0 w 350"/>
                  <a:gd name="T49" fmla="*/ 146 h 184"/>
                  <a:gd name="T50" fmla="*/ 0 w 350"/>
                  <a:gd name="T51" fmla="*/ 174 h 184"/>
                  <a:gd name="T52" fmla="*/ 6 w 350"/>
                  <a:gd name="T53" fmla="*/ 184 h 184"/>
                  <a:gd name="T54" fmla="*/ 34 w 350"/>
                  <a:gd name="T55" fmla="*/ 184 h 184"/>
                  <a:gd name="T56" fmla="*/ 42 w 350"/>
                  <a:gd name="T57" fmla="*/ 178 h 184"/>
                  <a:gd name="T58" fmla="*/ 44 w 350"/>
                  <a:gd name="T59" fmla="*/ 150 h 184"/>
                  <a:gd name="T60" fmla="*/ 38 w 350"/>
                  <a:gd name="T61" fmla="*/ 142 h 184"/>
                  <a:gd name="T62" fmla="*/ 188 w 350"/>
                  <a:gd name="T63" fmla="*/ 140 h 184"/>
                  <a:gd name="T64" fmla="*/ 74 w 350"/>
                  <a:gd name="T65" fmla="*/ 142 h 184"/>
                  <a:gd name="T66" fmla="*/ 68 w 350"/>
                  <a:gd name="T67" fmla="*/ 150 h 184"/>
                  <a:gd name="T68" fmla="*/ 68 w 350"/>
                  <a:gd name="T69" fmla="*/ 178 h 184"/>
                  <a:gd name="T70" fmla="*/ 78 w 350"/>
                  <a:gd name="T71" fmla="*/ 184 h 184"/>
                  <a:gd name="T72" fmla="*/ 34 w 350"/>
                  <a:gd name="T73" fmla="*/ 70 h 184"/>
                  <a:gd name="T74" fmla="*/ 6 w 350"/>
                  <a:gd name="T75" fmla="*/ 70 h 184"/>
                  <a:gd name="T76" fmla="*/ 0 w 350"/>
                  <a:gd name="T77" fmla="*/ 80 h 184"/>
                  <a:gd name="T78" fmla="*/ 0 w 350"/>
                  <a:gd name="T79" fmla="*/ 108 h 184"/>
                  <a:gd name="T80" fmla="*/ 10 w 350"/>
                  <a:gd name="T81" fmla="*/ 114 h 184"/>
                  <a:gd name="T82" fmla="*/ 38 w 350"/>
                  <a:gd name="T83" fmla="*/ 112 h 184"/>
                  <a:gd name="T84" fmla="*/ 44 w 350"/>
                  <a:gd name="T85" fmla="*/ 104 h 184"/>
                  <a:gd name="T86" fmla="*/ 42 w 350"/>
                  <a:gd name="T87" fmla="*/ 76 h 184"/>
                  <a:gd name="T88" fmla="*/ 34 w 350"/>
                  <a:gd name="T89" fmla="*/ 70 h 184"/>
                  <a:gd name="T90" fmla="*/ 312 w 350"/>
                  <a:gd name="T91" fmla="*/ 0 h 184"/>
                  <a:gd name="T92" fmla="*/ 184 w 350"/>
                  <a:gd name="T93" fmla="*/ 6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0" h="184">
                    <a:moveTo>
                      <a:pt x="242" y="10"/>
                    </a:moveTo>
                    <a:lnTo>
                      <a:pt x="242" y="32"/>
                    </a:lnTo>
                    <a:lnTo>
                      <a:pt x="242" y="32"/>
                    </a:lnTo>
                    <a:lnTo>
                      <a:pt x="242" y="36"/>
                    </a:lnTo>
                    <a:lnTo>
                      <a:pt x="240" y="40"/>
                    </a:lnTo>
                    <a:lnTo>
                      <a:pt x="236" y="42"/>
                    </a:lnTo>
                    <a:lnTo>
                      <a:pt x="232" y="42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0" y="40"/>
                    </a:lnTo>
                    <a:lnTo>
                      <a:pt x="68" y="36"/>
                    </a:lnTo>
                    <a:lnTo>
                      <a:pt x="68" y="32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6"/>
                    </a:lnTo>
                    <a:lnTo>
                      <a:pt x="70" y="2"/>
                    </a:lnTo>
                    <a:lnTo>
                      <a:pt x="74" y="0"/>
                    </a:lnTo>
                    <a:lnTo>
                      <a:pt x="78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36" y="0"/>
                    </a:lnTo>
                    <a:lnTo>
                      <a:pt x="240" y="2"/>
                    </a:lnTo>
                    <a:lnTo>
                      <a:pt x="242" y="6"/>
                    </a:lnTo>
                    <a:lnTo>
                      <a:pt x="242" y="10"/>
                    </a:lnTo>
                    <a:lnTo>
                      <a:pt x="242" y="10"/>
                    </a:lnTo>
                    <a:close/>
                    <a:moveTo>
                      <a:pt x="34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6" y="42"/>
                    </a:lnTo>
                    <a:lnTo>
                      <a:pt x="10" y="42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8" y="42"/>
                    </a:lnTo>
                    <a:lnTo>
                      <a:pt x="40" y="40"/>
                    </a:lnTo>
                    <a:lnTo>
                      <a:pt x="42" y="36"/>
                    </a:lnTo>
                    <a:lnTo>
                      <a:pt x="44" y="3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  <a:moveTo>
                      <a:pt x="78" y="114"/>
                    </a:moveTo>
                    <a:lnTo>
                      <a:pt x="174" y="114"/>
                    </a:lnTo>
                    <a:lnTo>
                      <a:pt x="156" y="80"/>
                    </a:lnTo>
                    <a:lnTo>
                      <a:pt x="150" y="70"/>
                    </a:lnTo>
                    <a:lnTo>
                      <a:pt x="78" y="70"/>
                    </a:lnTo>
                    <a:lnTo>
                      <a:pt x="78" y="70"/>
                    </a:lnTo>
                    <a:lnTo>
                      <a:pt x="74" y="70"/>
                    </a:lnTo>
                    <a:lnTo>
                      <a:pt x="70" y="72"/>
                    </a:lnTo>
                    <a:lnTo>
                      <a:pt x="68" y="76"/>
                    </a:lnTo>
                    <a:lnTo>
                      <a:pt x="68" y="80"/>
                    </a:lnTo>
                    <a:lnTo>
                      <a:pt x="68" y="104"/>
                    </a:lnTo>
                    <a:lnTo>
                      <a:pt x="68" y="104"/>
                    </a:lnTo>
                    <a:lnTo>
                      <a:pt x="68" y="108"/>
                    </a:lnTo>
                    <a:lnTo>
                      <a:pt x="70" y="110"/>
                    </a:lnTo>
                    <a:lnTo>
                      <a:pt x="74" y="112"/>
                    </a:lnTo>
                    <a:lnTo>
                      <a:pt x="78" y="114"/>
                    </a:lnTo>
                    <a:lnTo>
                      <a:pt x="78" y="114"/>
                    </a:lnTo>
                    <a:close/>
                    <a:moveTo>
                      <a:pt x="34" y="140"/>
                    </a:moveTo>
                    <a:lnTo>
                      <a:pt x="10" y="140"/>
                    </a:lnTo>
                    <a:lnTo>
                      <a:pt x="10" y="140"/>
                    </a:lnTo>
                    <a:lnTo>
                      <a:pt x="6" y="142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8"/>
                    </a:lnTo>
                    <a:lnTo>
                      <a:pt x="2" y="182"/>
                    </a:lnTo>
                    <a:lnTo>
                      <a:pt x="6" y="184"/>
                    </a:lnTo>
                    <a:lnTo>
                      <a:pt x="10" y="184"/>
                    </a:lnTo>
                    <a:lnTo>
                      <a:pt x="34" y="184"/>
                    </a:lnTo>
                    <a:lnTo>
                      <a:pt x="34" y="184"/>
                    </a:lnTo>
                    <a:lnTo>
                      <a:pt x="38" y="184"/>
                    </a:lnTo>
                    <a:lnTo>
                      <a:pt x="40" y="182"/>
                    </a:lnTo>
                    <a:lnTo>
                      <a:pt x="42" y="178"/>
                    </a:lnTo>
                    <a:lnTo>
                      <a:pt x="44" y="17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42" y="146"/>
                    </a:lnTo>
                    <a:lnTo>
                      <a:pt x="40" y="144"/>
                    </a:lnTo>
                    <a:lnTo>
                      <a:pt x="38" y="142"/>
                    </a:lnTo>
                    <a:lnTo>
                      <a:pt x="34" y="140"/>
                    </a:lnTo>
                    <a:lnTo>
                      <a:pt x="34" y="140"/>
                    </a:lnTo>
                    <a:close/>
                    <a:moveTo>
                      <a:pt x="188" y="140"/>
                    </a:moveTo>
                    <a:lnTo>
                      <a:pt x="78" y="140"/>
                    </a:lnTo>
                    <a:lnTo>
                      <a:pt x="78" y="140"/>
                    </a:lnTo>
                    <a:lnTo>
                      <a:pt x="74" y="142"/>
                    </a:lnTo>
                    <a:lnTo>
                      <a:pt x="70" y="144"/>
                    </a:lnTo>
                    <a:lnTo>
                      <a:pt x="68" y="146"/>
                    </a:lnTo>
                    <a:lnTo>
                      <a:pt x="68" y="150"/>
                    </a:lnTo>
                    <a:lnTo>
                      <a:pt x="68" y="174"/>
                    </a:lnTo>
                    <a:lnTo>
                      <a:pt x="68" y="174"/>
                    </a:lnTo>
                    <a:lnTo>
                      <a:pt x="68" y="178"/>
                    </a:lnTo>
                    <a:lnTo>
                      <a:pt x="70" y="182"/>
                    </a:lnTo>
                    <a:lnTo>
                      <a:pt x="74" y="184"/>
                    </a:lnTo>
                    <a:lnTo>
                      <a:pt x="78" y="184"/>
                    </a:lnTo>
                    <a:lnTo>
                      <a:pt x="212" y="184"/>
                    </a:lnTo>
                    <a:lnTo>
                      <a:pt x="188" y="140"/>
                    </a:lnTo>
                    <a:close/>
                    <a:moveTo>
                      <a:pt x="34" y="70"/>
                    </a:moveTo>
                    <a:lnTo>
                      <a:pt x="10" y="70"/>
                    </a:lnTo>
                    <a:lnTo>
                      <a:pt x="10" y="70"/>
                    </a:lnTo>
                    <a:lnTo>
                      <a:pt x="6" y="70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8"/>
                    </a:lnTo>
                    <a:lnTo>
                      <a:pt x="2" y="110"/>
                    </a:lnTo>
                    <a:lnTo>
                      <a:pt x="6" y="112"/>
                    </a:lnTo>
                    <a:lnTo>
                      <a:pt x="10" y="114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8" y="112"/>
                    </a:lnTo>
                    <a:lnTo>
                      <a:pt x="40" y="110"/>
                    </a:lnTo>
                    <a:lnTo>
                      <a:pt x="42" y="108"/>
                    </a:lnTo>
                    <a:lnTo>
                      <a:pt x="44" y="104"/>
                    </a:lnTo>
                    <a:lnTo>
                      <a:pt x="44" y="80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2"/>
                    </a:lnTo>
                    <a:lnTo>
                      <a:pt x="38" y="70"/>
                    </a:lnTo>
                    <a:lnTo>
                      <a:pt x="34" y="70"/>
                    </a:lnTo>
                    <a:lnTo>
                      <a:pt x="34" y="70"/>
                    </a:lnTo>
                    <a:close/>
                    <a:moveTo>
                      <a:pt x="350" y="0"/>
                    </a:moveTo>
                    <a:lnTo>
                      <a:pt x="312" y="0"/>
                    </a:lnTo>
                    <a:lnTo>
                      <a:pt x="248" y="116"/>
                    </a:lnTo>
                    <a:lnTo>
                      <a:pt x="220" y="66"/>
                    </a:lnTo>
                    <a:lnTo>
                      <a:pt x="184" y="66"/>
                    </a:lnTo>
                    <a:lnTo>
                      <a:pt x="248" y="184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6" name="Rectangle 478">
              <a:extLst>
                <a:ext uri="{FF2B5EF4-FFF2-40B4-BE49-F238E27FC236}">
                  <a16:creationId xmlns:a16="http://schemas.microsoft.com/office/drawing/2014/main" id="{312A7F68-E715-4A17-8E27-4EECD7F1B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396" y="2272113"/>
              <a:ext cx="9217024" cy="3737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4271" tIns="37136" rIns="74271" bIns="37136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750532"/>
              <a:r>
                <a:rPr lang="en-US" sz="2000" b="1" dirty="0"/>
                <a:t>Non-fatal accidents at work</a:t>
              </a:r>
              <a:br>
                <a:rPr lang="en-US" sz="2000" b="1" dirty="0">
                  <a:solidFill>
                    <a:srgbClr val="449FA2"/>
                  </a:solidFill>
                </a:rPr>
              </a:br>
              <a:r>
                <a:rPr lang="en-US" sz="2000" b="1" dirty="0">
                  <a:solidFill>
                    <a:srgbClr val="449FA2"/>
                  </a:solidFill>
                </a:rPr>
                <a:t>The incidence rate* dropped between 1998 and 2019 from 4,089 to 1,713 accidents (in the major sectors). This corresponds to a minus of 58%.</a:t>
              </a:r>
            </a:p>
            <a:p>
              <a:pPr defTabSz="750532"/>
              <a:endParaRPr lang="en-US" b="1" dirty="0"/>
            </a:p>
            <a:p>
              <a:pPr defTabSz="750532"/>
              <a:r>
                <a:rPr lang="en-US" sz="2000" b="1" dirty="0"/>
                <a:t>Fatal accidents at work </a:t>
              </a:r>
              <a:br>
                <a:rPr lang="en-US" sz="2000" b="1" dirty="0">
                  <a:solidFill>
                    <a:srgbClr val="449FA2"/>
                  </a:solidFill>
                </a:rPr>
              </a:br>
              <a:r>
                <a:rPr lang="en-US" sz="2000" b="1" dirty="0">
                  <a:solidFill>
                    <a:srgbClr val="449FA2"/>
                  </a:solidFill>
                </a:rPr>
                <a:t>The incidence rate* dropped in the same period from 5.03, to 2.17 accidents. This corresponds to a minus of minus 57%.</a:t>
              </a:r>
            </a:p>
            <a:p>
              <a:pPr defTabSz="750532"/>
              <a:br>
                <a:rPr lang="en-US" sz="2000" b="1" dirty="0">
                  <a:solidFill>
                    <a:srgbClr val="449FA2"/>
                  </a:solidFill>
                </a:rPr>
              </a:br>
              <a:r>
                <a:rPr lang="en-US" sz="2000" b="1" dirty="0"/>
                <a:t>Serious accidents at work (more then 3 months absence or permanent incapacity)**</a:t>
              </a:r>
              <a:br>
                <a:rPr lang="en-US" sz="2000" b="1" dirty="0"/>
              </a:br>
              <a:r>
                <a:rPr lang="en-US" sz="2000" b="1" dirty="0">
                  <a:solidFill>
                    <a:srgbClr val="449FA2"/>
                  </a:solidFill>
                </a:rPr>
                <a:t>In 2005, severe accidents accounted for 7.3 % of all non-fatal accidents or roughly 296,000, in 2019 for 9.8% or roughly 232,000.</a:t>
              </a:r>
              <a:br>
                <a:rPr lang="en-US" sz="2000" b="1" dirty="0">
                  <a:solidFill>
                    <a:srgbClr val="449FA2"/>
                  </a:solidFill>
                </a:rPr>
              </a:br>
              <a:r>
                <a:rPr lang="en-US" sz="2000" b="1" dirty="0">
                  <a:solidFill>
                    <a:srgbClr val="449FA2"/>
                  </a:solidFill>
                </a:rPr>
                <a:t>Ratio: 1 fatal accident / 77 severe accidents. </a:t>
              </a:r>
              <a:endParaRPr lang="en-GB" sz="2000" b="1" dirty="0">
                <a:solidFill>
                  <a:srgbClr val="449FA2"/>
                </a:solidFill>
              </a:endParaRPr>
            </a:p>
          </p:txBody>
        </p:sp>
        <p:sp>
          <p:nvSpPr>
            <p:cNvPr id="7" name="Rectangle 478">
              <a:extLst>
                <a:ext uri="{FF2B5EF4-FFF2-40B4-BE49-F238E27FC236}">
                  <a16:creationId xmlns:a16="http://schemas.microsoft.com/office/drawing/2014/main" id="{108C9C13-0A70-49F1-8C0D-327431267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396" y="1726711"/>
              <a:ext cx="6984776" cy="425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55703" tIns="27852" rIns="55703" bIns="27852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562899"/>
              <a:r>
                <a:rPr lang="en-US" sz="2400" b="1" dirty="0">
                  <a:solidFill>
                    <a:srgbClr val="449FA2"/>
                  </a:solidFill>
                </a:rPr>
                <a:t>Outcomes - Accidents at work</a:t>
              </a:r>
              <a:endParaRPr lang="en-GB" sz="2400" b="1" dirty="0">
                <a:solidFill>
                  <a:srgbClr val="449FA2"/>
                </a:solidFill>
              </a:endParaRPr>
            </a:p>
          </p:txBody>
        </p:sp>
        <p:sp>
          <p:nvSpPr>
            <p:cNvPr id="8" name="Rectangle 478">
              <a:extLst>
                <a:ext uri="{FF2B5EF4-FFF2-40B4-BE49-F238E27FC236}">
                  <a16:creationId xmlns:a16="http://schemas.microsoft.com/office/drawing/2014/main" id="{D48EC3AC-027A-4410-B7F8-51FD92997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461" y="6258363"/>
              <a:ext cx="7920880" cy="56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4271" tIns="37136" rIns="74271" bIns="37136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750532"/>
              <a:r>
                <a:rPr lang="en-US" sz="1600" b="1" dirty="0"/>
                <a:t>* Incidence rate: accidents per 100,000 employed persons</a:t>
              </a:r>
              <a:br>
                <a:rPr lang="en-US" sz="1600" b="1" dirty="0"/>
              </a:br>
              <a:r>
                <a:rPr lang="en-US" sz="1600" b="1" dirty="0"/>
                <a:t>** Data available only for sectors A, C-N</a:t>
              </a:r>
              <a:endParaRPr lang="en-GB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58314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1172EC1-3DF3-408B-99FB-7C82CFC248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94500" y="355674"/>
            <a:ext cx="4724400" cy="118268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Evidence from the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EU OSH Information system</a:t>
            </a:r>
            <a:endParaRPr lang="en-GB" sz="32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151CAE-F98A-406C-BD07-D7415053EEDA}"/>
              </a:ext>
            </a:extLst>
          </p:cNvPr>
          <p:cNvGrpSpPr/>
          <p:nvPr/>
        </p:nvGrpSpPr>
        <p:grpSpPr>
          <a:xfrm>
            <a:off x="1077740" y="2038721"/>
            <a:ext cx="10441160" cy="3388607"/>
            <a:chOff x="1077740" y="2038721"/>
            <a:chExt cx="10441160" cy="3388607"/>
          </a:xfrm>
        </p:grpSpPr>
        <p:grpSp>
          <p:nvGrpSpPr>
            <p:cNvPr id="8" name="Group 103">
              <a:extLst>
                <a:ext uri="{FF2B5EF4-FFF2-40B4-BE49-F238E27FC236}">
                  <a16:creationId xmlns:a16="http://schemas.microsoft.com/office/drawing/2014/main" id="{18D1E88E-D17D-4AF8-8358-76ECD862DF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77740" y="2038721"/>
              <a:ext cx="540000" cy="540000"/>
              <a:chOff x="8447928" y="2258092"/>
              <a:chExt cx="612000" cy="612000"/>
            </a:xfrm>
          </p:grpSpPr>
          <p:sp>
            <p:nvSpPr>
              <p:cNvPr id="9" name="Oval 337">
                <a:extLst>
                  <a:ext uri="{FF2B5EF4-FFF2-40B4-BE49-F238E27FC236}">
                    <a16:creationId xmlns:a16="http://schemas.microsoft.com/office/drawing/2014/main" id="{3063FD07-6BA1-48C0-80C1-E6AE8D226CC4}"/>
                  </a:ext>
                </a:extLst>
              </p:cNvPr>
              <p:cNvSpPr/>
              <p:nvPr/>
            </p:nvSpPr>
            <p:spPr bwMode="ltGray">
              <a:xfrm>
                <a:off x="8447928" y="2258092"/>
                <a:ext cx="612000" cy="612000"/>
              </a:xfrm>
              <a:prstGeom prst="ellipse">
                <a:avLst/>
              </a:prstGeom>
              <a:solidFill>
                <a:srgbClr val="449FA2"/>
              </a:solidFill>
              <a:ln w="3175">
                <a:solidFill>
                  <a:srgbClr val="449F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10" name="Freeform 4960">
                <a:extLst>
                  <a:ext uri="{FF2B5EF4-FFF2-40B4-BE49-F238E27FC236}">
                    <a16:creationId xmlns:a16="http://schemas.microsoft.com/office/drawing/2014/main" id="{00D52DF5-25C8-4641-BA2C-5DBE120DD0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59459" y="2479874"/>
                <a:ext cx="421594" cy="221638"/>
              </a:xfrm>
              <a:custGeom>
                <a:avLst/>
                <a:gdLst>
                  <a:gd name="T0" fmla="*/ 242 w 350"/>
                  <a:gd name="T1" fmla="*/ 32 h 184"/>
                  <a:gd name="T2" fmla="*/ 236 w 350"/>
                  <a:gd name="T3" fmla="*/ 42 h 184"/>
                  <a:gd name="T4" fmla="*/ 78 w 350"/>
                  <a:gd name="T5" fmla="*/ 42 h 184"/>
                  <a:gd name="T6" fmla="*/ 68 w 350"/>
                  <a:gd name="T7" fmla="*/ 36 h 184"/>
                  <a:gd name="T8" fmla="*/ 68 w 350"/>
                  <a:gd name="T9" fmla="*/ 10 h 184"/>
                  <a:gd name="T10" fmla="*/ 74 w 350"/>
                  <a:gd name="T11" fmla="*/ 0 h 184"/>
                  <a:gd name="T12" fmla="*/ 232 w 350"/>
                  <a:gd name="T13" fmla="*/ 0 h 184"/>
                  <a:gd name="T14" fmla="*/ 242 w 350"/>
                  <a:gd name="T15" fmla="*/ 6 h 184"/>
                  <a:gd name="T16" fmla="*/ 34 w 350"/>
                  <a:gd name="T17" fmla="*/ 0 h 184"/>
                  <a:gd name="T18" fmla="*/ 6 w 350"/>
                  <a:gd name="T19" fmla="*/ 0 h 184"/>
                  <a:gd name="T20" fmla="*/ 0 w 350"/>
                  <a:gd name="T21" fmla="*/ 10 h 184"/>
                  <a:gd name="T22" fmla="*/ 0 w 350"/>
                  <a:gd name="T23" fmla="*/ 36 h 184"/>
                  <a:gd name="T24" fmla="*/ 10 w 350"/>
                  <a:gd name="T25" fmla="*/ 42 h 184"/>
                  <a:gd name="T26" fmla="*/ 38 w 350"/>
                  <a:gd name="T27" fmla="*/ 42 h 184"/>
                  <a:gd name="T28" fmla="*/ 44 w 350"/>
                  <a:gd name="T29" fmla="*/ 32 h 184"/>
                  <a:gd name="T30" fmla="*/ 42 w 350"/>
                  <a:gd name="T31" fmla="*/ 6 h 184"/>
                  <a:gd name="T32" fmla="*/ 34 w 350"/>
                  <a:gd name="T33" fmla="*/ 0 h 184"/>
                  <a:gd name="T34" fmla="*/ 174 w 350"/>
                  <a:gd name="T35" fmla="*/ 114 h 184"/>
                  <a:gd name="T36" fmla="*/ 78 w 350"/>
                  <a:gd name="T37" fmla="*/ 70 h 184"/>
                  <a:gd name="T38" fmla="*/ 70 w 350"/>
                  <a:gd name="T39" fmla="*/ 72 h 184"/>
                  <a:gd name="T40" fmla="*/ 68 w 350"/>
                  <a:gd name="T41" fmla="*/ 104 h 184"/>
                  <a:gd name="T42" fmla="*/ 70 w 350"/>
                  <a:gd name="T43" fmla="*/ 110 h 184"/>
                  <a:gd name="T44" fmla="*/ 78 w 350"/>
                  <a:gd name="T45" fmla="*/ 114 h 184"/>
                  <a:gd name="T46" fmla="*/ 10 w 350"/>
                  <a:gd name="T47" fmla="*/ 140 h 184"/>
                  <a:gd name="T48" fmla="*/ 0 w 350"/>
                  <a:gd name="T49" fmla="*/ 146 h 184"/>
                  <a:gd name="T50" fmla="*/ 0 w 350"/>
                  <a:gd name="T51" fmla="*/ 174 h 184"/>
                  <a:gd name="T52" fmla="*/ 6 w 350"/>
                  <a:gd name="T53" fmla="*/ 184 h 184"/>
                  <a:gd name="T54" fmla="*/ 34 w 350"/>
                  <a:gd name="T55" fmla="*/ 184 h 184"/>
                  <a:gd name="T56" fmla="*/ 42 w 350"/>
                  <a:gd name="T57" fmla="*/ 178 h 184"/>
                  <a:gd name="T58" fmla="*/ 44 w 350"/>
                  <a:gd name="T59" fmla="*/ 150 h 184"/>
                  <a:gd name="T60" fmla="*/ 38 w 350"/>
                  <a:gd name="T61" fmla="*/ 142 h 184"/>
                  <a:gd name="T62" fmla="*/ 188 w 350"/>
                  <a:gd name="T63" fmla="*/ 140 h 184"/>
                  <a:gd name="T64" fmla="*/ 74 w 350"/>
                  <a:gd name="T65" fmla="*/ 142 h 184"/>
                  <a:gd name="T66" fmla="*/ 68 w 350"/>
                  <a:gd name="T67" fmla="*/ 150 h 184"/>
                  <a:gd name="T68" fmla="*/ 68 w 350"/>
                  <a:gd name="T69" fmla="*/ 178 h 184"/>
                  <a:gd name="T70" fmla="*/ 78 w 350"/>
                  <a:gd name="T71" fmla="*/ 184 h 184"/>
                  <a:gd name="T72" fmla="*/ 34 w 350"/>
                  <a:gd name="T73" fmla="*/ 70 h 184"/>
                  <a:gd name="T74" fmla="*/ 6 w 350"/>
                  <a:gd name="T75" fmla="*/ 70 h 184"/>
                  <a:gd name="T76" fmla="*/ 0 w 350"/>
                  <a:gd name="T77" fmla="*/ 80 h 184"/>
                  <a:gd name="T78" fmla="*/ 0 w 350"/>
                  <a:gd name="T79" fmla="*/ 108 h 184"/>
                  <a:gd name="T80" fmla="*/ 10 w 350"/>
                  <a:gd name="T81" fmla="*/ 114 h 184"/>
                  <a:gd name="T82" fmla="*/ 38 w 350"/>
                  <a:gd name="T83" fmla="*/ 112 h 184"/>
                  <a:gd name="T84" fmla="*/ 44 w 350"/>
                  <a:gd name="T85" fmla="*/ 104 h 184"/>
                  <a:gd name="T86" fmla="*/ 42 w 350"/>
                  <a:gd name="T87" fmla="*/ 76 h 184"/>
                  <a:gd name="T88" fmla="*/ 34 w 350"/>
                  <a:gd name="T89" fmla="*/ 70 h 184"/>
                  <a:gd name="T90" fmla="*/ 312 w 350"/>
                  <a:gd name="T91" fmla="*/ 0 h 184"/>
                  <a:gd name="T92" fmla="*/ 184 w 350"/>
                  <a:gd name="T93" fmla="*/ 6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0" h="184">
                    <a:moveTo>
                      <a:pt x="242" y="10"/>
                    </a:moveTo>
                    <a:lnTo>
                      <a:pt x="242" y="32"/>
                    </a:lnTo>
                    <a:lnTo>
                      <a:pt x="242" y="32"/>
                    </a:lnTo>
                    <a:lnTo>
                      <a:pt x="242" y="36"/>
                    </a:lnTo>
                    <a:lnTo>
                      <a:pt x="240" y="40"/>
                    </a:lnTo>
                    <a:lnTo>
                      <a:pt x="236" y="42"/>
                    </a:lnTo>
                    <a:lnTo>
                      <a:pt x="232" y="42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0" y="40"/>
                    </a:lnTo>
                    <a:lnTo>
                      <a:pt x="68" y="36"/>
                    </a:lnTo>
                    <a:lnTo>
                      <a:pt x="68" y="32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6"/>
                    </a:lnTo>
                    <a:lnTo>
                      <a:pt x="70" y="2"/>
                    </a:lnTo>
                    <a:lnTo>
                      <a:pt x="74" y="0"/>
                    </a:lnTo>
                    <a:lnTo>
                      <a:pt x="78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36" y="0"/>
                    </a:lnTo>
                    <a:lnTo>
                      <a:pt x="240" y="2"/>
                    </a:lnTo>
                    <a:lnTo>
                      <a:pt x="242" y="6"/>
                    </a:lnTo>
                    <a:lnTo>
                      <a:pt x="242" y="10"/>
                    </a:lnTo>
                    <a:lnTo>
                      <a:pt x="242" y="10"/>
                    </a:lnTo>
                    <a:close/>
                    <a:moveTo>
                      <a:pt x="34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6" y="42"/>
                    </a:lnTo>
                    <a:lnTo>
                      <a:pt x="10" y="42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8" y="42"/>
                    </a:lnTo>
                    <a:lnTo>
                      <a:pt x="40" y="40"/>
                    </a:lnTo>
                    <a:lnTo>
                      <a:pt x="42" y="36"/>
                    </a:lnTo>
                    <a:lnTo>
                      <a:pt x="44" y="3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  <a:moveTo>
                      <a:pt x="78" y="114"/>
                    </a:moveTo>
                    <a:lnTo>
                      <a:pt x="174" y="114"/>
                    </a:lnTo>
                    <a:lnTo>
                      <a:pt x="156" y="80"/>
                    </a:lnTo>
                    <a:lnTo>
                      <a:pt x="150" y="70"/>
                    </a:lnTo>
                    <a:lnTo>
                      <a:pt x="78" y="70"/>
                    </a:lnTo>
                    <a:lnTo>
                      <a:pt x="78" y="70"/>
                    </a:lnTo>
                    <a:lnTo>
                      <a:pt x="74" y="70"/>
                    </a:lnTo>
                    <a:lnTo>
                      <a:pt x="70" y="72"/>
                    </a:lnTo>
                    <a:lnTo>
                      <a:pt x="68" y="76"/>
                    </a:lnTo>
                    <a:lnTo>
                      <a:pt x="68" y="80"/>
                    </a:lnTo>
                    <a:lnTo>
                      <a:pt x="68" y="104"/>
                    </a:lnTo>
                    <a:lnTo>
                      <a:pt x="68" y="104"/>
                    </a:lnTo>
                    <a:lnTo>
                      <a:pt x="68" y="108"/>
                    </a:lnTo>
                    <a:lnTo>
                      <a:pt x="70" y="110"/>
                    </a:lnTo>
                    <a:lnTo>
                      <a:pt x="74" y="112"/>
                    </a:lnTo>
                    <a:lnTo>
                      <a:pt x="78" y="114"/>
                    </a:lnTo>
                    <a:lnTo>
                      <a:pt x="78" y="114"/>
                    </a:lnTo>
                    <a:close/>
                    <a:moveTo>
                      <a:pt x="34" y="140"/>
                    </a:moveTo>
                    <a:lnTo>
                      <a:pt x="10" y="140"/>
                    </a:lnTo>
                    <a:lnTo>
                      <a:pt x="10" y="140"/>
                    </a:lnTo>
                    <a:lnTo>
                      <a:pt x="6" y="142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8"/>
                    </a:lnTo>
                    <a:lnTo>
                      <a:pt x="2" y="182"/>
                    </a:lnTo>
                    <a:lnTo>
                      <a:pt x="6" y="184"/>
                    </a:lnTo>
                    <a:lnTo>
                      <a:pt x="10" y="184"/>
                    </a:lnTo>
                    <a:lnTo>
                      <a:pt x="34" y="184"/>
                    </a:lnTo>
                    <a:lnTo>
                      <a:pt x="34" y="184"/>
                    </a:lnTo>
                    <a:lnTo>
                      <a:pt x="38" y="184"/>
                    </a:lnTo>
                    <a:lnTo>
                      <a:pt x="40" y="182"/>
                    </a:lnTo>
                    <a:lnTo>
                      <a:pt x="42" y="178"/>
                    </a:lnTo>
                    <a:lnTo>
                      <a:pt x="44" y="17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42" y="146"/>
                    </a:lnTo>
                    <a:lnTo>
                      <a:pt x="40" y="144"/>
                    </a:lnTo>
                    <a:lnTo>
                      <a:pt x="38" y="142"/>
                    </a:lnTo>
                    <a:lnTo>
                      <a:pt x="34" y="140"/>
                    </a:lnTo>
                    <a:lnTo>
                      <a:pt x="34" y="140"/>
                    </a:lnTo>
                    <a:close/>
                    <a:moveTo>
                      <a:pt x="188" y="140"/>
                    </a:moveTo>
                    <a:lnTo>
                      <a:pt x="78" y="140"/>
                    </a:lnTo>
                    <a:lnTo>
                      <a:pt x="78" y="140"/>
                    </a:lnTo>
                    <a:lnTo>
                      <a:pt x="74" y="142"/>
                    </a:lnTo>
                    <a:lnTo>
                      <a:pt x="70" y="144"/>
                    </a:lnTo>
                    <a:lnTo>
                      <a:pt x="68" y="146"/>
                    </a:lnTo>
                    <a:lnTo>
                      <a:pt x="68" y="150"/>
                    </a:lnTo>
                    <a:lnTo>
                      <a:pt x="68" y="174"/>
                    </a:lnTo>
                    <a:lnTo>
                      <a:pt x="68" y="174"/>
                    </a:lnTo>
                    <a:lnTo>
                      <a:pt x="68" y="178"/>
                    </a:lnTo>
                    <a:lnTo>
                      <a:pt x="70" y="182"/>
                    </a:lnTo>
                    <a:lnTo>
                      <a:pt x="74" y="184"/>
                    </a:lnTo>
                    <a:lnTo>
                      <a:pt x="78" y="184"/>
                    </a:lnTo>
                    <a:lnTo>
                      <a:pt x="212" y="184"/>
                    </a:lnTo>
                    <a:lnTo>
                      <a:pt x="188" y="140"/>
                    </a:lnTo>
                    <a:close/>
                    <a:moveTo>
                      <a:pt x="34" y="70"/>
                    </a:moveTo>
                    <a:lnTo>
                      <a:pt x="10" y="70"/>
                    </a:lnTo>
                    <a:lnTo>
                      <a:pt x="10" y="70"/>
                    </a:lnTo>
                    <a:lnTo>
                      <a:pt x="6" y="70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8"/>
                    </a:lnTo>
                    <a:lnTo>
                      <a:pt x="2" y="110"/>
                    </a:lnTo>
                    <a:lnTo>
                      <a:pt x="6" y="112"/>
                    </a:lnTo>
                    <a:lnTo>
                      <a:pt x="10" y="114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8" y="112"/>
                    </a:lnTo>
                    <a:lnTo>
                      <a:pt x="40" y="110"/>
                    </a:lnTo>
                    <a:lnTo>
                      <a:pt x="42" y="108"/>
                    </a:lnTo>
                    <a:lnTo>
                      <a:pt x="44" y="104"/>
                    </a:lnTo>
                    <a:lnTo>
                      <a:pt x="44" y="80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2"/>
                    </a:lnTo>
                    <a:lnTo>
                      <a:pt x="38" y="70"/>
                    </a:lnTo>
                    <a:lnTo>
                      <a:pt x="34" y="70"/>
                    </a:lnTo>
                    <a:lnTo>
                      <a:pt x="34" y="70"/>
                    </a:lnTo>
                    <a:close/>
                    <a:moveTo>
                      <a:pt x="350" y="0"/>
                    </a:moveTo>
                    <a:lnTo>
                      <a:pt x="312" y="0"/>
                    </a:lnTo>
                    <a:lnTo>
                      <a:pt x="248" y="116"/>
                    </a:lnTo>
                    <a:lnTo>
                      <a:pt x="220" y="66"/>
                    </a:lnTo>
                    <a:lnTo>
                      <a:pt x="184" y="66"/>
                    </a:lnTo>
                    <a:lnTo>
                      <a:pt x="248" y="184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1" name="Rectangle 478">
              <a:extLst>
                <a:ext uri="{FF2B5EF4-FFF2-40B4-BE49-F238E27FC236}">
                  <a16:creationId xmlns:a16="http://schemas.microsoft.com/office/drawing/2014/main" id="{890D57EB-113F-49D6-AC8E-ACAEC2805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1876" y="2585676"/>
              <a:ext cx="9217024" cy="2841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4271" tIns="37136" rIns="74271" bIns="37136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>
                <a:lnSpc>
                  <a:spcPct val="104000"/>
                </a:lnSpc>
                <a:spcBef>
                  <a:spcPts val="600"/>
                </a:spcBef>
                <a:spcAft>
                  <a:spcPts val="400"/>
                </a:spcAft>
              </a:pPr>
              <a:r>
                <a:rPr lang="en-GB" sz="18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WHO and ILO estimates for the EU-27 </a:t>
              </a:r>
            </a:p>
            <a:p>
              <a:pPr algn="just">
                <a:lnSpc>
                  <a:spcPct val="104000"/>
                </a:lnSpc>
                <a:spcBef>
                  <a:spcPts val="600"/>
                </a:spcBef>
                <a:spcAft>
                  <a:spcPts val="400"/>
                </a:spcAft>
              </a:pPr>
              <a:r>
                <a:rPr lang="en-GB" sz="1800" b="1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114,000 work-related deaths per year in 2016</a:t>
              </a:r>
              <a:r>
                <a:rPr lang="en-GB" sz="18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. </a:t>
              </a:r>
            </a:p>
            <a:p>
              <a:pPr algn="just">
                <a:lnSpc>
                  <a:spcPct val="104000"/>
                </a:lnSpc>
                <a:spcBef>
                  <a:spcPts val="600"/>
                </a:spcBef>
                <a:spcAft>
                  <a:spcPts val="400"/>
                </a:spcAft>
              </a:pPr>
              <a:r>
                <a:rPr lang="en-GB" sz="1800" b="1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31 deaths per 100,000 population in working age above 16 years</a:t>
              </a:r>
              <a:r>
                <a:rPr lang="en-GB" sz="18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. </a:t>
              </a:r>
              <a:endParaRPr lang="de-DE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pPr algn="just">
                <a:lnSpc>
                  <a:spcPct val="104000"/>
                </a:lnSpc>
                <a:spcBef>
                  <a:spcPts val="600"/>
                </a:spcBef>
                <a:spcAft>
                  <a:spcPts val="400"/>
                </a:spcAft>
              </a:pPr>
              <a:endParaRPr lang="en-GB" sz="18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pPr algn="just">
                <a:lnSpc>
                  <a:spcPct val="104000"/>
                </a:lnSpc>
                <a:spcBef>
                  <a:spcPts val="600"/>
                </a:spcBef>
                <a:spcAft>
                  <a:spcPts val="400"/>
                </a:spcAft>
              </a:pPr>
              <a:r>
                <a:rPr lang="en-GB" sz="1800" b="1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International Commission on Occupational Health (ICOH)</a:t>
              </a:r>
              <a:r>
                <a:rPr lang="en-GB" sz="18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. </a:t>
              </a:r>
            </a:p>
            <a:p>
              <a:pPr algn="just">
                <a:lnSpc>
                  <a:spcPct val="104000"/>
                </a:lnSpc>
                <a:spcBef>
                  <a:spcPts val="600"/>
                </a:spcBef>
                <a:spcAft>
                  <a:spcPts val="400"/>
                </a:spcAft>
              </a:pPr>
              <a:r>
                <a:rPr lang="en-GB" sz="18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ICOH estimates</a:t>
              </a:r>
              <a:r>
                <a:rPr lang="en-GB" sz="1800" b="1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GB" sz="18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in total</a:t>
              </a:r>
              <a:r>
                <a:rPr lang="en-GB" sz="1800" b="1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179,000 deaths</a:t>
              </a:r>
              <a:r>
                <a:rPr lang="en-GB" sz="18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; </a:t>
              </a:r>
            </a:p>
            <a:p>
              <a:pPr algn="just">
                <a:lnSpc>
                  <a:spcPct val="104000"/>
                </a:lnSpc>
                <a:spcBef>
                  <a:spcPts val="600"/>
                </a:spcBef>
                <a:spcAft>
                  <a:spcPts val="400"/>
                </a:spcAft>
              </a:pPr>
              <a:r>
                <a:rPr lang="en-GB" sz="1800" b="1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89 work-related deaths per 100,000 labour force</a:t>
              </a:r>
              <a:r>
                <a:rPr lang="en-GB" sz="18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. </a:t>
              </a:r>
              <a:endParaRPr lang="de-DE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Rectangle 478">
              <a:extLst>
                <a:ext uri="{FF2B5EF4-FFF2-40B4-BE49-F238E27FC236}">
                  <a16:creationId xmlns:a16="http://schemas.microsoft.com/office/drawing/2014/main" id="{F06349A9-1515-4999-A877-4688E3429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1876" y="2050561"/>
              <a:ext cx="6984776" cy="425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55703" tIns="27852" rIns="55703" bIns="27852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562899"/>
              <a:r>
                <a:rPr lang="en-US" sz="2400" b="1" dirty="0">
                  <a:solidFill>
                    <a:srgbClr val="449FA2"/>
                  </a:solidFill>
                </a:rPr>
                <a:t>Outcomes – Work-related diseases</a:t>
              </a:r>
              <a:endParaRPr lang="en-GB" sz="2400" b="1" dirty="0">
                <a:solidFill>
                  <a:srgbClr val="449FA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479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1172EC1-3DF3-408B-99FB-7C82CFC248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94500" y="355674"/>
            <a:ext cx="4724400" cy="118268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Evidence from the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EU OSH Information system</a:t>
            </a:r>
            <a:endParaRPr lang="en-GB" sz="3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139C41-8E13-4807-A757-56540DABF2B4}"/>
              </a:ext>
            </a:extLst>
          </p:cNvPr>
          <p:cNvGrpSpPr/>
          <p:nvPr/>
        </p:nvGrpSpPr>
        <p:grpSpPr>
          <a:xfrm>
            <a:off x="635968" y="1807703"/>
            <a:ext cx="10616486" cy="4952139"/>
            <a:chOff x="407368" y="1217153"/>
            <a:chExt cx="10616486" cy="4952139"/>
          </a:xfrm>
        </p:grpSpPr>
        <p:grpSp>
          <p:nvGrpSpPr>
            <p:cNvPr id="5" name="Group 103">
              <a:extLst>
                <a:ext uri="{FF2B5EF4-FFF2-40B4-BE49-F238E27FC236}">
                  <a16:creationId xmlns:a16="http://schemas.microsoft.com/office/drawing/2014/main" id="{2F148BFB-8259-4A9C-8C34-B34C9ECDE2D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7368" y="1217153"/>
              <a:ext cx="405000" cy="405000"/>
              <a:chOff x="8447928" y="2258092"/>
              <a:chExt cx="612000" cy="612000"/>
            </a:xfrm>
          </p:grpSpPr>
          <p:sp>
            <p:nvSpPr>
              <p:cNvPr id="9" name="Oval 337">
                <a:extLst>
                  <a:ext uri="{FF2B5EF4-FFF2-40B4-BE49-F238E27FC236}">
                    <a16:creationId xmlns:a16="http://schemas.microsoft.com/office/drawing/2014/main" id="{4E2BDD8B-1D27-441D-B8A1-B11DAB0A3800}"/>
                  </a:ext>
                </a:extLst>
              </p:cNvPr>
              <p:cNvSpPr/>
              <p:nvPr/>
            </p:nvSpPr>
            <p:spPr bwMode="ltGray">
              <a:xfrm>
                <a:off x="8447928" y="2258092"/>
                <a:ext cx="612000" cy="612000"/>
              </a:xfrm>
              <a:prstGeom prst="ellipse">
                <a:avLst/>
              </a:prstGeom>
              <a:solidFill>
                <a:srgbClr val="449FA2"/>
              </a:solidFill>
              <a:ln w="3175">
                <a:solidFill>
                  <a:srgbClr val="449F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10" name="Freeform 4960">
                <a:extLst>
                  <a:ext uri="{FF2B5EF4-FFF2-40B4-BE49-F238E27FC236}">
                    <a16:creationId xmlns:a16="http://schemas.microsoft.com/office/drawing/2014/main" id="{8B9A8961-C389-42AF-AEE8-F160F9FD25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59459" y="2479874"/>
                <a:ext cx="421594" cy="221638"/>
              </a:xfrm>
              <a:custGeom>
                <a:avLst/>
                <a:gdLst>
                  <a:gd name="T0" fmla="*/ 242 w 350"/>
                  <a:gd name="T1" fmla="*/ 32 h 184"/>
                  <a:gd name="T2" fmla="*/ 236 w 350"/>
                  <a:gd name="T3" fmla="*/ 42 h 184"/>
                  <a:gd name="T4" fmla="*/ 78 w 350"/>
                  <a:gd name="T5" fmla="*/ 42 h 184"/>
                  <a:gd name="T6" fmla="*/ 68 w 350"/>
                  <a:gd name="T7" fmla="*/ 36 h 184"/>
                  <a:gd name="T8" fmla="*/ 68 w 350"/>
                  <a:gd name="T9" fmla="*/ 10 h 184"/>
                  <a:gd name="T10" fmla="*/ 74 w 350"/>
                  <a:gd name="T11" fmla="*/ 0 h 184"/>
                  <a:gd name="T12" fmla="*/ 232 w 350"/>
                  <a:gd name="T13" fmla="*/ 0 h 184"/>
                  <a:gd name="T14" fmla="*/ 242 w 350"/>
                  <a:gd name="T15" fmla="*/ 6 h 184"/>
                  <a:gd name="T16" fmla="*/ 34 w 350"/>
                  <a:gd name="T17" fmla="*/ 0 h 184"/>
                  <a:gd name="T18" fmla="*/ 6 w 350"/>
                  <a:gd name="T19" fmla="*/ 0 h 184"/>
                  <a:gd name="T20" fmla="*/ 0 w 350"/>
                  <a:gd name="T21" fmla="*/ 10 h 184"/>
                  <a:gd name="T22" fmla="*/ 0 w 350"/>
                  <a:gd name="T23" fmla="*/ 36 h 184"/>
                  <a:gd name="T24" fmla="*/ 10 w 350"/>
                  <a:gd name="T25" fmla="*/ 42 h 184"/>
                  <a:gd name="T26" fmla="*/ 38 w 350"/>
                  <a:gd name="T27" fmla="*/ 42 h 184"/>
                  <a:gd name="T28" fmla="*/ 44 w 350"/>
                  <a:gd name="T29" fmla="*/ 32 h 184"/>
                  <a:gd name="T30" fmla="*/ 42 w 350"/>
                  <a:gd name="T31" fmla="*/ 6 h 184"/>
                  <a:gd name="T32" fmla="*/ 34 w 350"/>
                  <a:gd name="T33" fmla="*/ 0 h 184"/>
                  <a:gd name="T34" fmla="*/ 174 w 350"/>
                  <a:gd name="T35" fmla="*/ 114 h 184"/>
                  <a:gd name="T36" fmla="*/ 78 w 350"/>
                  <a:gd name="T37" fmla="*/ 70 h 184"/>
                  <a:gd name="T38" fmla="*/ 70 w 350"/>
                  <a:gd name="T39" fmla="*/ 72 h 184"/>
                  <a:gd name="T40" fmla="*/ 68 w 350"/>
                  <a:gd name="T41" fmla="*/ 104 h 184"/>
                  <a:gd name="T42" fmla="*/ 70 w 350"/>
                  <a:gd name="T43" fmla="*/ 110 h 184"/>
                  <a:gd name="T44" fmla="*/ 78 w 350"/>
                  <a:gd name="T45" fmla="*/ 114 h 184"/>
                  <a:gd name="T46" fmla="*/ 10 w 350"/>
                  <a:gd name="T47" fmla="*/ 140 h 184"/>
                  <a:gd name="T48" fmla="*/ 0 w 350"/>
                  <a:gd name="T49" fmla="*/ 146 h 184"/>
                  <a:gd name="T50" fmla="*/ 0 w 350"/>
                  <a:gd name="T51" fmla="*/ 174 h 184"/>
                  <a:gd name="T52" fmla="*/ 6 w 350"/>
                  <a:gd name="T53" fmla="*/ 184 h 184"/>
                  <a:gd name="T54" fmla="*/ 34 w 350"/>
                  <a:gd name="T55" fmla="*/ 184 h 184"/>
                  <a:gd name="T56" fmla="*/ 42 w 350"/>
                  <a:gd name="T57" fmla="*/ 178 h 184"/>
                  <a:gd name="T58" fmla="*/ 44 w 350"/>
                  <a:gd name="T59" fmla="*/ 150 h 184"/>
                  <a:gd name="T60" fmla="*/ 38 w 350"/>
                  <a:gd name="T61" fmla="*/ 142 h 184"/>
                  <a:gd name="T62" fmla="*/ 188 w 350"/>
                  <a:gd name="T63" fmla="*/ 140 h 184"/>
                  <a:gd name="T64" fmla="*/ 74 w 350"/>
                  <a:gd name="T65" fmla="*/ 142 h 184"/>
                  <a:gd name="T66" fmla="*/ 68 w 350"/>
                  <a:gd name="T67" fmla="*/ 150 h 184"/>
                  <a:gd name="T68" fmla="*/ 68 w 350"/>
                  <a:gd name="T69" fmla="*/ 178 h 184"/>
                  <a:gd name="T70" fmla="*/ 78 w 350"/>
                  <a:gd name="T71" fmla="*/ 184 h 184"/>
                  <a:gd name="T72" fmla="*/ 34 w 350"/>
                  <a:gd name="T73" fmla="*/ 70 h 184"/>
                  <a:gd name="T74" fmla="*/ 6 w 350"/>
                  <a:gd name="T75" fmla="*/ 70 h 184"/>
                  <a:gd name="T76" fmla="*/ 0 w 350"/>
                  <a:gd name="T77" fmla="*/ 80 h 184"/>
                  <a:gd name="T78" fmla="*/ 0 w 350"/>
                  <a:gd name="T79" fmla="*/ 108 h 184"/>
                  <a:gd name="T80" fmla="*/ 10 w 350"/>
                  <a:gd name="T81" fmla="*/ 114 h 184"/>
                  <a:gd name="T82" fmla="*/ 38 w 350"/>
                  <a:gd name="T83" fmla="*/ 112 h 184"/>
                  <a:gd name="T84" fmla="*/ 44 w 350"/>
                  <a:gd name="T85" fmla="*/ 104 h 184"/>
                  <a:gd name="T86" fmla="*/ 42 w 350"/>
                  <a:gd name="T87" fmla="*/ 76 h 184"/>
                  <a:gd name="T88" fmla="*/ 34 w 350"/>
                  <a:gd name="T89" fmla="*/ 70 h 184"/>
                  <a:gd name="T90" fmla="*/ 312 w 350"/>
                  <a:gd name="T91" fmla="*/ 0 h 184"/>
                  <a:gd name="T92" fmla="*/ 184 w 350"/>
                  <a:gd name="T93" fmla="*/ 6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0" h="184">
                    <a:moveTo>
                      <a:pt x="242" y="10"/>
                    </a:moveTo>
                    <a:lnTo>
                      <a:pt x="242" y="32"/>
                    </a:lnTo>
                    <a:lnTo>
                      <a:pt x="242" y="32"/>
                    </a:lnTo>
                    <a:lnTo>
                      <a:pt x="242" y="36"/>
                    </a:lnTo>
                    <a:lnTo>
                      <a:pt x="240" y="40"/>
                    </a:lnTo>
                    <a:lnTo>
                      <a:pt x="236" y="42"/>
                    </a:lnTo>
                    <a:lnTo>
                      <a:pt x="232" y="42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0" y="40"/>
                    </a:lnTo>
                    <a:lnTo>
                      <a:pt x="68" y="36"/>
                    </a:lnTo>
                    <a:lnTo>
                      <a:pt x="68" y="32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6"/>
                    </a:lnTo>
                    <a:lnTo>
                      <a:pt x="70" y="2"/>
                    </a:lnTo>
                    <a:lnTo>
                      <a:pt x="74" y="0"/>
                    </a:lnTo>
                    <a:lnTo>
                      <a:pt x="78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36" y="0"/>
                    </a:lnTo>
                    <a:lnTo>
                      <a:pt x="240" y="2"/>
                    </a:lnTo>
                    <a:lnTo>
                      <a:pt x="242" y="6"/>
                    </a:lnTo>
                    <a:lnTo>
                      <a:pt x="242" y="10"/>
                    </a:lnTo>
                    <a:lnTo>
                      <a:pt x="242" y="10"/>
                    </a:lnTo>
                    <a:close/>
                    <a:moveTo>
                      <a:pt x="34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6" y="42"/>
                    </a:lnTo>
                    <a:lnTo>
                      <a:pt x="10" y="42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8" y="42"/>
                    </a:lnTo>
                    <a:lnTo>
                      <a:pt x="40" y="40"/>
                    </a:lnTo>
                    <a:lnTo>
                      <a:pt x="42" y="36"/>
                    </a:lnTo>
                    <a:lnTo>
                      <a:pt x="44" y="3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  <a:moveTo>
                      <a:pt x="78" y="114"/>
                    </a:moveTo>
                    <a:lnTo>
                      <a:pt x="174" y="114"/>
                    </a:lnTo>
                    <a:lnTo>
                      <a:pt x="156" y="80"/>
                    </a:lnTo>
                    <a:lnTo>
                      <a:pt x="150" y="70"/>
                    </a:lnTo>
                    <a:lnTo>
                      <a:pt x="78" y="70"/>
                    </a:lnTo>
                    <a:lnTo>
                      <a:pt x="78" y="70"/>
                    </a:lnTo>
                    <a:lnTo>
                      <a:pt x="74" y="70"/>
                    </a:lnTo>
                    <a:lnTo>
                      <a:pt x="70" y="72"/>
                    </a:lnTo>
                    <a:lnTo>
                      <a:pt x="68" y="76"/>
                    </a:lnTo>
                    <a:lnTo>
                      <a:pt x="68" y="80"/>
                    </a:lnTo>
                    <a:lnTo>
                      <a:pt x="68" y="104"/>
                    </a:lnTo>
                    <a:lnTo>
                      <a:pt x="68" y="104"/>
                    </a:lnTo>
                    <a:lnTo>
                      <a:pt x="68" y="108"/>
                    </a:lnTo>
                    <a:lnTo>
                      <a:pt x="70" y="110"/>
                    </a:lnTo>
                    <a:lnTo>
                      <a:pt x="74" y="112"/>
                    </a:lnTo>
                    <a:lnTo>
                      <a:pt x="78" y="114"/>
                    </a:lnTo>
                    <a:lnTo>
                      <a:pt x="78" y="114"/>
                    </a:lnTo>
                    <a:close/>
                    <a:moveTo>
                      <a:pt x="34" y="140"/>
                    </a:moveTo>
                    <a:lnTo>
                      <a:pt x="10" y="140"/>
                    </a:lnTo>
                    <a:lnTo>
                      <a:pt x="10" y="140"/>
                    </a:lnTo>
                    <a:lnTo>
                      <a:pt x="6" y="142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8"/>
                    </a:lnTo>
                    <a:lnTo>
                      <a:pt x="2" y="182"/>
                    </a:lnTo>
                    <a:lnTo>
                      <a:pt x="6" y="184"/>
                    </a:lnTo>
                    <a:lnTo>
                      <a:pt x="10" y="184"/>
                    </a:lnTo>
                    <a:lnTo>
                      <a:pt x="34" y="184"/>
                    </a:lnTo>
                    <a:lnTo>
                      <a:pt x="34" y="184"/>
                    </a:lnTo>
                    <a:lnTo>
                      <a:pt x="38" y="184"/>
                    </a:lnTo>
                    <a:lnTo>
                      <a:pt x="40" y="182"/>
                    </a:lnTo>
                    <a:lnTo>
                      <a:pt x="42" y="178"/>
                    </a:lnTo>
                    <a:lnTo>
                      <a:pt x="44" y="17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42" y="146"/>
                    </a:lnTo>
                    <a:lnTo>
                      <a:pt x="40" y="144"/>
                    </a:lnTo>
                    <a:lnTo>
                      <a:pt x="38" y="142"/>
                    </a:lnTo>
                    <a:lnTo>
                      <a:pt x="34" y="140"/>
                    </a:lnTo>
                    <a:lnTo>
                      <a:pt x="34" y="140"/>
                    </a:lnTo>
                    <a:close/>
                    <a:moveTo>
                      <a:pt x="188" y="140"/>
                    </a:moveTo>
                    <a:lnTo>
                      <a:pt x="78" y="140"/>
                    </a:lnTo>
                    <a:lnTo>
                      <a:pt x="78" y="140"/>
                    </a:lnTo>
                    <a:lnTo>
                      <a:pt x="74" y="142"/>
                    </a:lnTo>
                    <a:lnTo>
                      <a:pt x="70" y="144"/>
                    </a:lnTo>
                    <a:lnTo>
                      <a:pt x="68" y="146"/>
                    </a:lnTo>
                    <a:lnTo>
                      <a:pt x="68" y="150"/>
                    </a:lnTo>
                    <a:lnTo>
                      <a:pt x="68" y="174"/>
                    </a:lnTo>
                    <a:lnTo>
                      <a:pt x="68" y="174"/>
                    </a:lnTo>
                    <a:lnTo>
                      <a:pt x="68" y="178"/>
                    </a:lnTo>
                    <a:lnTo>
                      <a:pt x="70" y="182"/>
                    </a:lnTo>
                    <a:lnTo>
                      <a:pt x="74" y="184"/>
                    </a:lnTo>
                    <a:lnTo>
                      <a:pt x="78" y="184"/>
                    </a:lnTo>
                    <a:lnTo>
                      <a:pt x="212" y="184"/>
                    </a:lnTo>
                    <a:lnTo>
                      <a:pt x="188" y="140"/>
                    </a:lnTo>
                    <a:close/>
                    <a:moveTo>
                      <a:pt x="34" y="70"/>
                    </a:moveTo>
                    <a:lnTo>
                      <a:pt x="10" y="70"/>
                    </a:lnTo>
                    <a:lnTo>
                      <a:pt x="10" y="70"/>
                    </a:lnTo>
                    <a:lnTo>
                      <a:pt x="6" y="70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8"/>
                    </a:lnTo>
                    <a:lnTo>
                      <a:pt x="2" y="110"/>
                    </a:lnTo>
                    <a:lnTo>
                      <a:pt x="6" y="112"/>
                    </a:lnTo>
                    <a:lnTo>
                      <a:pt x="10" y="114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8" y="112"/>
                    </a:lnTo>
                    <a:lnTo>
                      <a:pt x="40" y="110"/>
                    </a:lnTo>
                    <a:lnTo>
                      <a:pt x="42" y="108"/>
                    </a:lnTo>
                    <a:lnTo>
                      <a:pt x="44" y="104"/>
                    </a:lnTo>
                    <a:lnTo>
                      <a:pt x="44" y="80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2"/>
                    </a:lnTo>
                    <a:lnTo>
                      <a:pt x="38" y="70"/>
                    </a:lnTo>
                    <a:lnTo>
                      <a:pt x="34" y="70"/>
                    </a:lnTo>
                    <a:lnTo>
                      <a:pt x="34" y="70"/>
                    </a:lnTo>
                    <a:close/>
                    <a:moveTo>
                      <a:pt x="350" y="0"/>
                    </a:moveTo>
                    <a:lnTo>
                      <a:pt x="312" y="0"/>
                    </a:lnTo>
                    <a:lnTo>
                      <a:pt x="248" y="116"/>
                    </a:lnTo>
                    <a:lnTo>
                      <a:pt x="220" y="66"/>
                    </a:lnTo>
                    <a:lnTo>
                      <a:pt x="184" y="66"/>
                    </a:lnTo>
                    <a:lnTo>
                      <a:pt x="248" y="184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</p:grpSp>
        <p:sp>
          <p:nvSpPr>
            <p:cNvPr id="6" name="Rectangle 478">
              <a:extLst>
                <a:ext uri="{FF2B5EF4-FFF2-40B4-BE49-F238E27FC236}">
                  <a16:creationId xmlns:a16="http://schemas.microsoft.com/office/drawing/2014/main" id="{4D6CA422-BF55-4BAB-BA0C-2F95CD506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7488" y="1264678"/>
              <a:ext cx="8784976" cy="351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4271" tIns="37136" rIns="74271" bIns="37136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750532"/>
              <a:r>
                <a:rPr lang="en-US" b="1" dirty="0">
                  <a:solidFill>
                    <a:srgbClr val="449FA2"/>
                  </a:solidFill>
                </a:rPr>
                <a:t>Estimates by WHO/ILO* for EU27, 2016: Deaths due to work-related diseases</a:t>
              </a:r>
              <a:endParaRPr lang="en-GB" b="1" dirty="0">
                <a:solidFill>
                  <a:srgbClr val="449FA2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BD69DC4-5612-4B53-9CA4-183F8E71F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816" t="7142" b="45078"/>
            <a:stretch/>
          </p:blipFill>
          <p:spPr>
            <a:xfrm>
              <a:off x="1343472" y="1753766"/>
              <a:ext cx="9680382" cy="3950278"/>
            </a:xfrm>
            <a:prstGeom prst="rect">
              <a:avLst/>
            </a:prstGeom>
          </p:spPr>
        </p:pic>
        <p:sp>
          <p:nvSpPr>
            <p:cNvPr id="8" name="Rectangle 478">
              <a:extLst>
                <a:ext uri="{FF2B5EF4-FFF2-40B4-BE49-F238E27FC236}">
                  <a16:creationId xmlns:a16="http://schemas.microsoft.com/office/drawing/2014/main" id="{A7821390-E5DF-457C-87D0-8C68EA4FC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561" y="5848073"/>
              <a:ext cx="7920880" cy="321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4271" tIns="37136" rIns="74271" bIns="37136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750532"/>
              <a:r>
                <a:rPr lang="en-US" sz="1600" b="1" dirty="0"/>
                <a:t>* Grouping of diseases by EU-OSHA</a:t>
              </a:r>
              <a:endParaRPr lang="en-GB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32590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07A47-AAF8-448E-8192-034A9D7398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61574" y="365125"/>
            <a:ext cx="4792226" cy="1325563"/>
          </a:xfrm>
        </p:spPr>
        <p:txBody>
          <a:bodyPr>
            <a:normAutofit fontScale="9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Evidence from the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EU OSH Information system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861465D-ADD3-41B4-98AF-148EB3EF241C}"/>
              </a:ext>
            </a:extLst>
          </p:cNvPr>
          <p:cNvGrpSpPr/>
          <p:nvPr/>
        </p:nvGrpSpPr>
        <p:grpSpPr>
          <a:xfrm>
            <a:off x="387177" y="2429246"/>
            <a:ext cx="10009112" cy="2645172"/>
            <a:chOff x="387177" y="2429246"/>
            <a:chExt cx="10009112" cy="2645172"/>
          </a:xfrm>
        </p:grpSpPr>
        <p:sp>
          <p:nvSpPr>
            <p:cNvPr id="3" name="Rectangle 478">
              <a:extLst>
                <a:ext uri="{FF2B5EF4-FFF2-40B4-BE49-F238E27FC236}">
                  <a16:creationId xmlns:a16="http://schemas.microsoft.com/office/drawing/2014/main" id="{E059A6F9-49C1-4668-8CEF-A49C84D7D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736" y="2477082"/>
              <a:ext cx="6581345" cy="444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4271" tIns="37136" rIns="74271" bIns="37136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750532"/>
              <a:r>
                <a:rPr lang="en-US" sz="2400" b="1" dirty="0">
                  <a:solidFill>
                    <a:srgbClr val="449FA2"/>
                  </a:solidFill>
                </a:rPr>
                <a:t>Objective </a:t>
              </a:r>
              <a:endParaRPr lang="en-GB" sz="2400" b="1" dirty="0">
                <a:solidFill>
                  <a:srgbClr val="449FA2"/>
                </a:solidFill>
              </a:endParaRPr>
            </a:p>
          </p:txBody>
        </p:sp>
        <p:grpSp>
          <p:nvGrpSpPr>
            <p:cNvPr id="4" name="Group 103">
              <a:extLst>
                <a:ext uri="{FF2B5EF4-FFF2-40B4-BE49-F238E27FC236}">
                  <a16:creationId xmlns:a16="http://schemas.microsoft.com/office/drawing/2014/main" id="{8B777F4B-2C21-42A2-8E48-970C40D986C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7177" y="2429246"/>
              <a:ext cx="540000" cy="540000"/>
              <a:chOff x="8447928" y="2258092"/>
              <a:chExt cx="612000" cy="612000"/>
            </a:xfrm>
          </p:grpSpPr>
          <p:sp>
            <p:nvSpPr>
              <p:cNvPr id="5" name="Oval 337">
                <a:extLst>
                  <a:ext uri="{FF2B5EF4-FFF2-40B4-BE49-F238E27FC236}">
                    <a16:creationId xmlns:a16="http://schemas.microsoft.com/office/drawing/2014/main" id="{3533F114-C6FB-4C9D-8E19-63CC688D5658}"/>
                  </a:ext>
                </a:extLst>
              </p:cNvPr>
              <p:cNvSpPr/>
              <p:nvPr/>
            </p:nvSpPr>
            <p:spPr bwMode="ltGray">
              <a:xfrm>
                <a:off x="8447928" y="2258092"/>
                <a:ext cx="612000" cy="612000"/>
              </a:xfrm>
              <a:prstGeom prst="ellipse">
                <a:avLst/>
              </a:prstGeom>
              <a:solidFill>
                <a:srgbClr val="449FA2"/>
              </a:solidFill>
              <a:ln w="3175">
                <a:solidFill>
                  <a:srgbClr val="449F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6" name="Freeform 4960">
                <a:extLst>
                  <a:ext uri="{FF2B5EF4-FFF2-40B4-BE49-F238E27FC236}">
                    <a16:creationId xmlns:a16="http://schemas.microsoft.com/office/drawing/2014/main" id="{A66B676E-F238-40AF-85B5-39CC00C2B2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59459" y="2479874"/>
                <a:ext cx="421594" cy="221638"/>
              </a:xfrm>
              <a:custGeom>
                <a:avLst/>
                <a:gdLst>
                  <a:gd name="T0" fmla="*/ 242 w 350"/>
                  <a:gd name="T1" fmla="*/ 32 h 184"/>
                  <a:gd name="T2" fmla="*/ 236 w 350"/>
                  <a:gd name="T3" fmla="*/ 42 h 184"/>
                  <a:gd name="T4" fmla="*/ 78 w 350"/>
                  <a:gd name="T5" fmla="*/ 42 h 184"/>
                  <a:gd name="T6" fmla="*/ 68 w 350"/>
                  <a:gd name="T7" fmla="*/ 36 h 184"/>
                  <a:gd name="T8" fmla="*/ 68 w 350"/>
                  <a:gd name="T9" fmla="*/ 10 h 184"/>
                  <a:gd name="T10" fmla="*/ 74 w 350"/>
                  <a:gd name="T11" fmla="*/ 0 h 184"/>
                  <a:gd name="T12" fmla="*/ 232 w 350"/>
                  <a:gd name="T13" fmla="*/ 0 h 184"/>
                  <a:gd name="T14" fmla="*/ 242 w 350"/>
                  <a:gd name="T15" fmla="*/ 6 h 184"/>
                  <a:gd name="T16" fmla="*/ 34 w 350"/>
                  <a:gd name="T17" fmla="*/ 0 h 184"/>
                  <a:gd name="T18" fmla="*/ 6 w 350"/>
                  <a:gd name="T19" fmla="*/ 0 h 184"/>
                  <a:gd name="T20" fmla="*/ 0 w 350"/>
                  <a:gd name="T21" fmla="*/ 10 h 184"/>
                  <a:gd name="T22" fmla="*/ 0 w 350"/>
                  <a:gd name="T23" fmla="*/ 36 h 184"/>
                  <a:gd name="T24" fmla="*/ 10 w 350"/>
                  <a:gd name="T25" fmla="*/ 42 h 184"/>
                  <a:gd name="T26" fmla="*/ 38 w 350"/>
                  <a:gd name="T27" fmla="*/ 42 h 184"/>
                  <a:gd name="T28" fmla="*/ 44 w 350"/>
                  <a:gd name="T29" fmla="*/ 32 h 184"/>
                  <a:gd name="T30" fmla="*/ 42 w 350"/>
                  <a:gd name="T31" fmla="*/ 6 h 184"/>
                  <a:gd name="T32" fmla="*/ 34 w 350"/>
                  <a:gd name="T33" fmla="*/ 0 h 184"/>
                  <a:gd name="T34" fmla="*/ 174 w 350"/>
                  <a:gd name="T35" fmla="*/ 114 h 184"/>
                  <a:gd name="T36" fmla="*/ 78 w 350"/>
                  <a:gd name="T37" fmla="*/ 70 h 184"/>
                  <a:gd name="T38" fmla="*/ 70 w 350"/>
                  <a:gd name="T39" fmla="*/ 72 h 184"/>
                  <a:gd name="T40" fmla="*/ 68 w 350"/>
                  <a:gd name="T41" fmla="*/ 104 h 184"/>
                  <a:gd name="T42" fmla="*/ 70 w 350"/>
                  <a:gd name="T43" fmla="*/ 110 h 184"/>
                  <a:gd name="T44" fmla="*/ 78 w 350"/>
                  <a:gd name="T45" fmla="*/ 114 h 184"/>
                  <a:gd name="T46" fmla="*/ 10 w 350"/>
                  <a:gd name="T47" fmla="*/ 140 h 184"/>
                  <a:gd name="T48" fmla="*/ 0 w 350"/>
                  <a:gd name="T49" fmla="*/ 146 h 184"/>
                  <a:gd name="T50" fmla="*/ 0 w 350"/>
                  <a:gd name="T51" fmla="*/ 174 h 184"/>
                  <a:gd name="T52" fmla="*/ 6 w 350"/>
                  <a:gd name="T53" fmla="*/ 184 h 184"/>
                  <a:gd name="T54" fmla="*/ 34 w 350"/>
                  <a:gd name="T55" fmla="*/ 184 h 184"/>
                  <a:gd name="T56" fmla="*/ 42 w 350"/>
                  <a:gd name="T57" fmla="*/ 178 h 184"/>
                  <a:gd name="T58" fmla="*/ 44 w 350"/>
                  <a:gd name="T59" fmla="*/ 150 h 184"/>
                  <a:gd name="T60" fmla="*/ 38 w 350"/>
                  <a:gd name="T61" fmla="*/ 142 h 184"/>
                  <a:gd name="T62" fmla="*/ 188 w 350"/>
                  <a:gd name="T63" fmla="*/ 140 h 184"/>
                  <a:gd name="T64" fmla="*/ 74 w 350"/>
                  <a:gd name="T65" fmla="*/ 142 h 184"/>
                  <a:gd name="T66" fmla="*/ 68 w 350"/>
                  <a:gd name="T67" fmla="*/ 150 h 184"/>
                  <a:gd name="T68" fmla="*/ 68 w 350"/>
                  <a:gd name="T69" fmla="*/ 178 h 184"/>
                  <a:gd name="T70" fmla="*/ 78 w 350"/>
                  <a:gd name="T71" fmla="*/ 184 h 184"/>
                  <a:gd name="T72" fmla="*/ 34 w 350"/>
                  <a:gd name="T73" fmla="*/ 70 h 184"/>
                  <a:gd name="T74" fmla="*/ 6 w 350"/>
                  <a:gd name="T75" fmla="*/ 70 h 184"/>
                  <a:gd name="T76" fmla="*/ 0 w 350"/>
                  <a:gd name="T77" fmla="*/ 80 h 184"/>
                  <a:gd name="T78" fmla="*/ 0 w 350"/>
                  <a:gd name="T79" fmla="*/ 108 h 184"/>
                  <a:gd name="T80" fmla="*/ 10 w 350"/>
                  <a:gd name="T81" fmla="*/ 114 h 184"/>
                  <a:gd name="T82" fmla="*/ 38 w 350"/>
                  <a:gd name="T83" fmla="*/ 112 h 184"/>
                  <a:gd name="T84" fmla="*/ 44 w 350"/>
                  <a:gd name="T85" fmla="*/ 104 h 184"/>
                  <a:gd name="T86" fmla="*/ 42 w 350"/>
                  <a:gd name="T87" fmla="*/ 76 h 184"/>
                  <a:gd name="T88" fmla="*/ 34 w 350"/>
                  <a:gd name="T89" fmla="*/ 70 h 184"/>
                  <a:gd name="T90" fmla="*/ 312 w 350"/>
                  <a:gd name="T91" fmla="*/ 0 h 184"/>
                  <a:gd name="T92" fmla="*/ 184 w 350"/>
                  <a:gd name="T93" fmla="*/ 6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0" h="184">
                    <a:moveTo>
                      <a:pt x="242" y="10"/>
                    </a:moveTo>
                    <a:lnTo>
                      <a:pt x="242" y="32"/>
                    </a:lnTo>
                    <a:lnTo>
                      <a:pt x="242" y="32"/>
                    </a:lnTo>
                    <a:lnTo>
                      <a:pt x="242" y="36"/>
                    </a:lnTo>
                    <a:lnTo>
                      <a:pt x="240" y="40"/>
                    </a:lnTo>
                    <a:lnTo>
                      <a:pt x="236" y="42"/>
                    </a:lnTo>
                    <a:lnTo>
                      <a:pt x="232" y="42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0" y="40"/>
                    </a:lnTo>
                    <a:lnTo>
                      <a:pt x="68" y="36"/>
                    </a:lnTo>
                    <a:lnTo>
                      <a:pt x="68" y="32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6"/>
                    </a:lnTo>
                    <a:lnTo>
                      <a:pt x="70" y="2"/>
                    </a:lnTo>
                    <a:lnTo>
                      <a:pt x="74" y="0"/>
                    </a:lnTo>
                    <a:lnTo>
                      <a:pt x="78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36" y="0"/>
                    </a:lnTo>
                    <a:lnTo>
                      <a:pt x="240" y="2"/>
                    </a:lnTo>
                    <a:lnTo>
                      <a:pt x="242" y="6"/>
                    </a:lnTo>
                    <a:lnTo>
                      <a:pt x="242" y="10"/>
                    </a:lnTo>
                    <a:lnTo>
                      <a:pt x="242" y="10"/>
                    </a:lnTo>
                    <a:close/>
                    <a:moveTo>
                      <a:pt x="34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6" y="42"/>
                    </a:lnTo>
                    <a:lnTo>
                      <a:pt x="10" y="42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8" y="42"/>
                    </a:lnTo>
                    <a:lnTo>
                      <a:pt x="40" y="40"/>
                    </a:lnTo>
                    <a:lnTo>
                      <a:pt x="42" y="36"/>
                    </a:lnTo>
                    <a:lnTo>
                      <a:pt x="44" y="3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  <a:moveTo>
                      <a:pt x="78" y="114"/>
                    </a:moveTo>
                    <a:lnTo>
                      <a:pt x="174" y="114"/>
                    </a:lnTo>
                    <a:lnTo>
                      <a:pt x="156" y="80"/>
                    </a:lnTo>
                    <a:lnTo>
                      <a:pt x="150" y="70"/>
                    </a:lnTo>
                    <a:lnTo>
                      <a:pt x="78" y="70"/>
                    </a:lnTo>
                    <a:lnTo>
                      <a:pt x="78" y="70"/>
                    </a:lnTo>
                    <a:lnTo>
                      <a:pt x="74" y="70"/>
                    </a:lnTo>
                    <a:lnTo>
                      <a:pt x="70" y="72"/>
                    </a:lnTo>
                    <a:lnTo>
                      <a:pt x="68" y="76"/>
                    </a:lnTo>
                    <a:lnTo>
                      <a:pt x="68" y="80"/>
                    </a:lnTo>
                    <a:lnTo>
                      <a:pt x="68" y="104"/>
                    </a:lnTo>
                    <a:lnTo>
                      <a:pt x="68" y="104"/>
                    </a:lnTo>
                    <a:lnTo>
                      <a:pt x="68" y="108"/>
                    </a:lnTo>
                    <a:lnTo>
                      <a:pt x="70" y="110"/>
                    </a:lnTo>
                    <a:lnTo>
                      <a:pt x="74" y="112"/>
                    </a:lnTo>
                    <a:lnTo>
                      <a:pt x="78" y="114"/>
                    </a:lnTo>
                    <a:lnTo>
                      <a:pt x="78" y="114"/>
                    </a:lnTo>
                    <a:close/>
                    <a:moveTo>
                      <a:pt x="34" y="140"/>
                    </a:moveTo>
                    <a:lnTo>
                      <a:pt x="10" y="140"/>
                    </a:lnTo>
                    <a:lnTo>
                      <a:pt x="10" y="140"/>
                    </a:lnTo>
                    <a:lnTo>
                      <a:pt x="6" y="142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8"/>
                    </a:lnTo>
                    <a:lnTo>
                      <a:pt x="2" y="182"/>
                    </a:lnTo>
                    <a:lnTo>
                      <a:pt x="6" y="184"/>
                    </a:lnTo>
                    <a:lnTo>
                      <a:pt x="10" y="184"/>
                    </a:lnTo>
                    <a:lnTo>
                      <a:pt x="34" y="184"/>
                    </a:lnTo>
                    <a:lnTo>
                      <a:pt x="34" y="184"/>
                    </a:lnTo>
                    <a:lnTo>
                      <a:pt x="38" y="184"/>
                    </a:lnTo>
                    <a:lnTo>
                      <a:pt x="40" y="182"/>
                    </a:lnTo>
                    <a:lnTo>
                      <a:pt x="42" y="178"/>
                    </a:lnTo>
                    <a:lnTo>
                      <a:pt x="44" y="17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42" y="146"/>
                    </a:lnTo>
                    <a:lnTo>
                      <a:pt x="40" y="144"/>
                    </a:lnTo>
                    <a:lnTo>
                      <a:pt x="38" y="142"/>
                    </a:lnTo>
                    <a:lnTo>
                      <a:pt x="34" y="140"/>
                    </a:lnTo>
                    <a:lnTo>
                      <a:pt x="34" y="140"/>
                    </a:lnTo>
                    <a:close/>
                    <a:moveTo>
                      <a:pt x="188" y="140"/>
                    </a:moveTo>
                    <a:lnTo>
                      <a:pt x="78" y="140"/>
                    </a:lnTo>
                    <a:lnTo>
                      <a:pt x="78" y="140"/>
                    </a:lnTo>
                    <a:lnTo>
                      <a:pt x="74" y="142"/>
                    </a:lnTo>
                    <a:lnTo>
                      <a:pt x="70" y="144"/>
                    </a:lnTo>
                    <a:lnTo>
                      <a:pt x="68" y="146"/>
                    </a:lnTo>
                    <a:lnTo>
                      <a:pt x="68" y="150"/>
                    </a:lnTo>
                    <a:lnTo>
                      <a:pt x="68" y="174"/>
                    </a:lnTo>
                    <a:lnTo>
                      <a:pt x="68" y="174"/>
                    </a:lnTo>
                    <a:lnTo>
                      <a:pt x="68" y="178"/>
                    </a:lnTo>
                    <a:lnTo>
                      <a:pt x="70" y="182"/>
                    </a:lnTo>
                    <a:lnTo>
                      <a:pt x="74" y="184"/>
                    </a:lnTo>
                    <a:lnTo>
                      <a:pt x="78" y="184"/>
                    </a:lnTo>
                    <a:lnTo>
                      <a:pt x="212" y="184"/>
                    </a:lnTo>
                    <a:lnTo>
                      <a:pt x="188" y="140"/>
                    </a:lnTo>
                    <a:close/>
                    <a:moveTo>
                      <a:pt x="34" y="70"/>
                    </a:moveTo>
                    <a:lnTo>
                      <a:pt x="10" y="70"/>
                    </a:lnTo>
                    <a:lnTo>
                      <a:pt x="10" y="70"/>
                    </a:lnTo>
                    <a:lnTo>
                      <a:pt x="6" y="70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8"/>
                    </a:lnTo>
                    <a:lnTo>
                      <a:pt x="2" y="110"/>
                    </a:lnTo>
                    <a:lnTo>
                      <a:pt x="6" y="112"/>
                    </a:lnTo>
                    <a:lnTo>
                      <a:pt x="10" y="114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8" y="112"/>
                    </a:lnTo>
                    <a:lnTo>
                      <a:pt x="40" y="110"/>
                    </a:lnTo>
                    <a:lnTo>
                      <a:pt x="42" y="108"/>
                    </a:lnTo>
                    <a:lnTo>
                      <a:pt x="44" y="104"/>
                    </a:lnTo>
                    <a:lnTo>
                      <a:pt x="44" y="80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2"/>
                    </a:lnTo>
                    <a:lnTo>
                      <a:pt x="38" y="70"/>
                    </a:lnTo>
                    <a:lnTo>
                      <a:pt x="34" y="70"/>
                    </a:lnTo>
                    <a:lnTo>
                      <a:pt x="34" y="70"/>
                    </a:lnTo>
                    <a:close/>
                    <a:moveTo>
                      <a:pt x="350" y="0"/>
                    </a:moveTo>
                    <a:lnTo>
                      <a:pt x="312" y="0"/>
                    </a:lnTo>
                    <a:lnTo>
                      <a:pt x="248" y="116"/>
                    </a:lnTo>
                    <a:lnTo>
                      <a:pt x="220" y="66"/>
                    </a:lnTo>
                    <a:lnTo>
                      <a:pt x="184" y="66"/>
                    </a:lnTo>
                    <a:lnTo>
                      <a:pt x="248" y="184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id="{752D75BB-70D5-4CEC-9192-1C7B189F3428}"/>
                </a:ext>
              </a:extLst>
            </p:cNvPr>
            <p:cNvSpPr txBox="1"/>
            <p:nvPr/>
          </p:nvSpPr>
          <p:spPr bwMode="auto">
            <a:xfrm>
              <a:off x="1942849" y="3014080"/>
              <a:ext cx="8453440" cy="2060338"/>
            </a:xfrm>
            <a:prstGeom prst="rect">
              <a:avLst/>
            </a:prstGeom>
            <a:solidFill>
              <a:srgbClr val="C4E5E6">
                <a:alpha val="40000"/>
              </a:srgbClr>
            </a:solidFill>
          </p:spPr>
          <p:txBody>
            <a:bodyPr wrap="square" lIns="108000" tIns="0" rIns="0" bIns="0" rtlCol="0" anchor="t">
              <a:noAutofit/>
            </a:bodyPr>
            <a:lstStyle/>
            <a:p>
              <a:pPr>
                <a:spcAft>
                  <a:spcPts val="800"/>
                </a:spcAft>
              </a:pPr>
              <a:r>
                <a:rPr lang="en-GB" sz="2200" b="1" dirty="0">
                  <a:solidFill>
                    <a:srgbClr val="449F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aim was to </a:t>
              </a:r>
              <a:r>
                <a:rPr lang="en-GB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create indicator-based evidence </a:t>
              </a:r>
              <a:r>
                <a:rPr lang="en-GB" sz="2200" b="1" dirty="0">
                  <a:solidFill>
                    <a:srgbClr val="449F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about the current state of OSH and its development during the past decades. </a:t>
              </a:r>
              <a:br>
                <a:rPr lang="en-GB" sz="2200" b="1" dirty="0">
                  <a:solidFill>
                    <a:srgbClr val="449F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GB" sz="2200" b="1" dirty="0">
                  <a:solidFill>
                    <a:srgbClr val="449F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2200" b="1" dirty="0">
                  <a:solidFill>
                    <a:srgbClr val="449F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should contribute to define </a:t>
              </a:r>
              <a:r>
                <a:rPr lang="en-GB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those areas where action and strategic policy are most needed. </a:t>
              </a:r>
            </a:p>
            <a:p>
              <a:endParaRPr lang="en-GB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168214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1172EC1-3DF3-408B-99FB-7C82CFC248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94500" y="355674"/>
            <a:ext cx="4724400" cy="118268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Evidence from the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EU OSH Information system</a:t>
            </a:r>
            <a:endParaRPr lang="en-GB" sz="3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1F30EA-536D-4AB1-BF9D-D638AF110716}"/>
              </a:ext>
            </a:extLst>
          </p:cNvPr>
          <p:cNvGrpSpPr/>
          <p:nvPr/>
        </p:nvGrpSpPr>
        <p:grpSpPr>
          <a:xfrm>
            <a:off x="835993" y="1674353"/>
            <a:ext cx="10059287" cy="4952139"/>
            <a:chOff x="407368" y="1217153"/>
            <a:chExt cx="10059287" cy="4952139"/>
          </a:xfrm>
        </p:grpSpPr>
        <p:grpSp>
          <p:nvGrpSpPr>
            <p:cNvPr id="5" name="Group 103">
              <a:extLst>
                <a:ext uri="{FF2B5EF4-FFF2-40B4-BE49-F238E27FC236}">
                  <a16:creationId xmlns:a16="http://schemas.microsoft.com/office/drawing/2014/main" id="{755BDB08-65C8-4685-B985-C357B214351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7368" y="1217153"/>
              <a:ext cx="405000" cy="405000"/>
              <a:chOff x="8447928" y="2258092"/>
              <a:chExt cx="612000" cy="612000"/>
            </a:xfrm>
          </p:grpSpPr>
          <p:sp>
            <p:nvSpPr>
              <p:cNvPr id="9" name="Oval 337">
                <a:extLst>
                  <a:ext uri="{FF2B5EF4-FFF2-40B4-BE49-F238E27FC236}">
                    <a16:creationId xmlns:a16="http://schemas.microsoft.com/office/drawing/2014/main" id="{81003253-F2A3-4490-BBFD-FAE55A1C3DF6}"/>
                  </a:ext>
                </a:extLst>
              </p:cNvPr>
              <p:cNvSpPr/>
              <p:nvPr/>
            </p:nvSpPr>
            <p:spPr bwMode="ltGray">
              <a:xfrm>
                <a:off x="8447928" y="2258092"/>
                <a:ext cx="612000" cy="612000"/>
              </a:xfrm>
              <a:prstGeom prst="ellipse">
                <a:avLst/>
              </a:prstGeom>
              <a:solidFill>
                <a:srgbClr val="449FA2"/>
              </a:solidFill>
              <a:ln w="3175">
                <a:solidFill>
                  <a:srgbClr val="449F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10" name="Freeform 4960">
                <a:extLst>
                  <a:ext uri="{FF2B5EF4-FFF2-40B4-BE49-F238E27FC236}">
                    <a16:creationId xmlns:a16="http://schemas.microsoft.com/office/drawing/2014/main" id="{2E696C10-CE67-4FA5-B600-FE390C9982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59459" y="2479874"/>
                <a:ext cx="421594" cy="221638"/>
              </a:xfrm>
              <a:custGeom>
                <a:avLst/>
                <a:gdLst>
                  <a:gd name="T0" fmla="*/ 242 w 350"/>
                  <a:gd name="T1" fmla="*/ 32 h 184"/>
                  <a:gd name="T2" fmla="*/ 236 w 350"/>
                  <a:gd name="T3" fmla="*/ 42 h 184"/>
                  <a:gd name="T4" fmla="*/ 78 w 350"/>
                  <a:gd name="T5" fmla="*/ 42 h 184"/>
                  <a:gd name="T6" fmla="*/ 68 w 350"/>
                  <a:gd name="T7" fmla="*/ 36 h 184"/>
                  <a:gd name="T8" fmla="*/ 68 w 350"/>
                  <a:gd name="T9" fmla="*/ 10 h 184"/>
                  <a:gd name="T10" fmla="*/ 74 w 350"/>
                  <a:gd name="T11" fmla="*/ 0 h 184"/>
                  <a:gd name="T12" fmla="*/ 232 w 350"/>
                  <a:gd name="T13" fmla="*/ 0 h 184"/>
                  <a:gd name="T14" fmla="*/ 242 w 350"/>
                  <a:gd name="T15" fmla="*/ 6 h 184"/>
                  <a:gd name="T16" fmla="*/ 34 w 350"/>
                  <a:gd name="T17" fmla="*/ 0 h 184"/>
                  <a:gd name="T18" fmla="*/ 6 w 350"/>
                  <a:gd name="T19" fmla="*/ 0 h 184"/>
                  <a:gd name="T20" fmla="*/ 0 w 350"/>
                  <a:gd name="T21" fmla="*/ 10 h 184"/>
                  <a:gd name="T22" fmla="*/ 0 w 350"/>
                  <a:gd name="T23" fmla="*/ 36 h 184"/>
                  <a:gd name="T24" fmla="*/ 10 w 350"/>
                  <a:gd name="T25" fmla="*/ 42 h 184"/>
                  <a:gd name="T26" fmla="*/ 38 w 350"/>
                  <a:gd name="T27" fmla="*/ 42 h 184"/>
                  <a:gd name="T28" fmla="*/ 44 w 350"/>
                  <a:gd name="T29" fmla="*/ 32 h 184"/>
                  <a:gd name="T30" fmla="*/ 42 w 350"/>
                  <a:gd name="T31" fmla="*/ 6 h 184"/>
                  <a:gd name="T32" fmla="*/ 34 w 350"/>
                  <a:gd name="T33" fmla="*/ 0 h 184"/>
                  <a:gd name="T34" fmla="*/ 174 w 350"/>
                  <a:gd name="T35" fmla="*/ 114 h 184"/>
                  <a:gd name="T36" fmla="*/ 78 w 350"/>
                  <a:gd name="T37" fmla="*/ 70 h 184"/>
                  <a:gd name="T38" fmla="*/ 70 w 350"/>
                  <a:gd name="T39" fmla="*/ 72 h 184"/>
                  <a:gd name="T40" fmla="*/ 68 w 350"/>
                  <a:gd name="T41" fmla="*/ 104 h 184"/>
                  <a:gd name="T42" fmla="*/ 70 w 350"/>
                  <a:gd name="T43" fmla="*/ 110 h 184"/>
                  <a:gd name="T44" fmla="*/ 78 w 350"/>
                  <a:gd name="T45" fmla="*/ 114 h 184"/>
                  <a:gd name="T46" fmla="*/ 10 w 350"/>
                  <a:gd name="T47" fmla="*/ 140 h 184"/>
                  <a:gd name="T48" fmla="*/ 0 w 350"/>
                  <a:gd name="T49" fmla="*/ 146 h 184"/>
                  <a:gd name="T50" fmla="*/ 0 w 350"/>
                  <a:gd name="T51" fmla="*/ 174 h 184"/>
                  <a:gd name="T52" fmla="*/ 6 w 350"/>
                  <a:gd name="T53" fmla="*/ 184 h 184"/>
                  <a:gd name="T54" fmla="*/ 34 w 350"/>
                  <a:gd name="T55" fmla="*/ 184 h 184"/>
                  <a:gd name="T56" fmla="*/ 42 w 350"/>
                  <a:gd name="T57" fmla="*/ 178 h 184"/>
                  <a:gd name="T58" fmla="*/ 44 w 350"/>
                  <a:gd name="T59" fmla="*/ 150 h 184"/>
                  <a:gd name="T60" fmla="*/ 38 w 350"/>
                  <a:gd name="T61" fmla="*/ 142 h 184"/>
                  <a:gd name="T62" fmla="*/ 188 w 350"/>
                  <a:gd name="T63" fmla="*/ 140 h 184"/>
                  <a:gd name="T64" fmla="*/ 74 w 350"/>
                  <a:gd name="T65" fmla="*/ 142 h 184"/>
                  <a:gd name="T66" fmla="*/ 68 w 350"/>
                  <a:gd name="T67" fmla="*/ 150 h 184"/>
                  <a:gd name="T68" fmla="*/ 68 w 350"/>
                  <a:gd name="T69" fmla="*/ 178 h 184"/>
                  <a:gd name="T70" fmla="*/ 78 w 350"/>
                  <a:gd name="T71" fmla="*/ 184 h 184"/>
                  <a:gd name="T72" fmla="*/ 34 w 350"/>
                  <a:gd name="T73" fmla="*/ 70 h 184"/>
                  <a:gd name="T74" fmla="*/ 6 w 350"/>
                  <a:gd name="T75" fmla="*/ 70 h 184"/>
                  <a:gd name="T76" fmla="*/ 0 w 350"/>
                  <a:gd name="T77" fmla="*/ 80 h 184"/>
                  <a:gd name="T78" fmla="*/ 0 w 350"/>
                  <a:gd name="T79" fmla="*/ 108 h 184"/>
                  <a:gd name="T80" fmla="*/ 10 w 350"/>
                  <a:gd name="T81" fmla="*/ 114 h 184"/>
                  <a:gd name="T82" fmla="*/ 38 w 350"/>
                  <a:gd name="T83" fmla="*/ 112 h 184"/>
                  <a:gd name="T84" fmla="*/ 44 w 350"/>
                  <a:gd name="T85" fmla="*/ 104 h 184"/>
                  <a:gd name="T86" fmla="*/ 42 w 350"/>
                  <a:gd name="T87" fmla="*/ 76 h 184"/>
                  <a:gd name="T88" fmla="*/ 34 w 350"/>
                  <a:gd name="T89" fmla="*/ 70 h 184"/>
                  <a:gd name="T90" fmla="*/ 312 w 350"/>
                  <a:gd name="T91" fmla="*/ 0 h 184"/>
                  <a:gd name="T92" fmla="*/ 184 w 350"/>
                  <a:gd name="T93" fmla="*/ 6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0" h="184">
                    <a:moveTo>
                      <a:pt x="242" y="10"/>
                    </a:moveTo>
                    <a:lnTo>
                      <a:pt x="242" y="32"/>
                    </a:lnTo>
                    <a:lnTo>
                      <a:pt x="242" y="32"/>
                    </a:lnTo>
                    <a:lnTo>
                      <a:pt x="242" y="36"/>
                    </a:lnTo>
                    <a:lnTo>
                      <a:pt x="240" y="40"/>
                    </a:lnTo>
                    <a:lnTo>
                      <a:pt x="236" y="42"/>
                    </a:lnTo>
                    <a:lnTo>
                      <a:pt x="232" y="42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0" y="40"/>
                    </a:lnTo>
                    <a:lnTo>
                      <a:pt x="68" y="36"/>
                    </a:lnTo>
                    <a:lnTo>
                      <a:pt x="68" y="32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6"/>
                    </a:lnTo>
                    <a:lnTo>
                      <a:pt x="70" y="2"/>
                    </a:lnTo>
                    <a:lnTo>
                      <a:pt x="74" y="0"/>
                    </a:lnTo>
                    <a:lnTo>
                      <a:pt x="78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36" y="0"/>
                    </a:lnTo>
                    <a:lnTo>
                      <a:pt x="240" y="2"/>
                    </a:lnTo>
                    <a:lnTo>
                      <a:pt x="242" y="6"/>
                    </a:lnTo>
                    <a:lnTo>
                      <a:pt x="242" y="10"/>
                    </a:lnTo>
                    <a:lnTo>
                      <a:pt x="242" y="10"/>
                    </a:lnTo>
                    <a:close/>
                    <a:moveTo>
                      <a:pt x="34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6" y="42"/>
                    </a:lnTo>
                    <a:lnTo>
                      <a:pt x="10" y="42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8" y="42"/>
                    </a:lnTo>
                    <a:lnTo>
                      <a:pt x="40" y="40"/>
                    </a:lnTo>
                    <a:lnTo>
                      <a:pt x="42" y="36"/>
                    </a:lnTo>
                    <a:lnTo>
                      <a:pt x="44" y="3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  <a:moveTo>
                      <a:pt x="78" y="114"/>
                    </a:moveTo>
                    <a:lnTo>
                      <a:pt x="174" y="114"/>
                    </a:lnTo>
                    <a:lnTo>
                      <a:pt x="156" y="80"/>
                    </a:lnTo>
                    <a:lnTo>
                      <a:pt x="150" y="70"/>
                    </a:lnTo>
                    <a:lnTo>
                      <a:pt x="78" y="70"/>
                    </a:lnTo>
                    <a:lnTo>
                      <a:pt x="78" y="70"/>
                    </a:lnTo>
                    <a:lnTo>
                      <a:pt x="74" y="70"/>
                    </a:lnTo>
                    <a:lnTo>
                      <a:pt x="70" y="72"/>
                    </a:lnTo>
                    <a:lnTo>
                      <a:pt x="68" y="76"/>
                    </a:lnTo>
                    <a:lnTo>
                      <a:pt x="68" y="80"/>
                    </a:lnTo>
                    <a:lnTo>
                      <a:pt x="68" y="104"/>
                    </a:lnTo>
                    <a:lnTo>
                      <a:pt x="68" y="104"/>
                    </a:lnTo>
                    <a:lnTo>
                      <a:pt x="68" y="108"/>
                    </a:lnTo>
                    <a:lnTo>
                      <a:pt x="70" y="110"/>
                    </a:lnTo>
                    <a:lnTo>
                      <a:pt x="74" y="112"/>
                    </a:lnTo>
                    <a:lnTo>
                      <a:pt x="78" y="114"/>
                    </a:lnTo>
                    <a:lnTo>
                      <a:pt x="78" y="114"/>
                    </a:lnTo>
                    <a:close/>
                    <a:moveTo>
                      <a:pt x="34" y="140"/>
                    </a:moveTo>
                    <a:lnTo>
                      <a:pt x="10" y="140"/>
                    </a:lnTo>
                    <a:lnTo>
                      <a:pt x="10" y="140"/>
                    </a:lnTo>
                    <a:lnTo>
                      <a:pt x="6" y="142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8"/>
                    </a:lnTo>
                    <a:lnTo>
                      <a:pt x="2" y="182"/>
                    </a:lnTo>
                    <a:lnTo>
                      <a:pt x="6" y="184"/>
                    </a:lnTo>
                    <a:lnTo>
                      <a:pt x="10" y="184"/>
                    </a:lnTo>
                    <a:lnTo>
                      <a:pt x="34" y="184"/>
                    </a:lnTo>
                    <a:lnTo>
                      <a:pt x="34" y="184"/>
                    </a:lnTo>
                    <a:lnTo>
                      <a:pt x="38" y="184"/>
                    </a:lnTo>
                    <a:lnTo>
                      <a:pt x="40" y="182"/>
                    </a:lnTo>
                    <a:lnTo>
                      <a:pt x="42" y="178"/>
                    </a:lnTo>
                    <a:lnTo>
                      <a:pt x="44" y="17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42" y="146"/>
                    </a:lnTo>
                    <a:lnTo>
                      <a:pt x="40" y="144"/>
                    </a:lnTo>
                    <a:lnTo>
                      <a:pt x="38" y="142"/>
                    </a:lnTo>
                    <a:lnTo>
                      <a:pt x="34" y="140"/>
                    </a:lnTo>
                    <a:lnTo>
                      <a:pt x="34" y="140"/>
                    </a:lnTo>
                    <a:close/>
                    <a:moveTo>
                      <a:pt x="188" y="140"/>
                    </a:moveTo>
                    <a:lnTo>
                      <a:pt x="78" y="140"/>
                    </a:lnTo>
                    <a:lnTo>
                      <a:pt x="78" y="140"/>
                    </a:lnTo>
                    <a:lnTo>
                      <a:pt x="74" y="142"/>
                    </a:lnTo>
                    <a:lnTo>
                      <a:pt x="70" y="144"/>
                    </a:lnTo>
                    <a:lnTo>
                      <a:pt x="68" y="146"/>
                    </a:lnTo>
                    <a:lnTo>
                      <a:pt x="68" y="150"/>
                    </a:lnTo>
                    <a:lnTo>
                      <a:pt x="68" y="174"/>
                    </a:lnTo>
                    <a:lnTo>
                      <a:pt x="68" y="174"/>
                    </a:lnTo>
                    <a:lnTo>
                      <a:pt x="68" y="178"/>
                    </a:lnTo>
                    <a:lnTo>
                      <a:pt x="70" y="182"/>
                    </a:lnTo>
                    <a:lnTo>
                      <a:pt x="74" y="184"/>
                    </a:lnTo>
                    <a:lnTo>
                      <a:pt x="78" y="184"/>
                    </a:lnTo>
                    <a:lnTo>
                      <a:pt x="212" y="184"/>
                    </a:lnTo>
                    <a:lnTo>
                      <a:pt x="188" y="140"/>
                    </a:lnTo>
                    <a:close/>
                    <a:moveTo>
                      <a:pt x="34" y="70"/>
                    </a:moveTo>
                    <a:lnTo>
                      <a:pt x="10" y="70"/>
                    </a:lnTo>
                    <a:lnTo>
                      <a:pt x="10" y="70"/>
                    </a:lnTo>
                    <a:lnTo>
                      <a:pt x="6" y="70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8"/>
                    </a:lnTo>
                    <a:lnTo>
                      <a:pt x="2" y="110"/>
                    </a:lnTo>
                    <a:lnTo>
                      <a:pt x="6" y="112"/>
                    </a:lnTo>
                    <a:lnTo>
                      <a:pt x="10" y="114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8" y="112"/>
                    </a:lnTo>
                    <a:lnTo>
                      <a:pt x="40" y="110"/>
                    </a:lnTo>
                    <a:lnTo>
                      <a:pt x="42" y="108"/>
                    </a:lnTo>
                    <a:lnTo>
                      <a:pt x="44" y="104"/>
                    </a:lnTo>
                    <a:lnTo>
                      <a:pt x="44" y="80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2"/>
                    </a:lnTo>
                    <a:lnTo>
                      <a:pt x="38" y="70"/>
                    </a:lnTo>
                    <a:lnTo>
                      <a:pt x="34" y="70"/>
                    </a:lnTo>
                    <a:lnTo>
                      <a:pt x="34" y="70"/>
                    </a:lnTo>
                    <a:close/>
                    <a:moveTo>
                      <a:pt x="350" y="0"/>
                    </a:moveTo>
                    <a:lnTo>
                      <a:pt x="312" y="0"/>
                    </a:lnTo>
                    <a:lnTo>
                      <a:pt x="248" y="116"/>
                    </a:lnTo>
                    <a:lnTo>
                      <a:pt x="220" y="66"/>
                    </a:lnTo>
                    <a:lnTo>
                      <a:pt x="184" y="66"/>
                    </a:lnTo>
                    <a:lnTo>
                      <a:pt x="248" y="184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E54E7F9-29E9-4135-AAD2-790BFA1FC9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0832"/>
            <a:stretch/>
          </p:blipFill>
          <p:spPr>
            <a:xfrm>
              <a:off x="983432" y="1700808"/>
              <a:ext cx="9483223" cy="4054548"/>
            </a:xfrm>
            <a:prstGeom prst="rect">
              <a:avLst/>
            </a:prstGeom>
          </p:spPr>
        </p:pic>
        <p:sp>
          <p:nvSpPr>
            <p:cNvPr id="7" name="Rectangle 478">
              <a:extLst>
                <a:ext uri="{FF2B5EF4-FFF2-40B4-BE49-F238E27FC236}">
                  <a16:creationId xmlns:a16="http://schemas.microsoft.com/office/drawing/2014/main" id="{40944BED-808C-4522-83AE-69205CDB8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7488" y="1249289"/>
              <a:ext cx="8784976" cy="382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4271" tIns="37136" rIns="74271" bIns="37136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750532"/>
              <a:r>
                <a:rPr lang="en-US" b="1" dirty="0">
                  <a:solidFill>
                    <a:srgbClr val="449FA2"/>
                  </a:solidFill>
                </a:rPr>
                <a:t>Estimates by ICOH* for EU27, 2019: Deaths </a:t>
              </a:r>
              <a:r>
                <a:rPr lang="en-US" sz="2000" b="1" dirty="0">
                  <a:solidFill>
                    <a:srgbClr val="449FA2"/>
                  </a:solidFill>
                </a:rPr>
                <a:t>due</a:t>
              </a:r>
              <a:r>
                <a:rPr lang="en-US" b="1" dirty="0">
                  <a:solidFill>
                    <a:srgbClr val="449FA2"/>
                  </a:solidFill>
                </a:rPr>
                <a:t> to work-related diseases</a:t>
              </a:r>
              <a:endParaRPr lang="en-GB" b="1" dirty="0">
                <a:solidFill>
                  <a:srgbClr val="449FA2"/>
                </a:solidFill>
              </a:endParaRPr>
            </a:p>
          </p:txBody>
        </p:sp>
        <p:sp>
          <p:nvSpPr>
            <p:cNvPr id="8" name="Rectangle 478">
              <a:extLst>
                <a:ext uri="{FF2B5EF4-FFF2-40B4-BE49-F238E27FC236}">
                  <a16:creationId xmlns:a16="http://schemas.microsoft.com/office/drawing/2014/main" id="{A3926BD6-02E5-4CB0-AA0E-FE3A6C921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561" y="5848073"/>
              <a:ext cx="7920880" cy="321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4271" tIns="37136" rIns="74271" bIns="37136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750532"/>
              <a:r>
                <a:rPr lang="en-US" sz="1600" b="1" dirty="0"/>
                <a:t>* Grouping of diseases by ICOH</a:t>
              </a:r>
              <a:endParaRPr lang="en-GB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54000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1172EC1-3DF3-408B-99FB-7C82CFC248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94500" y="355674"/>
            <a:ext cx="4724400" cy="118268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Evidence from the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EU OSH Information system</a:t>
            </a:r>
            <a:endParaRPr lang="en-GB" sz="3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E65FD6-E3AD-4A9C-9D67-EA6D1A6BA0ED}"/>
              </a:ext>
            </a:extLst>
          </p:cNvPr>
          <p:cNvGrpSpPr/>
          <p:nvPr/>
        </p:nvGrpSpPr>
        <p:grpSpPr>
          <a:xfrm>
            <a:off x="407368" y="1676034"/>
            <a:ext cx="11377262" cy="4613807"/>
            <a:chOff x="407368" y="1217153"/>
            <a:chExt cx="11377262" cy="4613807"/>
          </a:xfrm>
        </p:grpSpPr>
        <p:grpSp>
          <p:nvGrpSpPr>
            <p:cNvPr id="5" name="Group 103">
              <a:extLst>
                <a:ext uri="{FF2B5EF4-FFF2-40B4-BE49-F238E27FC236}">
                  <a16:creationId xmlns:a16="http://schemas.microsoft.com/office/drawing/2014/main" id="{7AAB19D9-6249-45EE-AEED-09D1AC5F622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7368" y="1217153"/>
              <a:ext cx="405000" cy="405000"/>
              <a:chOff x="8447928" y="2258092"/>
              <a:chExt cx="612000" cy="612000"/>
            </a:xfrm>
          </p:grpSpPr>
          <p:sp>
            <p:nvSpPr>
              <p:cNvPr id="11" name="Oval 337">
                <a:extLst>
                  <a:ext uri="{FF2B5EF4-FFF2-40B4-BE49-F238E27FC236}">
                    <a16:creationId xmlns:a16="http://schemas.microsoft.com/office/drawing/2014/main" id="{1A99D679-4392-4D2C-9704-A5BC56F6A851}"/>
                  </a:ext>
                </a:extLst>
              </p:cNvPr>
              <p:cNvSpPr/>
              <p:nvPr/>
            </p:nvSpPr>
            <p:spPr bwMode="ltGray">
              <a:xfrm>
                <a:off x="8447928" y="2258092"/>
                <a:ext cx="612000" cy="612000"/>
              </a:xfrm>
              <a:prstGeom prst="ellipse">
                <a:avLst/>
              </a:prstGeom>
              <a:solidFill>
                <a:srgbClr val="449FA2"/>
              </a:solidFill>
              <a:ln w="3175">
                <a:solidFill>
                  <a:srgbClr val="449F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12" name="Freeform 4960">
                <a:extLst>
                  <a:ext uri="{FF2B5EF4-FFF2-40B4-BE49-F238E27FC236}">
                    <a16:creationId xmlns:a16="http://schemas.microsoft.com/office/drawing/2014/main" id="{33CB49F7-1C62-477F-99CB-2E0A31853E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59459" y="2479874"/>
                <a:ext cx="421594" cy="221638"/>
              </a:xfrm>
              <a:custGeom>
                <a:avLst/>
                <a:gdLst>
                  <a:gd name="T0" fmla="*/ 242 w 350"/>
                  <a:gd name="T1" fmla="*/ 32 h 184"/>
                  <a:gd name="T2" fmla="*/ 236 w 350"/>
                  <a:gd name="T3" fmla="*/ 42 h 184"/>
                  <a:gd name="T4" fmla="*/ 78 w 350"/>
                  <a:gd name="T5" fmla="*/ 42 h 184"/>
                  <a:gd name="T6" fmla="*/ 68 w 350"/>
                  <a:gd name="T7" fmla="*/ 36 h 184"/>
                  <a:gd name="T8" fmla="*/ 68 w 350"/>
                  <a:gd name="T9" fmla="*/ 10 h 184"/>
                  <a:gd name="T10" fmla="*/ 74 w 350"/>
                  <a:gd name="T11" fmla="*/ 0 h 184"/>
                  <a:gd name="T12" fmla="*/ 232 w 350"/>
                  <a:gd name="T13" fmla="*/ 0 h 184"/>
                  <a:gd name="T14" fmla="*/ 242 w 350"/>
                  <a:gd name="T15" fmla="*/ 6 h 184"/>
                  <a:gd name="T16" fmla="*/ 34 w 350"/>
                  <a:gd name="T17" fmla="*/ 0 h 184"/>
                  <a:gd name="T18" fmla="*/ 6 w 350"/>
                  <a:gd name="T19" fmla="*/ 0 h 184"/>
                  <a:gd name="T20" fmla="*/ 0 w 350"/>
                  <a:gd name="T21" fmla="*/ 10 h 184"/>
                  <a:gd name="T22" fmla="*/ 0 w 350"/>
                  <a:gd name="T23" fmla="*/ 36 h 184"/>
                  <a:gd name="T24" fmla="*/ 10 w 350"/>
                  <a:gd name="T25" fmla="*/ 42 h 184"/>
                  <a:gd name="T26" fmla="*/ 38 w 350"/>
                  <a:gd name="T27" fmla="*/ 42 h 184"/>
                  <a:gd name="T28" fmla="*/ 44 w 350"/>
                  <a:gd name="T29" fmla="*/ 32 h 184"/>
                  <a:gd name="T30" fmla="*/ 42 w 350"/>
                  <a:gd name="T31" fmla="*/ 6 h 184"/>
                  <a:gd name="T32" fmla="*/ 34 w 350"/>
                  <a:gd name="T33" fmla="*/ 0 h 184"/>
                  <a:gd name="T34" fmla="*/ 174 w 350"/>
                  <a:gd name="T35" fmla="*/ 114 h 184"/>
                  <a:gd name="T36" fmla="*/ 78 w 350"/>
                  <a:gd name="T37" fmla="*/ 70 h 184"/>
                  <a:gd name="T38" fmla="*/ 70 w 350"/>
                  <a:gd name="T39" fmla="*/ 72 h 184"/>
                  <a:gd name="T40" fmla="*/ 68 w 350"/>
                  <a:gd name="T41" fmla="*/ 104 h 184"/>
                  <a:gd name="T42" fmla="*/ 70 w 350"/>
                  <a:gd name="T43" fmla="*/ 110 h 184"/>
                  <a:gd name="T44" fmla="*/ 78 w 350"/>
                  <a:gd name="T45" fmla="*/ 114 h 184"/>
                  <a:gd name="T46" fmla="*/ 10 w 350"/>
                  <a:gd name="T47" fmla="*/ 140 h 184"/>
                  <a:gd name="T48" fmla="*/ 0 w 350"/>
                  <a:gd name="T49" fmla="*/ 146 h 184"/>
                  <a:gd name="T50" fmla="*/ 0 w 350"/>
                  <a:gd name="T51" fmla="*/ 174 h 184"/>
                  <a:gd name="T52" fmla="*/ 6 w 350"/>
                  <a:gd name="T53" fmla="*/ 184 h 184"/>
                  <a:gd name="T54" fmla="*/ 34 w 350"/>
                  <a:gd name="T55" fmla="*/ 184 h 184"/>
                  <a:gd name="T56" fmla="*/ 42 w 350"/>
                  <a:gd name="T57" fmla="*/ 178 h 184"/>
                  <a:gd name="T58" fmla="*/ 44 w 350"/>
                  <a:gd name="T59" fmla="*/ 150 h 184"/>
                  <a:gd name="T60" fmla="*/ 38 w 350"/>
                  <a:gd name="T61" fmla="*/ 142 h 184"/>
                  <a:gd name="T62" fmla="*/ 188 w 350"/>
                  <a:gd name="T63" fmla="*/ 140 h 184"/>
                  <a:gd name="T64" fmla="*/ 74 w 350"/>
                  <a:gd name="T65" fmla="*/ 142 h 184"/>
                  <a:gd name="T66" fmla="*/ 68 w 350"/>
                  <a:gd name="T67" fmla="*/ 150 h 184"/>
                  <a:gd name="T68" fmla="*/ 68 w 350"/>
                  <a:gd name="T69" fmla="*/ 178 h 184"/>
                  <a:gd name="T70" fmla="*/ 78 w 350"/>
                  <a:gd name="T71" fmla="*/ 184 h 184"/>
                  <a:gd name="T72" fmla="*/ 34 w 350"/>
                  <a:gd name="T73" fmla="*/ 70 h 184"/>
                  <a:gd name="T74" fmla="*/ 6 w 350"/>
                  <a:gd name="T75" fmla="*/ 70 h 184"/>
                  <a:gd name="T76" fmla="*/ 0 w 350"/>
                  <a:gd name="T77" fmla="*/ 80 h 184"/>
                  <a:gd name="T78" fmla="*/ 0 w 350"/>
                  <a:gd name="T79" fmla="*/ 108 h 184"/>
                  <a:gd name="T80" fmla="*/ 10 w 350"/>
                  <a:gd name="T81" fmla="*/ 114 h 184"/>
                  <a:gd name="T82" fmla="*/ 38 w 350"/>
                  <a:gd name="T83" fmla="*/ 112 h 184"/>
                  <a:gd name="T84" fmla="*/ 44 w 350"/>
                  <a:gd name="T85" fmla="*/ 104 h 184"/>
                  <a:gd name="T86" fmla="*/ 42 w 350"/>
                  <a:gd name="T87" fmla="*/ 76 h 184"/>
                  <a:gd name="T88" fmla="*/ 34 w 350"/>
                  <a:gd name="T89" fmla="*/ 70 h 184"/>
                  <a:gd name="T90" fmla="*/ 312 w 350"/>
                  <a:gd name="T91" fmla="*/ 0 h 184"/>
                  <a:gd name="T92" fmla="*/ 184 w 350"/>
                  <a:gd name="T93" fmla="*/ 6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0" h="184">
                    <a:moveTo>
                      <a:pt x="242" y="10"/>
                    </a:moveTo>
                    <a:lnTo>
                      <a:pt x="242" y="32"/>
                    </a:lnTo>
                    <a:lnTo>
                      <a:pt x="242" y="32"/>
                    </a:lnTo>
                    <a:lnTo>
                      <a:pt x="242" y="36"/>
                    </a:lnTo>
                    <a:lnTo>
                      <a:pt x="240" y="40"/>
                    </a:lnTo>
                    <a:lnTo>
                      <a:pt x="236" y="42"/>
                    </a:lnTo>
                    <a:lnTo>
                      <a:pt x="232" y="42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0" y="40"/>
                    </a:lnTo>
                    <a:lnTo>
                      <a:pt x="68" y="36"/>
                    </a:lnTo>
                    <a:lnTo>
                      <a:pt x="68" y="32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6"/>
                    </a:lnTo>
                    <a:lnTo>
                      <a:pt x="70" y="2"/>
                    </a:lnTo>
                    <a:lnTo>
                      <a:pt x="74" y="0"/>
                    </a:lnTo>
                    <a:lnTo>
                      <a:pt x="78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36" y="0"/>
                    </a:lnTo>
                    <a:lnTo>
                      <a:pt x="240" y="2"/>
                    </a:lnTo>
                    <a:lnTo>
                      <a:pt x="242" y="6"/>
                    </a:lnTo>
                    <a:lnTo>
                      <a:pt x="242" y="10"/>
                    </a:lnTo>
                    <a:lnTo>
                      <a:pt x="242" y="10"/>
                    </a:lnTo>
                    <a:close/>
                    <a:moveTo>
                      <a:pt x="34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6" y="42"/>
                    </a:lnTo>
                    <a:lnTo>
                      <a:pt x="10" y="42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8" y="42"/>
                    </a:lnTo>
                    <a:lnTo>
                      <a:pt x="40" y="40"/>
                    </a:lnTo>
                    <a:lnTo>
                      <a:pt x="42" y="36"/>
                    </a:lnTo>
                    <a:lnTo>
                      <a:pt x="44" y="3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  <a:moveTo>
                      <a:pt x="78" y="114"/>
                    </a:moveTo>
                    <a:lnTo>
                      <a:pt x="174" y="114"/>
                    </a:lnTo>
                    <a:lnTo>
                      <a:pt x="156" y="80"/>
                    </a:lnTo>
                    <a:lnTo>
                      <a:pt x="150" y="70"/>
                    </a:lnTo>
                    <a:lnTo>
                      <a:pt x="78" y="70"/>
                    </a:lnTo>
                    <a:lnTo>
                      <a:pt x="78" y="70"/>
                    </a:lnTo>
                    <a:lnTo>
                      <a:pt x="74" y="70"/>
                    </a:lnTo>
                    <a:lnTo>
                      <a:pt x="70" y="72"/>
                    </a:lnTo>
                    <a:lnTo>
                      <a:pt x="68" y="76"/>
                    </a:lnTo>
                    <a:lnTo>
                      <a:pt x="68" y="80"/>
                    </a:lnTo>
                    <a:lnTo>
                      <a:pt x="68" y="104"/>
                    </a:lnTo>
                    <a:lnTo>
                      <a:pt x="68" y="104"/>
                    </a:lnTo>
                    <a:lnTo>
                      <a:pt x="68" y="108"/>
                    </a:lnTo>
                    <a:lnTo>
                      <a:pt x="70" y="110"/>
                    </a:lnTo>
                    <a:lnTo>
                      <a:pt x="74" y="112"/>
                    </a:lnTo>
                    <a:lnTo>
                      <a:pt x="78" y="114"/>
                    </a:lnTo>
                    <a:lnTo>
                      <a:pt x="78" y="114"/>
                    </a:lnTo>
                    <a:close/>
                    <a:moveTo>
                      <a:pt x="34" y="140"/>
                    </a:moveTo>
                    <a:lnTo>
                      <a:pt x="10" y="140"/>
                    </a:lnTo>
                    <a:lnTo>
                      <a:pt x="10" y="140"/>
                    </a:lnTo>
                    <a:lnTo>
                      <a:pt x="6" y="142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8"/>
                    </a:lnTo>
                    <a:lnTo>
                      <a:pt x="2" y="182"/>
                    </a:lnTo>
                    <a:lnTo>
                      <a:pt x="6" y="184"/>
                    </a:lnTo>
                    <a:lnTo>
                      <a:pt x="10" y="184"/>
                    </a:lnTo>
                    <a:lnTo>
                      <a:pt x="34" y="184"/>
                    </a:lnTo>
                    <a:lnTo>
                      <a:pt x="34" y="184"/>
                    </a:lnTo>
                    <a:lnTo>
                      <a:pt x="38" y="184"/>
                    </a:lnTo>
                    <a:lnTo>
                      <a:pt x="40" y="182"/>
                    </a:lnTo>
                    <a:lnTo>
                      <a:pt x="42" y="178"/>
                    </a:lnTo>
                    <a:lnTo>
                      <a:pt x="44" y="17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42" y="146"/>
                    </a:lnTo>
                    <a:lnTo>
                      <a:pt x="40" y="144"/>
                    </a:lnTo>
                    <a:lnTo>
                      <a:pt x="38" y="142"/>
                    </a:lnTo>
                    <a:lnTo>
                      <a:pt x="34" y="140"/>
                    </a:lnTo>
                    <a:lnTo>
                      <a:pt x="34" y="140"/>
                    </a:lnTo>
                    <a:close/>
                    <a:moveTo>
                      <a:pt x="188" y="140"/>
                    </a:moveTo>
                    <a:lnTo>
                      <a:pt x="78" y="140"/>
                    </a:lnTo>
                    <a:lnTo>
                      <a:pt x="78" y="140"/>
                    </a:lnTo>
                    <a:lnTo>
                      <a:pt x="74" y="142"/>
                    </a:lnTo>
                    <a:lnTo>
                      <a:pt x="70" y="144"/>
                    </a:lnTo>
                    <a:lnTo>
                      <a:pt x="68" y="146"/>
                    </a:lnTo>
                    <a:lnTo>
                      <a:pt x="68" y="150"/>
                    </a:lnTo>
                    <a:lnTo>
                      <a:pt x="68" y="174"/>
                    </a:lnTo>
                    <a:lnTo>
                      <a:pt x="68" y="174"/>
                    </a:lnTo>
                    <a:lnTo>
                      <a:pt x="68" y="178"/>
                    </a:lnTo>
                    <a:lnTo>
                      <a:pt x="70" y="182"/>
                    </a:lnTo>
                    <a:lnTo>
                      <a:pt x="74" y="184"/>
                    </a:lnTo>
                    <a:lnTo>
                      <a:pt x="78" y="184"/>
                    </a:lnTo>
                    <a:lnTo>
                      <a:pt x="212" y="184"/>
                    </a:lnTo>
                    <a:lnTo>
                      <a:pt x="188" y="140"/>
                    </a:lnTo>
                    <a:close/>
                    <a:moveTo>
                      <a:pt x="34" y="70"/>
                    </a:moveTo>
                    <a:lnTo>
                      <a:pt x="10" y="70"/>
                    </a:lnTo>
                    <a:lnTo>
                      <a:pt x="10" y="70"/>
                    </a:lnTo>
                    <a:lnTo>
                      <a:pt x="6" y="70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8"/>
                    </a:lnTo>
                    <a:lnTo>
                      <a:pt x="2" y="110"/>
                    </a:lnTo>
                    <a:lnTo>
                      <a:pt x="6" y="112"/>
                    </a:lnTo>
                    <a:lnTo>
                      <a:pt x="10" y="114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8" y="112"/>
                    </a:lnTo>
                    <a:lnTo>
                      <a:pt x="40" y="110"/>
                    </a:lnTo>
                    <a:lnTo>
                      <a:pt x="42" y="108"/>
                    </a:lnTo>
                    <a:lnTo>
                      <a:pt x="44" y="104"/>
                    </a:lnTo>
                    <a:lnTo>
                      <a:pt x="44" y="80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2"/>
                    </a:lnTo>
                    <a:lnTo>
                      <a:pt x="38" y="70"/>
                    </a:lnTo>
                    <a:lnTo>
                      <a:pt x="34" y="70"/>
                    </a:lnTo>
                    <a:lnTo>
                      <a:pt x="34" y="70"/>
                    </a:lnTo>
                    <a:close/>
                    <a:moveTo>
                      <a:pt x="350" y="0"/>
                    </a:moveTo>
                    <a:lnTo>
                      <a:pt x="312" y="0"/>
                    </a:lnTo>
                    <a:lnTo>
                      <a:pt x="248" y="116"/>
                    </a:lnTo>
                    <a:lnTo>
                      <a:pt x="220" y="66"/>
                    </a:lnTo>
                    <a:lnTo>
                      <a:pt x="184" y="66"/>
                    </a:lnTo>
                    <a:lnTo>
                      <a:pt x="248" y="184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EF50D48-C30E-4ED8-B181-EA0A94D66A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7368" y="1990311"/>
              <a:ext cx="6048672" cy="3456384"/>
            </a:xfrm>
            <a:prstGeom prst="rect">
              <a:avLst/>
            </a:prstGeom>
          </p:spPr>
        </p:pic>
        <p:sp>
          <p:nvSpPr>
            <p:cNvPr id="7" name="Rectangle 478">
              <a:extLst>
                <a:ext uri="{FF2B5EF4-FFF2-40B4-BE49-F238E27FC236}">
                  <a16:creationId xmlns:a16="http://schemas.microsoft.com/office/drawing/2014/main" id="{0AA73D04-9C28-49F8-8432-465A70614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5600" y="1254768"/>
              <a:ext cx="8640960" cy="382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4271" tIns="37136" rIns="74271" bIns="37136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750532"/>
              <a:r>
                <a:rPr lang="en-US" sz="2000" b="1" dirty="0">
                  <a:solidFill>
                    <a:srgbClr val="449FA2"/>
                  </a:solidFill>
                </a:rPr>
                <a:t>Awareness and preventive measures make a difference - asbestos </a:t>
              </a:r>
              <a:endParaRPr lang="en-GB" sz="2000" b="1" dirty="0">
                <a:solidFill>
                  <a:srgbClr val="449FA2"/>
                </a:solidFill>
              </a:endParaRPr>
            </a:p>
          </p:txBody>
        </p:sp>
        <p:pic>
          <p:nvPicPr>
            <p:cNvPr id="8" name="Picture 7" descr="A picture containing person, clothes, clothing&#10;&#10;Description automatically generated">
              <a:extLst>
                <a:ext uri="{FF2B5EF4-FFF2-40B4-BE49-F238E27FC236}">
                  <a16:creationId xmlns:a16="http://schemas.microsoft.com/office/drawing/2014/main" id="{991D0BA2-8665-483F-A759-8C44E8027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0055" y="1972382"/>
              <a:ext cx="5184575" cy="345638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4F0B3A4-E278-4095-9C45-647ABCCCAC21}"/>
                </a:ext>
              </a:extLst>
            </p:cNvPr>
            <p:cNvSpPr txBox="1"/>
            <p:nvPr/>
          </p:nvSpPr>
          <p:spPr>
            <a:xfrm>
              <a:off x="7236550" y="5509138"/>
              <a:ext cx="24482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0" i="0" dirty="0">
                  <a:solidFill>
                    <a:srgbClr val="4B4B4B"/>
                  </a:solidFill>
                  <a:effectLst/>
                  <a:latin typeface="adobe-clean-serif"/>
                </a:rPr>
                <a:t>© Bernard </a:t>
              </a:r>
              <a:r>
                <a:rPr lang="en-GB" sz="1200" b="0" i="0" dirty="0" err="1">
                  <a:solidFill>
                    <a:srgbClr val="4B4B4B"/>
                  </a:solidFill>
                  <a:effectLst/>
                  <a:latin typeface="adobe-clean-serif"/>
                </a:rPr>
                <a:t>Maurin</a:t>
              </a:r>
              <a:r>
                <a:rPr lang="en-GB" sz="1200" b="0" i="0" dirty="0">
                  <a:solidFill>
                    <a:srgbClr val="4B4B4B"/>
                  </a:solidFill>
                  <a:effectLst/>
                  <a:latin typeface="adobe-clean-serif"/>
                </a:rPr>
                <a:t>/ Adobe Stock</a:t>
              </a:r>
              <a:endParaRPr lang="en-GB" sz="12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BB05E3-3ACC-4B89-BA8B-3C2F4BAADBFC}"/>
                </a:ext>
              </a:extLst>
            </p:cNvPr>
            <p:cNvSpPr txBox="1"/>
            <p:nvPr/>
          </p:nvSpPr>
          <p:spPr>
            <a:xfrm>
              <a:off x="1106616" y="5553961"/>
              <a:ext cx="31683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4B4B4B"/>
                  </a:solidFill>
                  <a:latin typeface="adobe-clean-serif"/>
                </a:rPr>
                <a:t>© </a:t>
              </a:r>
              <a:r>
                <a:rPr lang="es-ES" sz="1200" dirty="0">
                  <a:solidFill>
                    <a:srgbClr val="4B4B4B"/>
                  </a:solidFill>
                  <a:latin typeface="adobe-clean-serif"/>
                </a:rPr>
                <a:t>Central </a:t>
              </a:r>
              <a:r>
                <a:rPr lang="es-ES" sz="1200" dirty="0" err="1">
                  <a:solidFill>
                    <a:srgbClr val="4B4B4B"/>
                  </a:solidFill>
                  <a:latin typeface="adobe-clean-serif"/>
                </a:rPr>
                <a:t>Coast</a:t>
              </a:r>
              <a:r>
                <a:rPr lang="es-ES" sz="1200" dirty="0">
                  <a:solidFill>
                    <a:srgbClr val="4B4B4B"/>
                  </a:solidFill>
                  <a:latin typeface="adobe-clean-serif"/>
                </a:rPr>
                <a:t> Council media, Australia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24974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1172EC1-3DF3-408B-99FB-7C82CFC248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94500" y="355674"/>
            <a:ext cx="4724400" cy="118268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Evidence from the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EU OSH Information system</a:t>
            </a:r>
            <a:endParaRPr lang="en-GB" sz="3200" dirty="0"/>
          </a:p>
        </p:txBody>
      </p:sp>
      <p:grpSp>
        <p:nvGrpSpPr>
          <p:cNvPr id="5" name="Group 103">
            <a:extLst>
              <a:ext uri="{FF2B5EF4-FFF2-40B4-BE49-F238E27FC236}">
                <a16:creationId xmlns:a16="http://schemas.microsoft.com/office/drawing/2014/main" id="{65DA5E84-1941-4157-94BE-6E54B37AC661}"/>
              </a:ext>
            </a:extLst>
          </p:cNvPr>
          <p:cNvGrpSpPr>
            <a:grpSpLocks noChangeAspect="1"/>
          </p:cNvGrpSpPr>
          <p:nvPr/>
        </p:nvGrpSpPr>
        <p:grpSpPr>
          <a:xfrm>
            <a:off x="530052" y="1752971"/>
            <a:ext cx="540000" cy="540000"/>
            <a:chOff x="8447928" y="2258092"/>
            <a:chExt cx="612000" cy="612000"/>
          </a:xfrm>
        </p:grpSpPr>
        <p:sp>
          <p:nvSpPr>
            <p:cNvPr id="6" name="Oval 337">
              <a:extLst>
                <a:ext uri="{FF2B5EF4-FFF2-40B4-BE49-F238E27FC236}">
                  <a16:creationId xmlns:a16="http://schemas.microsoft.com/office/drawing/2014/main" id="{FE046927-E625-4415-A54C-7186951ABD0D}"/>
                </a:ext>
              </a:extLst>
            </p:cNvPr>
            <p:cNvSpPr/>
            <p:nvPr/>
          </p:nvSpPr>
          <p:spPr bwMode="ltGray">
            <a:xfrm>
              <a:off x="8447928" y="2258092"/>
              <a:ext cx="612000" cy="612000"/>
            </a:xfrm>
            <a:prstGeom prst="ellipse">
              <a:avLst/>
            </a:prstGeom>
            <a:solidFill>
              <a:srgbClr val="449FA2"/>
            </a:solidFill>
            <a:ln w="3175">
              <a:solidFill>
                <a:srgbClr val="449F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" name="Freeform 4960">
              <a:extLst>
                <a:ext uri="{FF2B5EF4-FFF2-40B4-BE49-F238E27FC236}">
                  <a16:creationId xmlns:a16="http://schemas.microsoft.com/office/drawing/2014/main" id="{38A5C992-03AF-410D-AA79-00B7B83D1F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59459" y="2479874"/>
              <a:ext cx="421594" cy="221638"/>
            </a:xfrm>
            <a:custGeom>
              <a:avLst/>
              <a:gdLst>
                <a:gd name="T0" fmla="*/ 242 w 350"/>
                <a:gd name="T1" fmla="*/ 32 h 184"/>
                <a:gd name="T2" fmla="*/ 236 w 350"/>
                <a:gd name="T3" fmla="*/ 42 h 184"/>
                <a:gd name="T4" fmla="*/ 78 w 350"/>
                <a:gd name="T5" fmla="*/ 42 h 184"/>
                <a:gd name="T6" fmla="*/ 68 w 350"/>
                <a:gd name="T7" fmla="*/ 36 h 184"/>
                <a:gd name="T8" fmla="*/ 68 w 350"/>
                <a:gd name="T9" fmla="*/ 10 h 184"/>
                <a:gd name="T10" fmla="*/ 74 w 350"/>
                <a:gd name="T11" fmla="*/ 0 h 184"/>
                <a:gd name="T12" fmla="*/ 232 w 350"/>
                <a:gd name="T13" fmla="*/ 0 h 184"/>
                <a:gd name="T14" fmla="*/ 242 w 350"/>
                <a:gd name="T15" fmla="*/ 6 h 184"/>
                <a:gd name="T16" fmla="*/ 34 w 350"/>
                <a:gd name="T17" fmla="*/ 0 h 184"/>
                <a:gd name="T18" fmla="*/ 6 w 350"/>
                <a:gd name="T19" fmla="*/ 0 h 184"/>
                <a:gd name="T20" fmla="*/ 0 w 350"/>
                <a:gd name="T21" fmla="*/ 10 h 184"/>
                <a:gd name="T22" fmla="*/ 0 w 350"/>
                <a:gd name="T23" fmla="*/ 36 h 184"/>
                <a:gd name="T24" fmla="*/ 10 w 350"/>
                <a:gd name="T25" fmla="*/ 42 h 184"/>
                <a:gd name="T26" fmla="*/ 38 w 350"/>
                <a:gd name="T27" fmla="*/ 42 h 184"/>
                <a:gd name="T28" fmla="*/ 44 w 350"/>
                <a:gd name="T29" fmla="*/ 32 h 184"/>
                <a:gd name="T30" fmla="*/ 42 w 350"/>
                <a:gd name="T31" fmla="*/ 6 h 184"/>
                <a:gd name="T32" fmla="*/ 34 w 350"/>
                <a:gd name="T33" fmla="*/ 0 h 184"/>
                <a:gd name="T34" fmla="*/ 174 w 350"/>
                <a:gd name="T35" fmla="*/ 114 h 184"/>
                <a:gd name="T36" fmla="*/ 78 w 350"/>
                <a:gd name="T37" fmla="*/ 70 h 184"/>
                <a:gd name="T38" fmla="*/ 70 w 350"/>
                <a:gd name="T39" fmla="*/ 72 h 184"/>
                <a:gd name="T40" fmla="*/ 68 w 350"/>
                <a:gd name="T41" fmla="*/ 104 h 184"/>
                <a:gd name="T42" fmla="*/ 70 w 350"/>
                <a:gd name="T43" fmla="*/ 110 h 184"/>
                <a:gd name="T44" fmla="*/ 78 w 350"/>
                <a:gd name="T45" fmla="*/ 114 h 184"/>
                <a:gd name="T46" fmla="*/ 10 w 350"/>
                <a:gd name="T47" fmla="*/ 140 h 184"/>
                <a:gd name="T48" fmla="*/ 0 w 350"/>
                <a:gd name="T49" fmla="*/ 146 h 184"/>
                <a:gd name="T50" fmla="*/ 0 w 350"/>
                <a:gd name="T51" fmla="*/ 174 h 184"/>
                <a:gd name="T52" fmla="*/ 6 w 350"/>
                <a:gd name="T53" fmla="*/ 184 h 184"/>
                <a:gd name="T54" fmla="*/ 34 w 350"/>
                <a:gd name="T55" fmla="*/ 184 h 184"/>
                <a:gd name="T56" fmla="*/ 42 w 350"/>
                <a:gd name="T57" fmla="*/ 178 h 184"/>
                <a:gd name="T58" fmla="*/ 44 w 350"/>
                <a:gd name="T59" fmla="*/ 150 h 184"/>
                <a:gd name="T60" fmla="*/ 38 w 350"/>
                <a:gd name="T61" fmla="*/ 142 h 184"/>
                <a:gd name="T62" fmla="*/ 188 w 350"/>
                <a:gd name="T63" fmla="*/ 140 h 184"/>
                <a:gd name="T64" fmla="*/ 74 w 350"/>
                <a:gd name="T65" fmla="*/ 142 h 184"/>
                <a:gd name="T66" fmla="*/ 68 w 350"/>
                <a:gd name="T67" fmla="*/ 150 h 184"/>
                <a:gd name="T68" fmla="*/ 68 w 350"/>
                <a:gd name="T69" fmla="*/ 178 h 184"/>
                <a:gd name="T70" fmla="*/ 78 w 350"/>
                <a:gd name="T71" fmla="*/ 184 h 184"/>
                <a:gd name="T72" fmla="*/ 34 w 350"/>
                <a:gd name="T73" fmla="*/ 70 h 184"/>
                <a:gd name="T74" fmla="*/ 6 w 350"/>
                <a:gd name="T75" fmla="*/ 70 h 184"/>
                <a:gd name="T76" fmla="*/ 0 w 350"/>
                <a:gd name="T77" fmla="*/ 80 h 184"/>
                <a:gd name="T78" fmla="*/ 0 w 350"/>
                <a:gd name="T79" fmla="*/ 108 h 184"/>
                <a:gd name="T80" fmla="*/ 10 w 350"/>
                <a:gd name="T81" fmla="*/ 114 h 184"/>
                <a:gd name="T82" fmla="*/ 38 w 350"/>
                <a:gd name="T83" fmla="*/ 112 h 184"/>
                <a:gd name="T84" fmla="*/ 44 w 350"/>
                <a:gd name="T85" fmla="*/ 104 h 184"/>
                <a:gd name="T86" fmla="*/ 42 w 350"/>
                <a:gd name="T87" fmla="*/ 76 h 184"/>
                <a:gd name="T88" fmla="*/ 34 w 350"/>
                <a:gd name="T89" fmla="*/ 70 h 184"/>
                <a:gd name="T90" fmla="*/ 312 w 350"/>
                <a:gd name="T91" fmla="*/ 0 h 184"/>
                <a:gd name="T92" fmla="*/ 184 w 350"/>
                <a:gd name="T93" fmla="*/ 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0" h="184">
                  <a:moveTo>
                    <a:pt x="242" y="10"/>
                  </a:moveTo>
                  <a:lnTo>
                    <a:pt x="242" y="32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0" y="40"/>
                  </a:lnTo>
                  <a:lnTo>
                    <a:pt x="236" y="42"/>
                  </a:lnTo>
                  <a:lnTo>
                    <a:pt x="232" y="42"/>
                  </a:lnTo>
                  <a:lnTo>
                    <a:pt x="78" y="42"/>
                  </a:lnTo>
                  <a:lnTo>
                    <a:pt x="78" y="42"/>
                  </a:lnTo>
                  <a:lnTo>
                    <a:pt x="74" y="42"/>
                  </a:lnTo>
                  <a:lnTo>
                    <a:pt x="70" y="40"/>
                  </a:lnTo>
                  <a:lnTo>
                    <a:pt x="68" y="36"/>
                  </a:lnTo>
                  <a:lnTo>
                    <a:pt x="68" y="32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6"/>
                  </a:lnTo>
                  <a:lnTo>
                    <a:pt x="70" y="2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0" y="2"/>
                  </a:lnTo>
                  <a:lnTo>
                    <a:pt x="242" y="6"/>
                  </a:lnTo>
                  <a:lnTo>
                    <a:pt x="242" y="10"/>
                  </a:lnTo>
                  <a:lnTo>
                    <a:pt x="242" y="10"/>
                  </a:lnTo>
                  <a:close/>
                  <a:moveTo>
                    <a:pt x="34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6" y="42"/>
                  </a:lnTo>
                  <a:lnTo>
                    <a:pt x="10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2" y="36"/>
                  </a:lnTo>
                  <a:lnTo>
                    <a:pt x="44" y="32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2" y="6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4" y="0"/>
                  </a:lnTo>
                  <a:close/>
                  <a:moveTo>
                    <a:pt x="78" y="114"/>
                  </a:moveTo>
                  <a:lnTo>
                    <a:pt x="174" y="114"/>
                  </a:lnTo>
                  <a:lnTo>
                    <a:pt x="156" y="80"/>
                  </a:lnTo>
                  <a:lnTo>
                    <a:pt x="150" y="70"/>
                  </a:lnTo>
                  <a:lnTo>
                    <a:pt x="78" y="70"/>
                  </a:lnTo>
                  <a:lnTo>
                    <a:pt x="78" y="70"/>
                  </a:lnTo>
                  <a:lnTo>
                    <a:pt x="74" y="70"/>
                  </a:lnTo>
                  <a:lnTo>
                    <a:pt x="70" y="72"/>
                  </a:lnTo>
                  <a:lnTo>
                    <a:pt x="68" y="76"/>
                  </a:lnTo>
                  <a:lnTo>
                    <a:pt x="68" y="80"/>
                  </a:lnTo>
                  <a:lnTo>
                    <a:pt x="68" y="104"/>
                  </a:lnTo>
                  <a:lnTo>
                    <a:pt x="68" y="104"/>
                  </a:lnTo>
                  <a:lnTo>
                    <a:pt x="68" y="108"/>
                  </a:lnTo>
                  <a:lnTo>
                    <a:pt x="70" y="110"/>
                  </a:lnTo>
                  <a:lnTo>
                    <a:pt x="74" y="112"/>
                  </a:lnTo>
                  <a:lnTo>
                    <a:pt x="78" y="114"/>
                  </a:lnTo>
                  <a:lnTo>
                    <a:pt x="78" y="114"/>
                  </a:lnTo>
                  <a:close/>
                  <a:moveTo>
                    <a:pt x="34" y="140"/>
                  </a:moveTo>
                  <a:lnTo>
                    <a:pt x="10" y="140"/>
                  </a:lnTo>
                  <a:lnTo>
                    <a:pt x="10" y="140"/>
                  </a:lnTo>
                  <a:lnTo>
                    <a:pt x="6" y="142"/>
                  </a:lnTo>
                  <a:lnTo>
                    <a:pt x="2" y="144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8"/>
                  </a:lnTo>
                  <a:lnTo>
                    <a:pt x="2" y="182"/>
                  </a:lnTo>
                  <a:lnTo>
                    <a:pt x="6" y="184"/>
                  </a:lnTo>
                  <a:lnTo>
                    <a:pt x="10" y="184"/>
                  </a:lnTo>
                  <a:lnTo>
                    <a:pt x="34" y="184"/>
                  </a:lnTo>
                  <a:lnTo>
                    <a:pt x="34" y="184"/>
                  </a:lnTo>
                  <a:lnTo>
                    <a:pt x="38" y="184"/>
                  </a:lnTo>
                  <a:lnTo>
                    <a:pt x="40" y="182"/>
                  </a:lnTo>
                  <a:lnTo>
                    <a:pt x="42" y="178"/>
                  </a:lnTo>
                  <a:lnTo>
                    <a:pt x="44" y="174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2" y="146"/>
                  </a:lnTo>
                  <a:lnTo>
                    <a:pt x="40" y="144"/>
                  </a:lnTo>
                  <a:lnTo>
                    <a:pt x="38" y="142"/>
                  </a:lnTo>
                  <a:lnTo>
                    <a:pt x="34" y="140"/>
                  </a:lnTo>
                  <a:lnTo>
                    <a:pt x="34" y="140"/>
                  </a:lnTo>
                  <a:close/>
                  <a:moveTo>
                    <a:pt x="188" y="140"/>
                  </a:moveTo>
                  <a:lnTo>
                    <a:pt x="78" y="140"/>
                  </a:lnTo>
                  <a:lnTo>
                    <a:pt x="78" y="140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68" y="146"/>
                  </a:lnTo>
                  <a:lnTo>
                    <a:pt x="68" y="150"/>
                  </a:lnTo>
                  <a:lnTo>
                    <a:pt x="68" y="174"/>
                  </a:lnTo>
                  <a:lnTo>
                    <a:pt x="68" y="174"/>
                  </a:lnTo>
                  <a:lnTo>
                    <a:pt x="68" y="178"/>
                  </a:lnTo>
                  <a:lnTo>
                    <a:pt x="70" y="182"/>
                  </a:lnTo>
                  <a:lnTo>
                    <a:pt x="74" y="184"/>
                  </a:lnTo>
                  <a:lnTo>
                    <a:pt x="78" y="184"/>
                  </a:lnTo>
                  <a:lnTo>
                    <a:pt x="212" y="184"/>
                  </a:lnTo>
                  <a:lnTo>
                    <a:pt x="188" y="140"/>
                  </a:lnTo>
                  <a:close/>
                  <a:moveTo>
                    <a:pt x="34" y="70"/>
                  </a:moveTo>
                  <a:lnTo>
                    <a:pt x="10" y="70"/>
                  </a:lnTo>
                  <a:lnTo>
                    <a:pt x="10" y="70"/>
                  </a:lnTo>
                  <a:lnTo>
                    <a:pt x="6" y="70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0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2" y="110"/>
                  </a:lnTo>
                  <a:lnTo>
                    <a:pt x="6" y="112"/>
                  </a:lnTo>
                  <a:lnTo>
                    <a:pt x="10" y="114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8" y="112"/>
                  </a:lnTo>
                  <a:lnTo>
                    <a:pt x="40" y="110"/>
                  </a:lnTo>
                  <a:lnTo>
                    <a:pt x="42" y="108"/>
                  </a:lnTo>
                  <a:lnTo>
                    <a:pt x="44" y="10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42" y="76"/>
                  </a:lnTo>
                  <a:lnTo>
                    <a:pt x="40" y="72"/>
                  </a:lnTo>
                  <a:lnTo>
                    <a:pt x="38" y="70"/>
                  </a:lnTo>
                  <a:lnTo>
                    <a:pt x="34" y="70"/>
                  </a:lnTo>
                  <a:lnTo>
                    <a:pt x="34" y="70"/>
                  </a:lnTo>
                  <a:close/>
                  <a:moveTo>
                    <a:pt x="350" y="0"/>
                  </a:moveTo>
                  <a:lnTo>
                    <a:pt x="312" y="0"/>
                  </a:lnTo>
                  <a:lnTo>
                    <a:pt x="248" y="116"/>
                  </a:lnTo>
                  <a:lnTo>
                    <a:pt x="220" y="66"/>
                  </a:lnTo>
                  <a:lnTo>
                    <a:pt x="184" y="66"/>
                  </a:lnTo>
                  <a:lnTo>
                    <a:pt x="248" y="184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8" name="TextBox 10">
            <a:extLst>
              <a:ext uri="{FF2B5EF4-FFF2-40B4-BE49-F238E27FC236}">
                <a16:creationId xmlns:a16="http://schemas.microsoft.com/office/drawing/2014/main" id="{AF094F64-3FDB-412E-B407-EB81E7E2ECED}"/>
              </a:ext>
            </a:extLst>
          </p:cNvPr>
          <p:cNvSpPr txBox="1"/>
          <p:nvPr/>
        </p:nvSpPr>
        <p:spPr bwMode="auto">
          <a:xfrm>
            <a:off x="1970212" y="2294397"/>
            <a:ext cx="9073008" cy="3744428"/>
          </a:xfrm>
          <a:prstGeom prst="rect">
            <a:avLst/>
          </a:prstGeom>
          <a:solidFill>
            <a:srgbClr val="C4E5E6">
              <a:alpha val="40000"/>
            </a:srgbClr>
          </a:solidFill>
        </p:spPr>
        <p:txBody>
          <a:bodyPr wrap="square" lIns="108000" tIns="0" rIns="0" bIns="0" rtlCol="0" anchor="t">
            <a:noAutofit/>
          </a:bodyPr>
          <a:lstStyle/>
          <a:p>
            <a:pPr algn="ctr"/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Major context developments / mega trends and their influence on OSH</a:t>
            </a:r>
          </a:p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Changes from industrial to service sectors	</a:t>
            </a:r>
          </a:p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Skills</a:t>
            </a:r>
          </a:p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Ageing</a:t>
            </a:r>
          </a:p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Contract types</a:t>
            </a:r>
          </a:p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Globalisation</a:t>
            </a:r>
          </a:p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Technological developments</a:t>
            </a:r>
            <a:b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Environmental challenges </a:t>
            </a:r>
          </a:p>
        </p:txBody>
      </p:sp>
    </p:spTree>
    <p:extLst>
      <p:ext uri="{BB962C8B-B14F-4D97-AF65-F5344CB8AC3E}">
        <p14:creationId xmlns:p14="http://schemas.microsoft.com/office/powerpoint/2010/main" val="3598569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2B532-B141-413C-8A13-6F070DCCE2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94500" y="355674"/>
            <a:ext cx="4724400" cy="11826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Evidence from the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EU OSH Information system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0B658D5-3DD4-4680-AADA-CB6C0CE326E9}"/>
              </a:ext>
            </a:extLst>
          </p:cNvPr>
          <p:cNvGrpSpPr/>
          <p:nvPr/>
        </p:nvGrpSpPr>
        <p:grpSpPr>
          <a:xfrm>
            <a:off x="606252" y="1714871"/>
            <a:ext cx="10513168" cy="4987821"/>
            <a:chOff x="606252" y="1714871"/>
            <a:chExt cx="10513168" cy="4987821"/>
          </a:xfrm>
        </p:grpSpPr>
        <p:grpSp>
          <p:nvGrpSpPr>
            <p:cNvPr id="3" name="Group 103">
              <a:extLst>
                <a:ext uri="{FF2B5EF4-FFF2-40B4-BE49-F238E27FC236}">
                  <a16:creationId xmlns:a16="http://schemas.microsoft.com/office/drawing/2014/main" id="{707186F4-95CC-42DD-A63B-0DAD8D27089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06252" y="1714871"/>
              <a:ext cx="540000" cy="540000"/>
              <a:chOff x="8447928" y="2258092"/>
              <a:chExt cx="612000" cy="612000"/>
            </a:xfrm>
          </p:grpSpPr>
          <p:sp>
            <p:nvSpPr>
              <p:cNvPr id="4" name="Oval 337">
                <a:extLst>
                  <a:ext uri="{FF2B5EF4-FFF2-40B4-BE49-F238E27FC236}">
                    <a16:creationId xmlns:a16="http://schemas.microsoft.com/office/drawing/2014/main" id="{4FF23BAC-7841-4923-8D79-A84B206ED776}"/>
                  </a:ext>
                </a:extLst>
              </p:cNvPr>
              <p:cNvSpPr/>
              <p:nvPr/>
            </p:nvSpPr>
            <p:spPr bwMode="ltGray">
              <a:xfrm>
                <a:off x="8447928" y="2258092"/>
                <a:ext cx="612000" cy="612000"/>
              </a:xfrm>
              <a:prstGeom prst="ellipse">
                <a:avLst/>
              </a:prstGeom>
              <a:solidFill>
                <a:srgbClr val="449FA2"/>
              </a:solidFill>
              <a:ln w="3175">
                <a:solidFill>
                  <a:srgbClr val="449F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5" name="Freeform 4960">
                <a:extLst>
                  <a:ext uri="{FF2B5EF4-FFF2-40B4-BE49-F238E27FC236}">
                    <a16:creationId xmlns:a16="http://schemas.microsoft.com/office/drawing/2014/main" id="{5C8E8ED8-EE4C-4658-B2E9-481BEF8B5A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59459" y="2479874"/>
                <a:ext cx="421594" cy="221638"/>
              </a:xfrm>
              <a:custGeom>
                <a:avLst/>
                <a:gdLst>
                  <a:gd name="T0" fmla="*/ 242 w 350"/>
                  <a:gd name="T1" fmla="*/ 32 h 184"/>
                  <a:gd name="T2" fmla="*/ 236 w 350"/>
                  <a:gd name="T3" fmla="*/ 42 h 184"/>
                  <a:gd name="T4" fmla="*/ 78 w 350"/>
                  <a:gd name="T5" fmla="*/ 42 h 184"/>
                  <a:gd name="T6" fmla="*/ 68 w 350"/>
                  <a:gd name="T7" fmla="*/ 36 h 184"/>
                  <a:gd name="T8" fmla="*/ 68 w 350"/>
                  <a:gd name="T9" fmla="*/ 10 h 184"/>
                  <a:gd name="T10" fmla="*/ 74 w 350"/>
                  <a:gd name="T11" fmla="*/ 0 h 184"/>
                  <a:gd name="T12" fmla="*/ 232 w 350"/>
                  <a:gd name="T13" fmla="*/ 0 h 184"/>
                  <a:gd name="T14" fmla="*/ 242 w 350"/>
                  <a:gd name="T15" fmla="*/ 6 h 184"/>
                  <a:gd name="T16" fmla="*/ 34 w 350"/>
                  <a:gd name="T17" fmla="*/ 0 h 184"/>
                  <a:gd name="T18" fmla="*/ 6 w 350"/>
                  <a:gd name="T19" fmla="*/ 0 h 184"/>
                  <a:gd name="T20" fmla="*/ 0 w 350"/>
                  <a:gd name="T21" fmla="*/ 10 h 184"/>
                  <a:gd name="T22" fmla="*/ 0 w 350"/>
                  <a:gd name="T23" fmla="*/ 36 h 184"/>
                  <a:gd name="T24" fmla="*/ 10 w 350"/>
                  <a:gd name="T25" fmla="*/ 42 h 184"/>
                  <a:gd name="T26" fmla="*/ 38 w 350"/>
                  <a:gd name="T27" fmla="*/ 42 h 184"/>
                  <a:gd name="T28" fmla="*/ 44 w 350"/>
                  <a:gd name="T29" fmla="*/ 32 h 184"/>
                  <a:gd name="T30" fmla="*/ 42 w 350"/>
                  <a:gd name="T31" fmla="*/ 6 h 184"/>
                  <a:gd name="T32" fmla="*/ 34 w 350"/>
                  <a:gd name="T33" fmla="*/ 0 h 184"/>
                  <a:gd name="T34" fmla="*/ 174 w 350"/>
                  <a:gd name="T35" fmla="*/ 114 h 184"/>
                  <a:gd name="T36" fmla="*/ 78 w 350"/>
                  <a:gd name="T37" fmla="*/ 70 h 184"/>
                  <a:gd name="T38" fmla="*/ 70 w 350"/>
                  <a:gd name="T39" fmla="*/ 72 h 184"/>
                  <a:gd name="T40" fmla="*/ 68 w 350"/>
                  <a:gd name="T41" fmla="*/ 104 h 184"/>
                  <a:gd name="T42" fmla="*/ 70 w 350"/>
                  <a:gd name="T43" fmla="*/ 110 h 184"/>
                  <a:gd name="T44" fmla="*/ 78 w 350"/>
                  <a:gd name="T45" fmla="*/ 114 h 184"/>
                  <a:gd name="T46" fmla="*/ 10 w 350"/>
                  <a:gd name="T47" fmla="*/ 140 h 184"/>
                  <a:gd name="T48" fmla="*/ 0 w 350"/>
                  <a:gd name="T49" fmla="*/ 146 h 184"/>
                  <a:gd name="T50" fmla="*/ 0 w 350"/>
                  <a:gd name="T51" fmla="*/ 174 h 184"/>
                  <a:gd name="T52" fmla="*/ 6 w 350"/>
                  <a:gd name="T53" fmla="*/ 184 h 184"/>
                  <a:gd name="T54" fmla="*/ 34 w 350"/>
                  <a:gd name="T55" fmla="*/ 184 h 184"/>
                  <a:gd name="T56" fmla="*/ 42 w 350"/>
                  <a:gd name="T57" fmla="*/ 178 h 184"/>
                  <a:gd name="T58" fmla="*/ 44 w 350"/>
                  <a:gd name="T59" fmla="*/ 150 h 184"/>
                  <a:gd name="T60" fmla="*/ 38 w 350"/>
                  <a:gd name="T61" fmla="*/ 142 h 184"/>
                  <a:gd name="T62" fmla="*/ 188 w 350"/>
                  <a:gd name="T63" fmla="*/ 140 h 184"/>
                  <a:gd name="T64" fmla="*/ 74 w 350"/>
                  <a:gd name="T65" fmla="*/ 142 h 184"/>
                  <a:gd name="T66" fmla="*/ 68 w 350"/>
                  <a:gd name="T67" fmla="*/ 150 h 184"/>
                  <a:gd name="T68" fmla="*/ 68 w 350"/>
                  <a:gd name="T69" fmla="*/ 178 h 184"/>
                  <a:gd name="T70" fmla="*/ 78 w 350"/>
                  <a:gd name="T71" fmla="*/ 184 h 184"/>
                  <a:gd name="T72" fmla="*/ 34 w 350"/>
                  <a:gd name="T73" fmla="*/ 70 h 184"/>
                  <a:gd name="T74" fmla="*/ 6 w 350"/>
                  <a:gd name="T75" fmla="*/ 70 h 184"/>
                  <a:gd name="T76" fmla="*/ 0 w 350"/>
                  <a:gd name="T77" fmla="*/ 80 h 184"/>
                  <a:gd name="T78" fmla="*/ 0 w 350"/>
                  <a:gd name="T79" fmla="*/ 108 h 184"/>
                  <a:gd name="T80" fmla="*/ 10 w 350"/>
                  <a:gd name="T81" fmla="*/ 114 h 184"/>
                  <a:gd name="T82" fmla="*/ 38 w 350"/>
                  <a:gd name="T83" fmla="*/ 112 h 184"/>
                  <a:gd name="T84" fmla="*/ 44 w 350"/>
                  <a:gd name="T85" fmla="*/ 104 h 184"/>
                  <a:gd name="T86" fmla="*/ 42 w 350"/>
                  <a:gd name="T87" fmla="*/ 76 h 184"/>
                  <a:gd name="T88" fmla="*/ 34 w 350"/>
                  <a:gd name="T89" fmla="*/ 70 h 184"/>
                  <a:gd name="T90" fmla="*/ 312 w 350"/>
                  <a:gd name="T91" fmla="*/ 0 h 184"/>
                  <a:gd name="T92" fmla="*/ 184 w 350"/>
                  <a:gd name="T93" fmla="*/ 6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0" h="184">
                    <a:moveTo>
                      <a:pt x="242" y="10"/>
                    </a:moveTo>
                    <a:lnTo>
                      <a:pt x="242" y="32"/>
                    </a:lnTo>
                    <a:lnTo>
                      <a:pt x="242" y="32"/>
                    </a:lnTo>
                    <a:lnTo>
                      <a:pt x="242" y="36"/>
                    </a:lnTo>
                    <a:lnTo>
                      <a:pt x="240" y="40"/>
                    </a:lnTo>
                    <a:lnTo>
                      <a:pt x="236" y="42"/>
                    </a:lnTo>
                    <a:lnTo>
                      <a:pt x="232" y="42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0" y="40"/>
                    </a:lnTo>
                    <a:lnTo>
                      <a:pt x="68" y="36"/>
                    </a:lnTo>
                    <a:lnTo>
                      <a:pt x="68" y="32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6"/>
                    </a:lnTo>
                    <a:lnTo>
                      <a:pt x="70" y="2"/>
                    </a:lnTo>
                    <a:lnTo>
                      <a:pt x="74" y="0"/>
                    </a:lnTo>
                    <a:lnTo>
                      <a:pt x="78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36" y="0"/>
                    </a:lnTo>
                    <a:lnTo>
                      <a:pt x="240" y="2"/>
                    </a:lnTo>
                    <a:lnTo>
                      <a:pt x="242" y="6"/>
                    </a:lnTo>
                    <a:lnTo>
                      <a:pt x="242" y="10"/>
                    </a:lnTo>
                    <a:lnTo>
                      <a:pt x="242" y="10"/>
                    </a:lnTo>
                    <a:close/>
                    <a:moveTo>
                      <a:pt x="34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6" y="42"/>
                    </a:lnTo>
                    <a:lnTo>
                      <a:pt x="10" y="42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8" y="42"/>
                    </a:lnTo>
                    <a:lnTo>
                      <a:pt x="40" y="40"/>
                    </a:lnTo>
                    <a:lnTo>
                      <a:pt x="42" y="36"/>
                    </a:lnTo>
                    <a:lnTo>
                      <a:pt x="44" y="3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  <a:moveTo>
                      <a:pt x="78" y="114"/>
                    </a:moveTo>
                    <a:lnTo>
                      <a:pt x="174" y="114"/>
                    </a:lnTo>
                    <a:lnTo>
                      <a:pt x="156" y="80"/>
                    </a:lnTo>
                    <a:lnTo>
                      <a:pt x="150" y="70"/>
                    </a:lnTo>
                    <a:lnTo>
                      <a:pt x="78" y="70"/>
                    </a:lnTo>
                    <a:lnTo>
                      <a:pt x="78" y="70"/>
                    </a:lnTo>
                    <a:lnTo>
                      <a:pt x="74" y="70"/>
                    </a:lnTo>
                    <a:lnTo>
                      <a:pt x="70" y="72"/>
                    </a:lnTo>
                    <a:lnTo>
                      <a:pt x="68" y="76"/>
                    </a:lnTo>
                    <a:lnTo>
                      <a:pt x="68" y="80"/>
                    </a:lnTo>
                    <a:lnTo>
                      <a:pt x="68" y="104"/>
                    </a:lnTo>
                    <a:lnTo>
                      <a:pt x="68" y="104"/>
                    </a:lnTo>
                    <a:lnTo>
                      <a:pt x="68" y="108"/>
                    </a:lnTo>
                    <a:lnTo>
                      <a:pt x="70" y="110"/>
                    </a:lnTo>
                    <a:lnTo>
                      <a:pt x="74" y="112"/>
                    </a:lnTo>
                    <a:lnTo>
                      <a:pt x="78" y="114"/>
                    </a:lnTo>
                    <a:lnTo>
                      <a:pt x="78" y="114"/>
                    </a:lnTo>
                    <a:close/>
                    <a:moveTo>
                      <a:pt x="34" y="140"/>
                    </a:moveTo>
                    <a:lnTo>
                      <a:pt x="10" y="140"/>
                    </a:lnTo>
                    <a:lnTo>
                      <a:pt x="10" y="140"/>
                    </a:lnTo>
                    <a:lnTo>
                      <a:pt x="6" y="142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8"/>
                    </a:lnTo>
                    <a:lnTo>
                      <a:pt x="2" y="182"/>
                    </a:lnTo>
                    <a:lnTo>
                      <a:pt x="6" y="184"/>
                    </a:lnTo>
                    <a:lnTo>
                      <a:pt x="10" y="184"/>
                    </a:lnTo>
                    <a:lnTo>
                      <a:pt x="34" y="184"/>
                    </a:lnTo>
                    <a:lnTo>
                      <a:pt x="34" y="184"/>
                    </a:lnTo>
                    <a:lnTo>
                      <a:pt x="38" y="184"/>
                    </a:lnTo>
                    <a:lnTo>
                      <a:pt x="40" y="182"/>
                    </a:lnTo>
                    <a:lnTo>
                      <a:pt x="42" y="178"/>
                    </a:lnTo>
                    <a:lnTo>
                      <a:pt x="44" y="17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42" y="146"/>
                    </a:lnTo>
                    <a:lnTo>
                      <a:pt x="40" y="144"/>
                    </a:lnTo>
                    <a:lnTo>
                      <a:pt x="38" y="142"/>
                    </a:lnTo>
                    <a:lnTo>
                      <a:pt x="34" y="140"/>
                    </a:lnTo>
                    <a:lnTo>
                      <a:pt x="34" y="140"/>
                    </a:lnTo>
                    <a:close/>
                    <a:moveTo>
                      <a:pt x="188" y="140"/>
                    </a:moveTo>
                    <a:lnTo>
                      <a:pt x="78" y="140"/>
                    </a:lnTo>
                    <a:lnTo>
                      <a:pt x="78" y="140"/>
                    </a:lnTo>
                    <a:lnTo>
                      <a:pt x="74" y="142"/>
                    </a:lnTo>
                    <a:lnTo>
                      <a:pt x="70" y="144"/>
                    </a:lnTo>
                    <a:lnTo>
                      <a:pt x="68" y="146"/>
                    </a:lnTo>
                    <a:lnTo>
                      <a:pt x="68" y="150"/>
                    </a:lnTo>
                    <a:lnTo>
                      <a:pt x="68" y="174"/>
                    </a:lnTo>
                    <a:lnTo>
                      <a:pt x="68" y="174"/>
                    </a:lnTo>
                    <a:lnTo>
                      <a:pt x="68" y="178"/>
                    </a:lnTo>
                    <a:lnTo>
                      <a:pt x="70" y="182"/>
                    </a:lnTo>
                    <a:lnTo>
                      <a:pt x="74" y="184"/>
                    </a:lnTo>
                    <a:lnTo>
                      <a:pt x="78" y="184"/>
                    </a:lnTo>
                    <a:lnTo>
                      <a:pt x="212" y="184"/>
                    </a:lnTo>
                    <a:lnTo>
                      <a:pt x="188" y="140"/>
                    </a:lnTo>
                    <a:close/>
                    <a:moveTo>
                      <a:pt x="34" y="70"/>
                    </a:moveTo>
                    <a:lnTo>
                      <a:pt x="10" y="70"/>
                    </a:lnTo>
                    <a:lnTo>
                      <a:pt x="10" y="70"/>
                    </a:lnTo>
                    <a:lnTo>
                      <a:pt x="6" y="70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8"/>
                    </a:lnTo>
                    <a:lnTo>
                      <a:pt x="2" y="110"/>
                    </a:lnTo>
                    <a:lnTo>
                      <a:pt x="6" y="112"/>
                    </a:lnTo>
                    <a:lnTo>
                      <a:pt x="10" y="114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8" y="112"/>
                    </a:lnTo>
                    <a:lnTo>
                      <a:pt x="40" y="110"/>
                    </a:lnTo>
                    <a:lnTo>
                      <a:pt x="42" y="108"/>
                    </a:lnTo>
                    <a:lnTo>
                      <a:pt x="44" y="104"/>
                    </a:lnTo>
                    <a:lnTo>
                      <a:pt x="44" y="80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2"/>
                    </a:lnTo>
                    <a:lnTo>
                      <a:pt x="38" y="70"/>
                    </a:lnTo>
                    <a:lnTo>
                      <a:pt x="34" y="70"/>
                    </a:lnTo>
                    <a:lnTo>
                      <a:pt x="34" y="70"/>
                    </a:lnTo>
                    <a:close/>
                    <a:moveTo>
                      <a:pt x="350" y="0"/>
                    </a:moveTo>
                    <a:lnTo>
                      <a:pt x="312" y="0"/>
                    </a:lnTo>
                    <a:lnTo>
                      <a:pt x="248" y="116"/>
                    </a:lnTo>
                    <a:lnTo>
                      <a:pt x="220" y="66"/>
                    </a:lnTo>
                    <a:lnTo>
                      <a:pt x="184" y="66"/>
                    </a:lnTo>
                    <a:lnTo>
                      <a:pt x="248" y="184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6" name="Rectangle 478">
              <a:extLst>
                <a:ext uri="{FF2B5EF4-FFF2-40B4-BE49-F238E27FC236}">
                  <a16:creationId xmlns:a16="http://schemas.microsoft.com/office/drawing/2014/main" id="{312A7F68-E715-4A17-8E27-4EECD7F1B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396" y="2347717"/>
              <a:ext cx="9217024" cy="36759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4271" tIns="37136" rIns="74271" bIns="37136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750532"/>
              <a:r>
                <a:rPr lang="en-US" sz="2400" b="1" dirty="0"/>
                <a:t>Decrease</a:t>
              </a:r>
              <a:br>
                <a:rPr lang="en-US" sz="2400" b="1" dirty="0">
                  <a:solidFill>
                    <a:srgbClr val="449FA2"/>
                  </a:solidFill>
                </a:rPr>
              </a:br>
              <a:r>
                <a:rPr lang="en-US" sz="2400" b="1" dirty="0">
                  <a:solidFill>
                    <a:srgbClr val="449FA2"/>
                  </a:solidFill>
                </a:rPr>
                <a:t>Industry: </a:t>
              </a:r>
              <a:r>
                <a:rPr lang="en-US" sz="2400" b="1" dirty="0"/>
                <a:t>from 20% to 15%</a:t>
              </a:r>
            </a:p>
            <a:p>
              <a:pPr defTabSz="750532"/>
              <a:r>
                <a:rPr lang="en-US" sz="2400" b="1" dirty="0">
                  <a:solidFill>
                    <a:srgbClr val="449FA2"/>
                  </a:solidFill>
                </a:rPr>
                <a:t>Agriculture: </a:t>
              </a:r>
              <a:r>
                <a:rPr lang="en-US" sz="2400" b="1" dirty="0"/>
                <a:t>from 8% to 4%</a:t>
              </a:r>
            </a:p>
            <a:p>
              <a:pPr defTabSz="750532"/>
              <a:endParaRPr lang="en-US" sz="2400" b="1" dirty="0">
                <a:solidFill>
                  <a:srgbClr val="449FA2"/>
                </a:solidFill>
              </a:endParaRPr>
            </a:p>
            <a:p>
              <a:pPr defTabSz="750532"/>
              <a:r>
                <a:rPr lang="en-US" sz="2400" b="1" dirty="0"/>
                <a:t>Increase </a:t>
              </a:r>
            </a:p>
            <a:p>
              <a:pPr defTabSz="750532"/>
              <a:r>
                <a:rPr lang="en-US" sz="2400" b="1" dirty="0">
                  <a:solidFill>
                    <a:srgbClr val="449FA2"/>
                  </a:solidFill>
                </a:rPr>
                <a:t>Technical, professional and admin. support activities: </a:t>
              </a:r>
              <a:r>
                <a:rPr lang="en-US" sz="2400" b="1" dirty="0"/>
                <a:t>from 8% to 13%</a:t>
              </a:r>
            </a:p>
            <a:p>
              <a:pPr defTabSz="750532"/>
              <a:endParaRPr lang="en-US" sz="2400" b="1" dirty="0"/>
            </a:p>
            <a:p>
              <a:pPr defTabSz="750532"/>
              <a:r>
                <a:rPr lang="en-US" sz="2400" b="1" dirty="0"/>
                <a:t>All other sectors: </a:t>
              </a:r>
            </a:p>
            <a:p>
              <a:pPr defTabSz="750532"/>
              <a:r>
                <a:rPr lang="en-US" sz="2400" b="1" dirty="0">
                  <a:solidFill>
                    <a:srgbClr val="449FA2"/>
                  </a:solidFill>
                </a:rPr>
                <a:t>No substantial increase nor decrease</a:t>
              </a:r>
            </a:p>
            <a:p>
              <a:pPr defTabSz="750532"/>
              <a:endParaRPr lang="en-US" b="1" dirty="0"/>
            </a:p>
          </p:txBody>
        </p:sp>
        <p:sp>
          <p:nvSpPr>
            <p:cNvPr id="7" name="Rectangle 478">
              <a:extLst>
                <a:ext uri="{FF2B5EF4-FFF2-40B4-BE49-F238E27FC236}">
                  <a16:creationId xmlns:a16="http://schemas.microsoft.com/office/drawing/2014/main" id="{108C9C13-0A70-49F1-8C0D-327431267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396" y="1726711"/>
              <a:ext cx="8772692" cy="425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55703" tIns="27852" rIns="55703" bIns="27852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562899"/>
              <a:r>
                <a:rPr lang="en-US" sz="2400" b="1" dirty="0">
                  <a:solidFill>
                    <a:srgbClr val="449FA2"/>
                  </a:solidFill>
                </a:rPr>
                <a:t>Share of employment in sectors – 1996 and 2019</a:t>
              </a:r>
            </a:p>
          </p:txBody>
        </p:sp>
        <p:sp>
          <p:nvSpPr>
            <p:cNvPr id="8" name="Rectangle 478">
              <a:extLst>
                <a:ext uri="{FF2B5EF4-FFF2-40B4-BE49-F238E27FC236}">
                  <a16:creationId xmlns:a16="http://schemas.microsoft.com/office/drawing/2014/main" id="{D48EC3AC-027A-4410-B7F8-51FD92997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461" y="6381473"/>
              <a:ext cx="7920880" cy="321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4271" tIns="37136" rIns="74271" bIns="37136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750532"/>
              <a:endParaRPr lang="en-GB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60008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2B532-B141-413C-8A13-6F070DCCE2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94500" y="355674"/>
            <a:ext cx="4724400" cy="11826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Evidence from the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EU OSH Information system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0B658D5-3DD4-4680-AADA-CB6C0CE326E9}"/>
              </a:ext>
            </a:extLst>
          </p:cNvPr>
          <p:cNvGrpSpPr/>
          <p:nvPr/>
        </p:nvGrpSpPr>
        <p:grpSpPr>
          <a:xfrm>
            <a:off x="606252" y="1743152"/>
            <a:ext cx="10475460" cy="4987821"/>
            <a:chOff x="606252" y="1714871"/>
            <a:chExt cx="10475460" cy="4987821"/>
          </a:xfrm>
        </p:grpSpPr>
        <p:grpSp>
          <p:nvGrpSpPr>
            <p:cNvPr id="3" name="Group 103">
              <a:extLst>
                <a:ext uri="{FF2B5EF4-FFF2-40B4-BE49-F238E27FC236}">
                  <a16:creationId xmlns:a16="http://schemas.microsoft.com/office/drawing/2014/main" id="{707186F4-95CC-42DD-A63B-0DAD8D27089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06252" y="1714871"/>
              <a:ext cx="540000" cy="540000"/>
              <a:chOff x="8447928" y="2258092"/>
              <a:chExt cx="612000" cy="612000"/>
            </a:xfrm>
          </p:grpSpPr>
          <p:sp>
            <p:nvSpPr>
              <p:cNvPr id="4" name="Oval 337">
                <a:extLst>
                  <a:ext uri="{FF2B5EF4-FFF2-40B4-BE49-F238E27FC236}">
                    <a16:creationId xmlns:a16="http://schemas.microsoft.com/office/drawing/2014/main" id="{4FF23BAC-7841-4923-8D79-A84B206ED776}"/>
                  </a:ext>
                </a:extLst>
              </p:cNvPr>
              <p:cNvSpPr/>
              <p:nvPr/>
            </p:nvSpPr>
            <p:spPr bwMode="ltGray">
              <a:xfrm>
                <a:off x="8447928" y="2258092"/>
                <a:ext cx="612000" cy="612000"/>
              </a:xfrm>
              <a:prstGeom prst="ellipse">
                <a:avLst/>
              </a:prstGeom>
              <a:solidFill>
                <a:srgbClr val="449FA2"/>
              </a:solidFill>
              <a:ln w="3175">
                <a:solidFill>
                  <a:srgbClr val="449F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5" name="Freeform 4960">
                <a:extLst>
                  <a:ext uri="{FF2B5EF4-FFF2-40B4-BE49-F238E27FC236}">
                    <a16:creationId xmlns:a16="http://schemas.microsoft.com/office/drawing/2014/main" id="{5C8E8ED8-EE4C-4658-B2E9-481BEF8B5A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59459" y="2479874"/>
                <a:ext cx="421594" cy="221638"/>
              </a:xfrm>
              <a:custGeom>
                <a:avLst/>
                <a:gdLst>
                  <a:gd name="T0" fmla="*/ 242 w 350"/>
                  <a:gd name="T1" fmla="*/ 32 h 184"/>
                  <a:gd name="T2" fmla="*/ 236 w 350"/>
                  <a:gd name="T3" fmla="*/ 42 h 184"/>
                  <a:gd name="T4" fmla="*/ 78 w 350"/>
                  <a:gd name="T5" fmla="*/ 42 h 184"/>
                  <a:gd name="T6" fmla="*/ 68 w 350"/>
                  <a:gd name="T7" fmla="*/ 36 h 184"/>
                  <a:gd name="T8" fmla="*/ 68 w 350"/>
                  <a:gd name="T9" fmla="*/ 10 h 184"/>
                  <a:gd name="T10" fmla="*/ 74 w 350"/>
                  <a:gd name="T11" fmla="*/ 0 h 184"/>
                  <a:gd name="T12" fmla="*/ 232 w 350"/>
                  <a:gd name="T13" fmla="*/ 0 h 184"/>
                  <a:gd name="T14" fmla="*/ 242 w 350"/>
                  <a:gd name="T15" fmla="*/ 6 h 184"/>
                  <a:gd name="T16" fmla="*/ 34 w 350"/>
                  <a:gd name="T17" fmla="*/ 0 h 184"/>
                  <a:gd name="T18" fmla="*/ 6 w 350"/>
                  <a:gd name="T19" fmla="*/ 0 h 184"/>
                  <a:gd name="T20" fmla="*/ 0 w 350"/>
                  <a:gd name="T21" fmla="*/ 10 h 184"/>
                  <a:gd name="T22" fmla="*/ 0 w 350"/>
                  <a:gd name="T23" fmla="*/ 36 h 184"/>
                  <a:gd name="T24" fmla="*/ 10 w 350"/>
                  <a:gd name="T25" fmla="*/ 42 h 184"/>
                  <a:gd name="T26" fmla="*/ 38 w 350"/>
                  <a:gd name="T27" fmla="*/ 42 h 184"/>
                  <a:gd name="T28" fmla="*/ 44 w 350"/>
                  <a:gd name="T29" fmla="*/ 32 h 184"/>
                  <a:gd name="T30" fmla="*/ 42 w 350"/>
                  <a:gd name="T31" fmla="*/ 6 h 184"/>
                  <a:gd name="T32" fmla="*/ 34 w 350"/>
                  <a:gd name="T33" fmla="*/ 0 h 184"/>
                  <a:gd name="T34" fmla="*/ 174 w 350"/>
                  <a:gd name="T35" fmla="*/ 114 h 184"/>
                  <a:gd name="T36" fmla="*/ 78 w 350"/>
                  <a:gd name="T37" fmla="*/ 70 h 184"/>
                  <a:gd name="T38" fmla="*/ 70 w 350"/>
                  <a:gd name="T39" fmla="*/ 72 h 184"/>
                  <a:gd name="T40" fmla="*/ 68 w 350"/>
                  <a:gd name="T41" fmla="*/ 104 h 184"/>
                  <a:gd name="T42" fmla="*/ 70 w 350"/>
                  <a:gd name="T43" fmla="*/ 110 h 184"/>
                  <a:gd name="T44" fmla="*/ 78 w 350"/>
                  <a:gd name="T45" fmla="*/ 114 h 184"/>
                  <a:gd name="T46" fmla="*/ 10 w 350"/>
                  <a:gd name="T47" fmla="*/ 140 h 184"/>
                  <a:gd name="T48" fmla="*/ 0 w 350"/>
                  <a:gd name="T49" fmla="*/ 146 h 184"/>
                  <a:gd name="T50" fmla="*/ 0 w 350"/>
                  <a:gd name="T51" fmla="*/ 174 h 184"/>
                  <a:gd name="T52" fmla="*/ 6 w 350"/>
                  <a:gd name="T53" fmla="*/ 184 h 184"/>
                  <a:gd name="T54" fmla="*/ 34 w 350"/>
                  <a:gd name="T55" fmla="*/ 184 h 184"/>
                  <a:gd name="T56" fmla="*/ 42 w 350"/>
                  <a:gd name="T57" fmla="*/ 178 h 184"/>
                  <a:gd name="T58" fmla="*/ 44 w 350"/>
                  <a:gd name="T59" fmla="*/ 150 h 184"/>
                  <a:gd name="T60" fmla="*/ 38 w 350"/>
                  <a:gd name="T61" fmla="*/ 142 h 184"/>
                  <a:gd name="T62" fmla="*/ 188 w 350"/>
                  <a:gd name="T63" fmla="*/ 140 h 184"/>
                  <a:gd name="T64" fmla="*/ 74 w 350"/>
                  <a:gd name="T65" fmla="*/ 142 h 184"/>
                  <a:gd name="T66" fmla="*/ 68 w 350"/>
                  <a:gd name="T67" fmla="*/ 150 h 184"/>
                  <a:gd name="T68" fmla="*/ 68 w 350"/>
                  <a:gd name="T69" fmla="*/ 178 h 184"/>
                  <a:gd name="T70" fmla="*/ 78 w 350"/>
                  <a:gd name="T71" fmla="*/ 184 h 184"/>
                  <a:gd name="T72" fmla="*/ 34 w 350"/>
                  <a:gd name="T73" fmla="*/ 70 h 184"/>
                  <a:gd name="T74" fmla="*/ 6 w 350"/>
                  <a:gd name="T75" fmla="*/ 70 h 184"/>
                  <a:gd name="T76" fmla="*/ 0 w 350"/>
                  <a:gd name="T77" fmla="*/ 80 h 184"/>
                  <a:gd name="T78" fmla="*/ 0 w 350"/>
                  <a:gd name="T79" fmla="*/ 108 h 184"/>
                  <a:gd name="T80" fmla="*/ 10 w 350"/>
                  <a:gd name="T81" fmla="*/ 114 h 184"/>
                  <a:gd name="T82" fmla="*/ 38 w 350"/>
                  <a:gd name="T83" fmla="*/ 112 h 184"/>
                  <a:gd name="T84" fmla="*/ 44 w 350"/>
                  <a:gd name="T85" fmla="*/ 104 h 184"/>
                  <a:gd name="T86" fmla="*/ 42 w 350"/>
                  <a:gd name="T87" fmla="*/ 76 h 184"/>
                  <a:gd name="T88" fmla="*/ 34 w 350"/>
                  <a:gd name="T89" fmla="*/ 70 h 184"/>
                  <a:gd name="T90" fmla="*/ 312 w 350"/>
                  <a:gd name="T91" fmla="*/ 0 h 184"/>
                  <a:gd name="T92" fmla="*/ 184 w 350"/>
                  <a:gd name="T93" fmla="*/ 6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0" h="184">
                    <a:moveTo>
                      <a:pt x="242" y="10"/>
                    </a:moveTo>
                    <a:lnTo>
                      <a:pt x="242" y="32"/>
                    </a:lnTo>
                    <a:lnTo>
                      <a:pt x="242" y="32"/>
                    </a:lnTo>
                    <a:lnTo>
                      <a:pt x="242" y="36"/>
                    </a:lnTo>
                    <a:lnTo>
                      <a:pt x="240" y="40"/>
                    </a:lnTo>
                    <a:lnTo>
                      <a:pt x="236" y="42"/>
                    </a:lnTo>
                    <a:lnTo>
                      <a:pt x="232" y="42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0" y="40"/>
                    </a:lnTo>
                    <a:lnTo>
                      <a:pt x="68" y="36"/>
                    </a:lnTo>
                    <a:lnTo>
                      <a:pt x="68" y="32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6"/>
                    </a:lnTo>
                    <a:lnTo>
                      <a:pt x="70" y="2"/>
                    </a:lnTo>
                    <a:lnTo>
                      <a:pt x="74" y="0"/>
                    </a:lnTo>
                    <a:lnTo>
                      <a:pt x="78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36" y="0"/>
                    </a:lnTo>
                    <a:lnTo>
                      <a:pt x="240" y="2"/>
                    </a:lnTo>
                    <a:lnTo>
                      <a:pt x="242" y="6"/>
                    </a:lnTo>
                    <a:lnTo>
                      <a:pt x="242" y="10"/>
                    </a:lnTo>
                    <a:lnTo>
                      <a:pt x="242" y="10"/>
                    </a:lnTo>
                    <a:close/>
                    <a:moveTo>
                      <a:pt x="34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6" y="42"/>
                    </a:lnTo>
                    <a:lnTo>
                      <a:pt x="10" y="42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8" y="42"/>
                    </a:lnTo>
                    <a:lnTo>
                      <a:pt x="40" y="40"/>
                    </a:lnTo>
                    <a:lnTo>
                      <a:pt x="42" y="36"/>
                    </a:lnTo>
                    <a:lnTo>
                      <a:pt x="44" y="3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  <a:moveTo>
                      <a:pt x="78" y="114"/>
                    </a:moveTo>
                    <a:lnTo>
                      <a:pt x="174" y="114"/>
                    </a:lnTo>
                    <a:lnTo>
                      <a:pt x="156" y="80"/>
                    </a:lnTo>
                    <a:lnTo>
                      <a:pt x="150" y="70"/>
                    </a:lnTo>
                    <a:lnTo>
                      <a:pt x="78" y="70"/>
                    </a:lnTo>
                    <a:lnTo>
                      <a:pt x="78" y="70"/>
                    </a:lnTo>
                    <a:lnTo>
                      <a:pt x="74" y="70"/>
                    </a:lnTo>
                    <a:lnTo>
                      <a:pt x="70" y="72"/>
                    </a:lnTo>
                    <a:lnTo>
                      <a:pt x="68" y="76"/>
                    </a:lnTo>
                    <a:lnTo>
                      <a:pt x="68" y="80"/>
                    </a:lnTo>
                    <a:lnTo>
                      <a:pt x="68" y="104"/>
                    </a:lnTo>
                    <a:lnTo>
                      <a:pt x="68" y="104"/>
                    </a:lnTo>
                    <a:lnTo>
                      <a:pt x="68" y="108"/>
                    </a:lnTo>
                    <a:lnTo>
                      <a:pt x="70" y="110"/>
                    </a:lnTo>
                    <a:lnTo>
                      <a:pt x="74" y="112"/>
                    </a:lnTo>
                    <a:lnTo>
                      <a:pt x="78" y="114"/>
                    </a:lnTo>
                    <a:lnTo>
                      <a:pt x="78" y="114"/>
                    </a:lnTo>
                    <a:close/>
                    <a:moveTo>
                      <a:pt x="34" y="140"/>
                    </a:moveTo>
                    <a:lnTo>
                      <a:pt x="10" y="140"/>
                    </a:lnTo>
                    <a:lnTo>
                      <a:pt x="10" y="140"/>
                    </a:lnTo>
                    <a:lnTo>
                      <a:pt x="6" y="142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8"/>
                    </a:lnTo>
                    <a:lnTo>
                      <a:pt x="2" y="182"/>
                    </a:lnTo>
                    <a:lnTo>
                      <a:pt x="6" y="184"/>
                    </a:lnTo>
                    <a:lnTo>
                      <a:pt x="10" y="184"/>
                    </a:lnTo>
                    <a:lnTo>
                      <a:pt x="34" y="184"/>
                    </a:lnTo>
                    <a:lnTo>
                      <a:pt x="34" y="184"/>
                    </a:lnTo>
                    <a:lnTo>
                      <a:pt x="38" y="184"/>
                    </a:lnTo>
                    <a:lnTo>
                      <a:pt x="40" y="182"/>
                    </a:lnTo>
                    <a:lnTo>
                      <a:pt x="42" y="178"/>
                    </a:lnTo>
                    <a:lnTo>
                      <a:pt x="44" y="17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42" y="146"/>
                    </a:lnTo>
                    <a:lnTo>
                      <a:pt x="40" y="144"/>
                    </a:lnTo>
                    <a:lnTo>
                      <a:pt x="38" y="142"/>
                    </a:lnTo>
                    <a:lnTo>
                      <a:pt x="34" y="140"/>
                    </a:lnTo>
                    <a:lnTo>
                      <a:pt x="34" y="140"/>
                    </a:lnTo>
                    <a:close/>
                    <a:moveTo>
                      <a:pt x="188" y="140"/>
                    </a:moveTo>
                    <a:lnTo>
                      <a:pt x="78" y="140"/>
                    </a:lnTo>
                    <a:lnTo>
                      <a:pt x="78" y="140"/>
                    </a:lnTo>
                    <a:lnTo>
                      <a:pt x="74" y="142"/>
                    </a:lnTo>
                    <a:lnTo>
                      <a:pt x="70" y="144"/>
                    </a:lnTo>
                    <a:lnTo>
                      <a:pt x="68" y="146"/>
                    </a:lnTo>
                    <a:lnTo>
                      <a:pt x="68" y="150"/>
                    </a:lnTo>
                    <a:lnTo>
                      <a:pt x="68" y="174"/>
                    </a:lnTo>
                    <a:lnTo>
                      <a:pt x="68" y="174"/>
                    </a:lnTo>
                    <a:lnTo>
                      <a:pt x="68" y="178"/>
                    </a:lnTo>
                    <a:lnTo>
                      <a:pt x="70" y="182"/>
                    </a:lnTo>
                    <a:lnTo>
                      <a:pt x="74" y="184"/>
                    </a:lnTo>
                    <a:lnTo>
                      <a:pt x="78" y="184"/>
                    </a:lnTo>
                    <a:lnTo>
                      <a:pt x="212" y="184"/>
                    </a:lnTo>
                    <a:lnTo>
                      <a:pt x="188" y="140"/>
                    </a:lnTo>
                    <a:close/>
                    <a:moveTo>
                      <a:pt x="34" y="70"/>
                    </a:moveTo>
                    <a:lnTo>
                      <a:pt x="10" y="70"/>
                    </a:lnTo>
                    <a:lnTo>
                      <a:pt x="10" y="70"/>
                    </a:lnTo>
                    <a:lnTo>
                      <a:pt x="6" y="70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8"/>
                    </a:lnTo>
                    <a:lnTo>
                      <a:pt x="2" y="110"/>
                    </a:lnTo>
                    <a:lnTo>
                      <a:pt x="6" y="112"/>
                    </a:lnTo>
                    <a:lnTo>
                      <a:pt x="10" y="114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8" y="112"/>
                    </a:lnTo>
                    <a:lnTo>
                      <a:pt x="40" y="110"/>
                    </a:lnTo>
                    <a:lnTo>
                      <a:pt x="42" y="108"/>
                    </a:lnTo>
                    <a:lnTo>
                      <a:pt x="44" y="104"/>
                    </a:lnTo>
                    <a:lnTo>
                      <a:pt x="44" y="80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2"/>
                    </a:lnTo>
                    <a:lnTo>
                      <a:pt x="38" y="70"/>
                    </a:lnTo>
                    <a:lnTo>
                      <a:pt x="34" y="70"/>
                    </a:lnTo>
                    <a:lnTo>
                      <a:pt x="34" y="70"/>
                    </a:lnTo>
                    <a:close/>
                    <a:moveTo>
                      <a:pt x="350" y="0"/>
                    </a:moveTo>
                    <a:lnTo>
                      <a:pt x="312" y="0"/>
                    </a:lnTo>
                    <a:lnTo>
                      <a:pt x="248" y="116"/>
                    </a:lnTo>
                    <a:lnTo>
                      <a:pt x="220" y="66"/>
                    </a:lnTo>
                    <a:lnTo>
                      <a:pt x="184" y="66"/>
                    </a:lnTo>
                    <a:lnTo>
                      <a:pt x="248" y="184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6" name="Rectangle 478">
              <a:extLst>
                <a:ext uri="{FF2B5EF4-FFF2-40B4-BE49-F238E27FC236}">
                  <a16:creationId xmlns:a16="http://schemas.microsoft.com/office/drawing/2014/main" id="{312A7F68-E715-4A17-8E27-4EECD7F1B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4688" y="2368921"/>
              <a:ext cx="9217024" cy="3922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4271" tIns="37136" rIns="74271" bIns="37136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750532">
                <a:spcAft>
                  <a:spcPts val="600"/>
                </a:spcAft>
              </a:pPr>
              <a:r>
                <a:rPr lang="en-US" sz="2400" b="1" dirty="0"/>
                <a:t>Skill levels </a:t>
              </a:r>
              <a:br>
                <a:rPr lang="en-US" sz="2400" b="1" dirty="0"/>
              </a:br>
              <a:r>
                <a:rPr lang="en-US" sz="2400" b="1" dirty="0">
                  <a:solidFill>
                    <a:srgbClr val="449FA2"/>
                  </a:solidFill>
                </a:rPr>
                <a:t>Three </a:t>
              </a:r>
              <a:r>
                <a:rPr lang="en-US" sz="2400" b="1" dirty="0">
                  <a:solidFill>
                    <a:srgbClr val="C00000"/>
                  </a:solidFill>
                </a:rPr>
                <a:t>lowest </a:t>
              </a:r>
              <a:r>
                <a:rPr lang="en-US" sz="2400" b="1" dirty="0">
                  <a:solidFill>
                    <a:srgbClr val="449FA2"/>
                  </a:solidFill>
                </a:rPr>
                <a:t>skill levels:  </a:t>
              </a:r>
              <a:r>
                <a:rPr lang="en-US" sz="2400" b="1" dirty="0">
                  <a:solidFill>
                    <a:srgbClr val="C00000"/>
                  </a:solidFill>
                </a:rPr>
                <a:t>Down</a:t>
              </a:r>
              <a:r>
                <a:rPr lang="en-US" sz="2400" b="1" dirty="0">
                  <a:solidFill>
                    <a:srgbClr val="449FA2"/>
                  </a:solidFill>
                </a:rPr>
                <a:t> from 24% to 15%</a:t>
              </a:r>
              <a:br>
                <a:rPr lang="en-US" sz="2400" b="1" dirty="0">
                  <a:solidFill>
                    <a:srgbClr val="449FA2"/>
                  </a:solidFill>
                </a:rPr>
              </a:br>
              <a:r>
                <a:rPr lang="en-US" sz="2400" b="1" dirty="0">
                  <a:solidFill>
                    <a:srgbClr val="449FA2"/>
                  </a:solidFill>
                </a:rPr>
                <a:t>Three </a:t>
              </a:r>
              <a:r>
                <a:rPr lang="en-US" sz="2400" b="1" dirty="0"/>
                <a:t>highest </a:t>
              </a:r>
              <a:r>
                <a:rPr lang="en-US" sz="2400" b="1" dirty="0">
                  <a:solidFill>
                    <a:srgbClr val="449FA2"/>
                  </a:solidFill>
                </a:rPr>
                <a:t>skill levels: </a:t>
              </a:r>
              <a:r>
                <a:rPr lang="en-US" sz="2400" b="1" dirty="0"/>
                <a:t>Up</a:t>
              </a:r>
              <a:r>
                <a:rPr lang="en-US" sz="2400" b="1" dirty="0">
                  <a:solidFill>
                    <a:srgbClr val="449FA2"/>
                  </a:solidFill>
                </a:rPr>
                <a:t> from 25% to 36% </a:t>
              </a:r>
            </a:p>
            <a:p>
              <a:pPr defTabSz="750532">
                <a:spcAft>
                  <a:spcPts val="600"/>
                </a:spcAft>
              </a:pPr>
              <a:r>
                <a:rPr lang="en-US" sz="2400" b="1" dirty="0"/>
                <a:t>Age</a:t>
              </a:r>
              <a:br>
                <a:rPr lang="en-US" sz="2400" b="1" dirty="0"/>
              </a:br>
              <a:r>
                <a:rPr lang="en-US" sz="2400" b="1" dirty="0">
                  <a:solidFill>
                    <a:srgbClr val="449FA2"/>
                  </a:solidFill>
                </a:rPr>
                <a:t>Share of workers between 55 and 64 </a:t>
              </a:r>
              <a:r>
                <a:rPr lang="en-US" sz="2400" b="1" dirty="0"/>
                <a:t>up</a:t>
              </a:r>
              <a:r>
                <a:rPr lang="en-US" sz="2400" b="1" dirty="0">
                  <a:solidFill>
                    <a:srgbClr val="449FA2"/>
                  </a:solidFill>
                </a:rPr>
                <a:t> from 11% to 18%</a:t>
              </a:r>
            </a:p>
            <a:p>
              <a:pPr defTabSz="750532">
                <a:spcAft>
                  <a:spcPts val="600"/>
                </a:spcAft>
              </a:pPr>
              <a:r>
                <a:rPr lang="en-US" sz="2400" b="1" dirty="0"/>
                <a:t>Employment types </a:t>
              </a:r>
              <a:br>
                <a:rPr lang="en-US" sz="2400" b="1" dirty="0"/>
              </a:br>
              <a:r>
                <a:rPr lang="en-US" sz="2400" b="1" dirty="0">
                  <a:solidFill>
                    <a:srgbClr val="449FA2"/>
                  </a:solidFill>
                </a:rPr>
                <a:t>Employees - plus 13% (2020 approx. 170 m) </a:t>
              </a:r>
              <a:br>
                <a:rPr lang="en-US" sz="2400" b="1" dirty="0">
                  <a:solidFill>
                    <a:srgbClr val="449FA2"/>
                  </a:solidFill>
                </a:rPr>
              </a:br>
              <a:r>
                <a:rPr lang="en-US" sz="2400" b="1" dirty="0">
                  <a:solidFill>
                    <a:srgbClr val="449FA2"/>
                  </a:solidFill>
                </a:rPr>
                <a:t>Part-time - plus 23% (approx. 34 m)</a:t>
              </a:r>
              <a:br>
                <a:rPr lang="en-US" sz="2400" b="1" dirty="0">
                  <a:solidFill>
                    <a:srgbClr val="449FA2"/>
                  </a:solidFill>
                </a:rPr>
              </a:br>
              <a:r>
                <a:rPr lang="en-US" sz="2400" b="1" dirty="0">
                  <a:solidFill>
                    <a:srgbClr val="449FA2"/>
                  </a:solidFill>
                </a:rPr>
                <a:t>Temporary - plus 11% (approx. 23 m)</a:t>
              </a:r>
              <a:br>
                <a:rPr lang="en-US" sz="2400" b="1" dirty="0">
                  <a:solidFill>
                    <a:srgbClr val="449FA2"/>
                  </a:solidFill>
                </a:rPr>
              </a:br>
              <a:r>
                <a:rPr lang="en-US" sz="2400" b="1" dirty="0">
                  <a:solidFill>
                    <a:srgbClr val="449FA2"/>
                  </a:solidFill>
                </a:rPr>
                <a:t>Self-employed - minus 5% </a:t>
              </a:r>
              <a:r>
                <a:rPr lang="en-US" sz="2200" b="1" dirty="0">
                  <a:solidFill>
                    <a:srgbClr val="449FA2"/>
                  </a:solidFill>
                </a:rPr>
                <a:t>(26 m, 18 m without employees, 8 m employers)</a:t>
              </a:r>
              <a:endParaRPr lang="en-US" sz="2200" b="1" dirty="0"/>
            </a:p>
          </p:txBody>
        </p:sp>
        <p:sp>
          <p:nvSpPr>
            <p:cNvPr id="7" name="Rectangle 478">
              <a:extLst>
                <a:ext uri="{FF2B5EF4-FFF2-40B4-BE49-F238E27FC236}">
                  <a16:creationId xmlns:a16="http://schemas.microsoft.com/office/drawing/2014/main" id="{108C9C13-0A70-49F1-8C0D-327431267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4688" y="1726711"/>
              <a:ext cx="8772692" cy="425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55703" tIns="27852" rIns="55703" bIns="27852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562899"/>
              <a:r>
                <a:rPr lang="en-US" sz="2400" b="1" dirty="0">
                  <a:solidFill>
                    <a:srgbClr val="449FA2"/>
                  </a:solidFill>
                </a:rPr>
                <a:t>Skill levels, age and employment types–  2005 and 2019/20/21</a:t>
              </a:r>
            </a:p>
          </p:txBody>
        </p:sp>
        <p:sp>
          <p:nvSpPr>
            <p:cNvPr id="8" name="Rectangle 478">
              <a:extLst>
                <a:ext uri="{FF2B5EF4-FFF2-40B4-BE49-F238E27FC236}">
                  <a16:creationId xmlns:a16="http://schemas.microsoft.com/office/drawing/2014/main" id="{D48EC3AC-027A-4410-B7F8-51FD92997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461" y="6381473"/>
              <a:ext cx="7920880" cy="321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4271" tIns="37136" rIns="74271" bIns="37136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750532"/>
              <a:endParaRPr lang="en-GB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43428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87AD5A4-4A2A-4735-A3FF-4B1FB5D945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94500" y="355674"/>
            <a:ext cx="4724400" cy="118268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Evidence from the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EU OSH Information system</a:t>
            </a:r>
            <a:endParaRPr lang="en-GB" sz="32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638DCE0-BE4B-4025-81E8-0DCA146C8B0B}"/>
              </a:ext>
            </a:extLst>
          </p:cNvPr>
          <p:cNvGrpSpPr/>
          <p:nvPr/>
        </p:nvGrpSpPr>
        <p:grpSpPr>
          <a:xfrm>
            <a:off x="805316" y="1538362"/>
            <a:ext cx="10778007" cy="5161153"/>
            <a:chOff x="479376" y="980728"/>
            <a:chExt cx="10778007" cy="5161153"/>
          </a:xfrm>
        </p:grpSpPr>
        <p:sp>
          <p:nvSpPr>
            <p:cNvPr id="15" name="Freeform 4851">
              <a:extLst>
                <a:ext uri="{FF2B5EF4-FFF2-40B4-BE49-F238E27FC236}">
                  <a16:creationId xmlns:a16="http://schemas.microsoft.com/office/drawing/2014/main" id="{E7A957D3-2DD6-483D-B631-87F360FFCE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7514" y="5778718"/>
              <a:ext cx="344050" cy="363163"/>
            </a:xfrm>
            <a:custGeom>
              <a:avLst/>
              <a:gdLst>
                <a:gd name="T0" fmla="*/ 248 w 360"/>
                <a:gd name="T1" fmla="*/ 8 h 380"/>
                <a:gd name="T2" fmla="*/ 274 w 360"/>
                <a:gd name="T3" fmla="*/ 0 h 380"/>
                <a:gd name="T4" fmla="*/ 298 w 360"/>
                <a:gd name="T5" fmla="*/ 28 h 380"/>
                <a:gd name="T6" fmla="*/ 280 w 360"/>
                <a:gd name="T7" fmla="*/ 56 h 380"/>
                <a:gd name="T8" fmla="*/ 258 w 360"/>
                <a:gd name="T9" fmla="*/ 56 h 380"/>
                <a:gd name="T10" fmla="*/ 240 w 360"/>
                <a:gd name="T11" fmla="*/ 28 h 380"/>
                <a:gd name="T12" fmla="*/ 344 w 360"/>
                <a:gd name="T13" fmla="*/ 88 h 380"/>
                <a:gd name="T14" fmla="*/ 288 w 360"/>
                <a:gd name="T15" fmla="*/ 68 h 380"/>
                <a:gd name="T16" fmla="*/ 214 w 360"/>
                <a:gd name="T17" fmla="*/ 70 h 380"/>
                <a:gd name="T18" fmla="*/ 194 w 360"/>
                <a:gd name="T19" fmla="*/ 90 h 380"/>
                <a:gd name="T20" fmla="*/ 224 w 360"/>
                <a:gd name="T21" fmla="*/ 114 h 380"/>
                <a:gd name="T22" fmla="*/ 248 w 360"/>
                <a:gd name="T23" fmla="*/ 166 h 380"/>
                <a:gd name="T24" fmla="*/ 234 w 360"/>
                <a:gd name="T25" fmla="*/ 208 h 380"/>
                <a:gd name="T26" fmla="*/ 278 w 360"/>
                <a:gd name="T27" fmla="*/ 214 h 380"/>
                <a:gd name="T28" fmla="*/ 310 w 360"/>
                <a:gd name="T29" fmla="*/ 244 h 380"/>
                <a:gd name="T30" fmla="*/ 332 w 360"/>
                <a:gd name="T31" fmla="*/ 200 h 380"/>
                <a:gd name="T32" fmla="*/ 348 w 360"/>
                <a:gd name="T33" fmla="*/ 208 h 380"/>
                <a:gd name="T34" fmla="*/ 360 w 360"/>
                <a:gd name="T35" fmla="*/ 190 h 380"/>
                <a:gd name="T36" fmla="*/ 102 w 360"/>
                <a:gd name="T37" fmla="*/ 56 h 380"/>
                <a:gd name="T38" fmla="*/ 120 w 360"/>
                <a:gd name="T39" fmla="*/ 28 h 380"/>
                <a:gd name="T40" fmla="*/ 98 w 360"/>
                <a:gd name="T41" fmla="*/ 0 h 380"/>
                <a:gd name="T42" fmla="*/ 70 w 360"/>
                <a:gd name="T43" fmla="*/ 8 h 380"/>
                <a:gd name="T44" fmla="*/ 62 w 360"/>
                <a:gd name="T45" fmla="*/ 34 h 380"/>
                <a:gd name="T46" fmla="*/ 92 w 360"/>
                <a:gd name="T47" fmla="*/ 58 h 380"/>
                <a:gd name="T48" fmla="*/ 50 w 360"/>
                <a:gd name="T49" fmla="*/ 244 h 380"/>
                <a:gd name="T50" fmla="*/ 74 w 360"/>
                <a:gd name="T51" fmla="*/ 218 h 380"/>
                <a:gd name="T52" fmla="*/ 126 w 360"/>
                <a:gd name="T53" fmla="*/ 208 h 380"/>
                <a:gd name="T54" fmla="*/ 112 w 360"/>
                <a:gd name="T55" fmla="*/ 166 h 380"/>
                <a:gd name="T56" fmla="*/ 128 w 360"/>
                <a:gd name="T57" fmla="*/ 122 h 380"/>
                <a:gd name="T58" fmla="*/ 166 w 360"/>
                <a:gd name="T59" fmla="*/ 90 h 380"/>
                <a:gd name="T60" fmla="*/ 154 w 360"/>
                <a:gd name="T61" fmla="*/ 74 h 380"/>
                <a:gd name="T62" fmla="*/ 72 w 360"/>
                <a:gd name="T63" fmla="*/ 68 h 380"/>
                <a:gd name="T64" fmla="*/ 20 w 360"/>
                <a:gd name="T65" fmla="*/ 80 h 380"/>
                <a:gd name="T66" fmla="*/ 0 w 360"/>
                <a:gd name="T67" fmla="*/ 190 h 380"/>
                <a:gd name="T68" fmla="*/ 12 w 360"/>
                <a:gd name="T69" fmla="*/ 208 h 380"/>
                <a:gd name="T70" fmla="*/ 28 w 360"/>
                <a:gd name="T71" fmla="*/ 200 h 380"/>
                <a:gd name="T72" fmla="*/ 170 w 360"/>
                <a:gd name="T73" fmla="*/ 118 h 380"/>
                <a:gd name="T74" fmla="*/ 136 w 360"/>
                <a:gd name="T75" fmla="*/ 146 h 380"/>
                <a:gd name="T76" fmla="*/ 136 w 360"/>
                <a:gd name="T77" fmla="*/ 184 h 380"/>
                <a:gd name="T78" fmla="*/ 170 w 360"/>
                <a:gd name="T79" fmla="*/ 214 h 380"/>
                <a:gd name="T80" fmla="*/ 208 w 360"/>
                <a:gd name="T81" fmla="*/ 206 h 380"/>
                <a:gd name="T82" fmla="*/ 228 w 360"/>
                <a:gd name="T83" fmla="*/ 166 h 380"/>
                <a:gd name="T84" fmla="*/ 214 w 360"/>
                <a:gd name="T85" fmla="*/ 132 h 380"/>
                <a:gd name="T86" fmla="*/ 296 w 360"/>
                <a:gd name="T87" fmla="*/ 260 h 380"/>
                <a:gd name="T88" fmla="*/ 288 w 360"/>
                <a:gd name="T89" fmla="*/ 246 h 380"/>
                <a:gd name="T90" fmla="*/ 180 w 360"/>
                <a:gd name="T91" fmla="*/ 278 h 380"/>
                <a:gd name="T92" fmla="*/ 82 w 360"/>
                <a:gd name="T93" fmla="*/ 236 h 380"/>
                <a:gd name="T94" fmla="*/ 64 w 360"/>
                <a:gd name="T95" fmla="*/ 260 h 380"/>
                <a:gd name="T96" fmla="*/ 106 w 360"/>
                <a:gd name="T97" fmla="*/ 304 h 380"/>
                <a:gd name="T98" fmla="*/ 146 w 360"/>
                <a:gd name="T99" fmla="*/ 378 h 380"/>
                <a:gd name="T100" fmla="*/ 214 w 360"/>
                <a:gd name="T101" fmla="*/ 378 h 380"/>
                <a:gd name="T102" fmla="*/ 264 w 360"/>
                <a:gd name="T103" fmla="*/ 362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0" h="380">
                  <a:moveTo>
                    <a:pt x="240" y="28"/>
                  </a:moveTo>
                  <a:lnTo>
                    <a:pt x="240" y="28"/>
                  </a:lnTo>
                  <a:lnTo>
                    <a:pt x="240" y="22"/>
                  </a:lnTo>
                  <a:lnTo>
                    <a:pt x="242" y="18"/>
                  </a:lnTo>
                  <a:lnTo>
                    <a:pt x="248" y="8"/>
                  </a:lnTo>
                  <a:lnTo>
                    <a:pt x="258" y="2"/>
                  </a:lnTo>
                  <a:lnTo>
                    <a:pt x="262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74" y="0"/>
                  </a:lnTo>
                  <a:lnTo>
                    <a:pt x="280" y="2"/>
                  </a:lnTo>
                  <a:lnTo>
                    <a:pt x="290" y="8"/>
                  </a:lnTo>
                  <a:lnTo>
                    <a:pt x="296" y="18"/>
                  </a:lnTo>
                  <a:lnTo>
                    <a:pt x="298" y="22"/>
                  </a:lnTo>
                  <a:lnTo>
                    <a:pt x="298" y="28"/>
                  </a:lnTo>
                  <a:lnTo>
                    <a:pt x="298" y="28"/>
                  </a:lnTo>
                  <a:lnTo>
                    <a:pt x="298" y="34"/>
                  </a:lnTo>
                  <a:lnTo>
                    <a:pt x="296" y="40"/>
                  </a:lnTo>
                  <a:lnTo>
                    <a:pt x="290" y="50"/>
                  </a:lnTo>
                  <a:lnTo>
                    <a:pt x="280" y="56"/>
                  </a:lnTo>
                  <a:lnTo>
                    <a:pt x="274" y="58"/>
                  </a:lnTo>
                  <a:lnTo>
                    <a:pt x="268" y="58"/>
                  </a:lnTo>
                  <a:lnTo>
                    <a:pt x="268" y="58"/>
                  </a:lnTo>
                  <a:lnTo>
                    <a:pt x="262" y="58"/>
                  </a:lnTo>
                  <a:lnTo>
                    <a:pt x="258" y="56"/>
                  </a:lnTo>
                  <a:lnTo>
                    <a:pt x="248" y="50"/>
                  </a:lnTo>
                  <a:lnTo>
                    <a:pt x="242" y="40"/>
                  </a:lnTo>
                  <a:lnTo>
                    <a:pt x="240" y="34"/>
                  </a:lnTo>
                  <a:lnTo>
                    <a:pt x="240" y="28"/>
                  </a:lnTo>
                  <a:lnTo>
                    <a:pt x="240" y="28"/>
                  </a:lnTo>
                  <a:close/>
                  <a:moveTo>
                    <a:pt x="360" y="190"/>
                  </a:moveTo>
                  <a:lnTo>
                    <a:pt x="344" y="90"/>
                  </a:lnTo>
                  <a:lnTo>
                    <a:pt x="344" y="90"/>
                  </a:lnTo>
                  <a:lnTo>
                    <a:pt x="344" y="88"/>
                  </a:lnTo>
                  <a:lnTo>
                    <a:pt x="344" y="88"/>
                  </a:lnTo>
                  <a:lnTo>
                    <a:pt x="340" y="80"/>
                  </a:lnTo>
                  <a:lnTo>
                    <a:pt x="332" y="74"/>
                  </a:lnTo>
                  <a:lnTo>
                    <a:pt x="324" y="70"/>
                  </a:lnTo>
                  <a:lnTo>
                    <a:pt x="314" y="68"/>
                  </a:lnTo>
                  <a:lnTo>
                    <a:pt x="288" y="68"/>
                  </a:lnTo>
                  <a:lnTo>
                    <a:pt x="270" y="102"/>
                  </a:lnTo>
                  <a:lnTo>
                    <a:pt x="250" y="68"/>
                  </a:lnTo>
                  <a:lnTo>
                    <a:pt x="222" y="68"/>
                  </a:lnTo>
                  <a:lnTo>
                    <a:pt x="222" y="68"/>
                  </a:lnTo>
                  <a:lnTo>
                    <a:pt x="214" y="70"/>
                  </a:lnTo>
                  <a:lnTo>
                    <a:pt x="206" y="74"/>
                  </a:lnTo>
                  <a:lnTo>
                    <a:pt x="198" y="80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94" y="90"/>
                  </a:lnTo>
                  <a:lnTo>
                    <a:pt x="192" y="98"/>
                  </a:lnTo>
                  <a:lnTo>
                    <a:pt x="192" y="98"/>
                  </a:lnTo>
                  <a:lnTo>
                    <a:pt x="204" y="102"/>
                  </a:lnTo>
                  <a:lnTo>
                    <a:pt x="214" y="106"/>
                  </a:lnTo>
                  <a:lnTo>
                    <a:pt x="224" y="114"/>
                  </a:lnTo>
                  <a:lnTo>
                    <a:pt x="232" y="122"/>
                  </a:lnTo>
                  <a:lnTo>
                    <a:pt x="240" y="132"/>
                  </a:lnTo>
                  <a:lnTo>
                    <a:pt x="244" y="142"/>
                  </a:lnTo>
                  <a:lnTo>
                    <a:pt x="248" y="154"/>
                  </a:lnTo>
                  <a:lnTo>
                    <a:pt x="248" y="166"/>
                  </a:lnTo>
                  <a:lnTo>
                    <a:pt x="248" y="166"/>
                  </a:lnTo>
                  <a:lnTo>
                    <a:pt x="248" y="178"/>
                  </a:lnTo>
                  <a:lnTo>
                    <a:pt x="246" y="188"/>
                  </a:lnTo>
                  <a:lnTo>
                    <a:pt x="240" y="198"/>
                  </a:lnTo>
                  <a:lnTo>
                    <a:pt x="234" y="208"/>
                  </a:lnTo>
                  <a:lnTo>
                    <a:pt x="250" y="208"/>
                  </a:lnTo>
                  <a:lnTo>
                    <a:pt x="250" y="208"/>
                  </a:lnTo>
                  <a:lnTo>
                    <a:pt x="260" y="208"/>
                  </a:lnTo>
                  <a:lnTo>
                    <a:pt x="270" y="210"/>
                  </a:lnTo>
                  <a:lnTo>
                    <a:pt x="278" y="214"/>
                  </a:lnTo>
                  <a:lnTo>
                    <a:pt x="286" y="218"/>
                  </a:lnTo>
                  <a:lnTo>
                    <a:pt x="294" y="222"/>
                  </a:lnTo>
                  <a:lnTo>
                    <a:pt x="300" y="228"/>
                  </a:lnTo>
                  <a:lnTo>
                    <a:pt x="306" y="236"/>
                  </a:lnTo>
                  <a:lnTo>
                    <a:pt x="310" y="244"/>
                  </a:lnTo>
                  <a:lnTo>
                    <a:pt x="308" y="118"/>
                  </a:lnTo>
                  <a:lnTo>
                    <a:pt x="318" y="118"/>
                  </a:lnTo>
                  <a:lnTo>
                    <a:pt x="330" y="196"/>
                  </a:lnTo>
                  <a:lnTo>
                    <a:pt x="330" y="196"/>
                  </a:lnTo>
                  <a:lnTo>
                    <a:pt x="332" y="200"/>
                  </a:lnTo>
                  <a:lnTo>
                    <a:pt x="336" y="204"/>
                  </a:lnTo>
                  <a:lnTo>
                    <a:pt x="340" y="208"/>
                  </a:lnTo>
                  <a:lnTo>
                    <a:pt x="346" y="208"/>
                  </a:lnTo>
                  <a:lnTo>
                    <a:pt x="346" y="208"/>
                  </a:lnTo>
                  <a:lnTo>
                    <a:pt x="348" y="208"/>
                  </a:lnTo>
                  <a:lnTo>
                    <a:pt x="348" y="208"/>
                  </a:lnTo>
                  <a:lnTo>
                    <a:pt x="354" y="206"/>
                  </a:lnTo>
                  <a:lnTo>
                    <a:pt x="358" y="202"/>
                  </a:lnTo>
                  <a:lnTo>
                    <a:pt x="360" y="196"/>
                  </a:lnTo>
                  <a:lnTo>
                    <a:pt x="360" y="190"/>
                  </a:lnTo>
                  <a:lnTo>
                    <a:pt x="360" y="190"/>
                  </a:lnTo>
                  <a:close/>
                  <a:moveTo>
                    <a:pt x="92" y="58"/>
                  </a:moveTo>
                  <a:lnTo>
                    <a:pt x="92" y="58"/>
                  </a:lnTo>
                  <a:lnTo>
                    <a:pt x="98" y="58"/>
                  </a:lnTo>
                  <a:lnTo>
                    <a:pt x="102" y="56"/>
                  </a:lnTo>
                  <a:lnTo>
                    <a:pt x="112" y="50"/>
                  </a:lnTo>
                  <a:lnTo>
                    <a:pt x="118" y="40"/>
                  </a:lnTo>
                  <a:lnTo>
                    <a:pt x="120" y="34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18" y="18"/>
                  </a:lnTo>
                  <a:lnTo>
                    <a:pt x="112" y="8"/>
                  </a:lnTo>
                  <a:lnTo>
                    <a:pt x="102" y="2"/>
                  </a:lnTo>
                  <a:lnTo>
                    <a:pt x="98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80" y="2"/>
                  </a:lnTo>
                  <a:lnTo>
                    <a:pt x="70" y="8"/>
                  </a:lnTo>
                  <a:lnTo>
                    <a:pt x="64" y="18"/>
                  </a:lnTo>
                  <a:lnTo>
                    <a:pt x="62" y="22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4"/>
                  </a:lnTo>
                  <a:lnTo>
                    <a:pt x="64" y="40"/>
                  </a:lnTo>
                  <a:lnTo>
                    <a:pt x="70" y="50"/>
                  </a:lnTo>
                  <a:lnTo>
                    <a:pt x="80" y="56"/>
                  </a:lnTo>
                  <a:lnTo>
                    <a:pt x="86" y="58"/>
                  </a:lnTo>
                  <a:lnTo>
                    <a:pt x="92" y="58"/>
                  </a:lnTo>
                  <a:lnTo>
                    <a:pt x="92" y="58"/>
                  </a:lnTo>
                  <a:close/>
                  <a:moveTo>
                    <a:pt x="30" y="196"/>
                  </a:moveTo>
                  <a:lnTo>
                    <a:pt x="42" y="118"/>
                  </a:lnTo>
                  <a:lnTo>
                    <a:pt x="52" y="118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4" y="236"/>
                  </a:lnTo>
                  <a:lnTo>
                    <a:pt x="60" y="228"/>
                  </a:lnTo>
                  <a:lnTo>
                    <a:pt x="66" y="222"/>
                  </a:lnTo>
                  <a:lnTo>
                    <a:pt x="74" y="218"/>
                  </a:lnTo>
                  <a:lnTo>
                    <a:pt x="82" y="214"/>
                  </a:lnTo>
                  <a:lnTo>
                    <a:pt x="90" y="210"/>
                  </a:lnTo>
                  <a:lnTo>
                    <a:pt x="100" y="208"/>
                  </a:lnTo>
                  <a:lnTo>
                    <a:pt x="110" y="208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20" y="198"/>
                  </a:lnTo>
                  <a:lnTo>
                    <a:pt x="114" y="188"/>
                  </a:lnTo>
                  <a:lnTo>
                    <a:pt x="112" y="178"/>
                  </a:lnTo>
                  <a:lnTo>
                    <a:pt x="112" y="166"/>
                  </a:lnTo>
                  <a:lnTo>
                    <a:pt x="112" y="166"/>
                  </a:lnTo>
                  <a:lnTo>
                    <a:pt x="112" y="154"/>
                  </a:lnTo>
                  <a:lnTo>
                    <a:pt x="116" y="142"/>
                  </a:lnTo>
                  <a:lnTo>
                    <a:pt x="120" y="132"/>
                  </a:lnTo>
                  <a:lnTo>
                    <a:pt x="128" y="122"/>
                  </a:lnTo>
                  <a:lnTo>
                    <a:pt x="136" y="114"/>
                  </a:lnTo>
                  <a:lnTo>
                    <a:pt x="146" y="106"/>
                  </a:lnTo>
                  <a:lnTo>
                    <a:pt x="156" y="102"/>
                  </a:lnTo>
                  <a:lnTo>
                    <a:pt x="168" y="98"/>
                  </a:lnTo>
                  <a:lnTo>
                    <a:pt x="166" y="90"/>
                  </a:lnTo>
                  <a:lnTo>
                    <a:pt x="166" y="90"/>
                  </a:lnTo>
                  <a:lnTo>
                    <a:pt x="166" y="88"/>
                  </a:lnTo>
                  <a:lnTo>
                    <a:pt x="166" y="88"/>
                  </a:lnTo>
                  <a:lnTo>
                    <a:pt x="162" y="80"/>
                  </a:lnTo>
                  <a:lnTo>
                    <a:pt x="154" y="74"/>
                  </a:lnTo>
                  <a:lnTo>
                    <a:pt x="146" y="70"/>
                  </a:lnTo>
                  <a:lnTo>
                    <a:pt x="138" y="68"/>
                  </a:lnTo>
                  <a:lnTo>
                    <a:pt x="110" y="68"/>
                  </a:lnTo>
                  <a:lnTo>
                    <a:pt x="90" y="102"/>
                  </a:lnTo>
                  <a:lnTo>
                    <a:pt x="72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36" y="70"/>
                  </a:lnTo>
                  <a:lnTo>
                    <a:pt x="28" y="74"/>
                  </a:lnTo>
                  <a:lnTo>
                    <a:pt x="20" y="80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6" y="90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0" y="196"/>
                  </a:lnTo>
                  <a:lnTo>
                    <a:pt x="2" y="202"/>
                  </a:lnTo>
                  <a:lnTo>
                    <a:pt x="6" y="206"/>
                  </a:lnTo>
                  <a:lnTo>
                    <a:pt x="12" y="208"/>
                  </a:lnTo>
                  <a:lnTo>
                    <a:pt x="12" y="208"/>
                  </a:lnTo>
                  <a:lnTo>
                    <a:pt x="14" y="208"/>
                  </a:lnTo>
                  <a:lnTo>
                    <a:pt x="14" y="208"/>
                  </a:lnTo>
                  <a:lnTo>
                    <a:pt x="20" y="208"/>
                  </a:lnTo>
                  <a:lnTo>
                    <a:pt x="24" y="204"/>
                  </a:lnTo>
                  <a:lnTo>
                    <a:pt x="28" y="200"/>
                  </a:lnTo>
                  <a:lnTo>
                    <a:pt x="30" y="196"/>
                  </a:lnTo>
                  <a:lnTo>
                    <a:pt x="30" y="196"/>
                  </a:lnTo>
                  <a:close/>
                  <a:moveTo>
                    <a:pt x="180" y="118"/>
                  </a:moveTo>
                  <a:lnTo>
                    <a:pt x="180" y="118"/>
                  </a:lnTo>
                  <a:lnTo>
                    <a:pt x="170" y="118"/>
                  </a:lnTo>
                  <a:lnTo>
                    <a:pt x="162" y="120"/>
                  </a:lnTo>
                  <a:lnTo>
                    <a:pt x="152" y="126"/>
                  </a:lnTo>
                  <a:lnTo>
                    <a:pt x="146" y="132"/>
                  </a:lnTo>
                  <a:lnTo>
                    <a:pt x="140" y="138"/>
                  </a:lnTo>
                  <a:lnTo>
                    <a:pt x="136" y="146"/>
                  </a:lnTo>
                  <a:lnTo>
                    <a:pt x="132" y="156"/>
                  </a:lnTo>
                  <a:lnTo>
                    <a:pt x="132" y="166"/>
                  </a:lnTo>
                  <a:lnTo>
                    <a:pt x="132" y="166"/>
                  </a:lnTo>
                  <a:lnTo>
                    <a:pt x="132" y="176"/>
                  </a:lnTo>
                  <a:lnTo>
                    <a:pt x="136" y="184"/>
                  </a:lnTo>
                  <a:lnTo>
                    <a:pt x="140" y="194"/>
                  </a:lnTo>
                  <a:lnTo>
                    <a:pt x="146" y="200"/>
                  </a:lnTo>
                  <a:lnTo>
                    <a:pt x="152" y="206"/>
                  </a:lnTo>
                  <a:lnTo>
                    <a:pt x="162" y="210"/>
                  </a:lnTo>
                  <a:lnTo>
                    <a:pt x="170" y="214"/>
                  </a:lnTo>
                  <a:lnTo>
                    <a:pt x="180" y="214"/>
                  </a:lnTo>
                  <a:lnTo>
                    <a:pt x="180" y="214"/>
                  </a:lnTo>
                  <a:lnTo>
                    <a:pt x="190" y="214"/>
                  </a:lnTo>
                  <a:lnTo>
                    <a:pt x="200" y="210"/>
                  </a:lnTo>
                  <a:lnTo>
                    <a:pt x="208" y="206"/>
                  </a:lnTo>
                  <a:lnTo>
                    <a:pt x="214" y="200"/>
                  </a:lnTo>
                  <a:lnTo>
                    <a:pt x="220" y="194"/>
                  </a:lnTo>
                  <a:lnTo>
                    <a:pt x="224" y="184"/>
                  </a:lnTo>
                  <a:lnTo>
                    <a:pt x="228" y="176"/>
                  </a:lnTo>
                  <a:lnTo>
                    <a:pt x="228" y="166"/>
                  </a:lnTo>
                  <a:lnTo>
                    <a:pt x="228" y="166"/>
                  </a:lnTo>
                  <a:lnTo>
                    <a:pt x="228" y="156"/>
                  </a:lnTo>
                  <a:lnTo>
                    <a:pt x="224" y="146"/>
                  </a:lnTo>
                  <a:lnTo>
                    <a:pt x="220" y="138"/>
                  </a:lnTo>
                  <a:lnTo>
                    <a:pt x="214" y="132"/>
                  </a:lnTo>
                  <a:lnTo>
                    <a:pt x="208" y="126"/>
                  </a:lnTo>
                  <a:lnTo>
                    <a:pt x="200" y="120"/>
                  </a:lnTo>
                  <a:lnTo>
                    <a:pt x="190" y="118"/>
                  </a:lnTo>
                  <a:lnTo>
                    <a:pt x="180" y="118"/>
                  </a:lnTo>
                  <a:close/>
                  <a:moveTo>
                    <a:pt x="296" y="260"/>
                  </a:moveTo>
                  <a:lnTo>
                    <a:pt x="296" y="260"/>
                  </a:lnTo>
                  <a:lnTo>
                    <a:pt x="294" y="258"/>
                  </a:lnTo>
                  <a:lnTo>
                    <a:pt x="294" y="258"/>
                  </a:lnTo>
                  <a:lnTo>
                    <a:pt x="292" y="252"/>
                  </a:lnTo>
                  <a:lnTo>
                    <a:pt x="288" y="246"/>
                  </a:lnTo>
                  <a:lnTo>
                    <a:pt x="278" y="236"/>
                  </a:lnTo>
                  <a:lnTo>
                    <a:pt x="266" y="230"/>
                  </a:lnTo>
                  <a:lnTo>
                    <a:pt x="250" y="228"/>
                  </a:lnTo>
                  <a:lnTo>
                    <a:pt x="210" y="228"/>
                  </a:lnTo>
                  <a:lnTo>
                    <a:pt x="180" y="278"/>
                  </a:lnTo>
                  <a:lnTo>
                    <a:pt x="150" y="228"/>
                  </a:lnTo>
                  <a:lnTo>
                    <a:pt x="110" y="228"/>
                  </a:lnTo>
                  <a:lnTo>
                    <a:pt x="110" y="228"/>
                  </a:lnTo>
                  <a:lnTo>
                    <a:pt x="94" y="230"/>
                  </a:lnTo>
                  <a:lnTo>
                    <a:pt x="82" y="236"/>
                  </a:lnTo>
                  <a:lnTo>
                    <a:pt x="72" y="246"/>
                  </a:lnTo>
                  <a:lnTo>
                    <a:pt x="68" y="252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4" y="260"/>
                  </a:lnTo>
                  <a:lnTo>
                    <a:pt x="52" y="336"/>
                  </a:lnTo>
                  <a:lnTo>
                    <a:pt x="52" y="336"/>
                  </a:lnTo>
                  <a:lnTo>
                    <a:pt x="72" y="352"/>
                  </a:lnTo>
                  <a:lnTo>
                    <a:pt x="96" y="362"/>
                  </a:lnTo>
                  <a:lnTo>
                    <a:pt x="106" y="304"/>
                  </a:lnTo>
                  <a:lnTo>
                    <a:pt x="118" y="304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30" y="374"/>
                  </a:lnTo>
                  <a:lnTo>
                    <a:pt x="146" y="378"/>
                  </a:lnTo>
                  <a:lnTo>
                    <a:pt x="162" y="380"/>
                  </a:lnTo>
                  <a:lnTo>
                    <a:pt x="180" y="380"/>
                  </a:lnTo>
                  <a:lnTo>
                    <a:pt x="180" y="380"/>
                  </a:lnTo>
                  <a:lnTo>
                    <a:pt x="196" y="380"/>
                  </a:lnTo>
                  <a:lnTo>
                    <a:pt x="214" y="378"/>
                  </a:lnTo>
                  <a:lnTo>
                    <a:pt x="230" y="374"/>
                  </a:lnTo>
                  <a:lnTo>
                    <a:pt x="246" y="370"/>
                  </a:lnTo>
                  <a:lnTo>
                    <a:pt x="242" y="304"/>
                  </a:lnTo>
                  <a:lnTo>
                    <a:pt x="254" y="304"/>
                  </a:lnTo>
                  <a:lnTo>
                    <a:pt x="264" y="362"/>
                  </a:lnTo>
                  <a:lnTo>
                    <a:pt x="264" y="362"/>
                  </a:lnTo>
                  <a:lnTo>
                    <a:pt x="288" y="350"/>
                  </a:lnTo>
                  <a:lnTo>
                    <a:pt x="308" y="336"/>
                  </a:lnTo>
                  <a:lnTo>
                    <a:pt x="296" y="26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16" name="Group 103">
              <a:extLst>
                <a:ext uri="{FF2B5EF4-FFF2-40B4-BE49-F238E27FC236}">
                  <a16:creationId xmlns:a16="http://schemas.microsoft.com/office/drawing/2014/main" id="{AC474913-49C9-471B-9FC0-F57B26A19D3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9376" y="980728"/>
              <a:ext cx="540000" cy="540000"/>
              <a:chOff x="8447928" y="2258092"/>
              <a:chExt cx="612000" cy="612000"/>
            </a:xfrm>
          </p:grpSpPr>
          <p:sp>
            <p:nvSpPr>
              <p:cNvPr id="17" name="Oval 337">
                <a:extLst>
                  <a:ext uri="{FF2B5EF4-FFF2-40B4-BE49-F238E27FC236}">
                    <a16:creationId xmlns:a16="http://schemas.microsoft.com/office/drawing/2014/main" id="{170D4A6B-C5BD-47BB-BD50-8C88F554B4B2}"/>
                  </a:ext>
                </a:extLst>
              </p:cNvPr>
              <p:cNvSpPr/>
              <p:nvPr/>
            </p:nvSpPr>
            <p:spPr bwMode="ltGray">
              <a:xfrm>
                <a:off x="8447928" y="2258092"/>
                <a:ext cx="612000" cy="612000"/>
              </a:xfrm>
              <a:prstGeom prst="ellipse">
                <a:avLst/>
              </a:prstGeom>
              <a:solidFill>
                <a:srgbClr val="449FA2"/>
              </a:solidFill>
              <a:ln w="3175">
                <a:solidFill>
                  <a:srgbClr val="449F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18" name="Freeform 4960">
                <a:extLst>
                  <a:ext uri="{FF2B5EF4-FFF2-40B4-BE49-F238E27FC236}">
                    <a16:creationId xmlns:a16="http://schemas.microsoft.com/office/drawing/2014/main" id="{69005BDF-5C3C-4875-BAE2-EAB558AE67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59459" y="2479874"/>
                <a:ext cx="421594" cy="221638"/>
              </a:xfrm>
              <a:custGeom>
                <a:avLst/>
                <a:gdLst>
                  <a:gd name="T0" fmla="*/ 242 w 350"/>
                  <a:gd name="T1" fmla="*/ 32 h 184"/>
                  <a:gd name="T2" fmla="*/ 236 w 350"/>
                  <a:gd name="T3" fmla="*/ 42 h 184"/>
                  <a:gd name="T4" fmla="*/ 78 w 350"/>
                  <a:gd name="T5" fmla="*/ 42 h 184"/>
                  <a:gd name="T6" fmla="*/ 68 w 350"/>
                  <a:gd name="T7" fmla="*/ 36 h 184"/>
                  <a:gd name="T8" fmla="*/ 68 w 350"/>
                  <a:gd name="T9" fmla="*/ 10 h 184"/>
                  <a:gd name="T10" fmla="*/ 74 w 350"/>
                  <a:gd name="T11" fmla="*/ 0 h 184"/>
                  <a:gd name="T12" fmla="*/ 232 w 350"/>
                  <a:gd name="T13" fmla="*/ 0 h 184"/>
                  <a:gd name="T14" fmla="*/ 242 w 350"/>
                  <a:gd name="T15" fmla="*/ 6 h 184"/>
                  <a:gd name="T16" fmla="*/ 34 w 350"/>
                  <a:gd name="T17" fmla="*/ 0 h 184"/>
                  <a:gd name="T18" fmla="*/ 6 w 350"/>
                  <a:gd name="T19" fmla="*/ 0 h 184"/>
                  <a:gd name="T20" fmla="*/ 0 w 350"/>
                  <a:gd name="T21" fmla="*/ 10 h 184"/>
                  <a:gd name="T22" fmla="*/ 0 w 350"/>
                  <a:gd name="T23" fmla="*/ 36 h 184"/>
                  <a:gd name="T24" fmla="*/ 10 w 350"/>
                  <a:gd name="T25" fmla="*/ 42 h 184"/>
                  <a:gd name="T26" fmla="*/ 38 w 350"/>
                  <a:gd name="T27" fmla="*/ 42 h 184"/>
                  <a:gd name="T28" fmla="*/ 44 w 350"/>
                  <a:gd name="T29" fmla="*/ 32 h 184"/>
                  <a:gd name="T30" fmla="*/ 42 w 350"/>
                  <a:gd name="T31" fmla="*/ 6 h 184"/>
                  <a:gd name="T32" fmla="*/ 34 w 350"/>
                  <a:gd name="T33" fmla="*/ 0 h 184"/>
                  <a:gd name="T34" fmla="*/ 174 w 350"/>
                  <a:gd name="T35" fmla="*/ 114 h 184"/>
                  <a:gd name="T36" fmla="*/ 78 w 350"/>
                  <a:gd name="T37" fmla="*/ 70 h 184"/>
                  <a:gd name="T38" fmla="*/ 70 w 350"/>
                  <a:gd name="T39" fmla="*/ 72 h 184"/>
                  <a:gd name="T40" fmla="*/ 68 w 350"/>
                  <a:gd name="T41" fmla="*/ 104 h 184"/>
                  <a:gd name="T42" fmla="*/ 70 w 350"/>
                  <a:gd name="T43" fmla="*/ 110 h 184"/>
                  <a:gd name="T44" fmla="*/ 78 w 350"/>
                  <a:gd name="T45" fmla="*/ 114 h 184"/>
                  <a:gd name="T46" fmla="*/ 10 w 350"/>
                  <a:gd name="T47" fmla="*/ 140 h 184"/>
                  <a:gd name="T48" fmla="*/ 0 w 350"/>
                  <a:gd name="T49" fmla="*/ 146 h 184"/>
                  <a:gd name="T50" fmla="*/ 0 w 350"/>
                  <a:gd name="T51" fmla="*/ 174 h 184"/>
                  <a:gd name="T52" fmla="*/ 6 w 350"/>
                  <a:gd name="T53" fmla="*/ 184 h 184"/>
                  <a:gd name="T54" fmla="*/ 34 w 350"/>
                  <a:gd name="T55" fmla="*/ 184 h 184"/>
                  <a:gd name="T56" fmla="*/ 42 w 350"/>
                  <a:gd name="T57" fmla="*/ 178 h 184"/>
                  <a:gd name="T58" fmla="*/ 44 w 350"/>
                  <a:gd name="T59" fmla="*/ 150 h 184"/>
                  <a:gd name="T60" fmla="*/ 38 w 350"/>
                  <a:gd name="T61" fmla="*/ 142 h 184"/>
                  <a:gd name="T62" fmla="*/ 188 w 350"/>
                  <a:gd name="T63" fmla="*/ 140 h 184"/>
                  <a:gd name="T64" fmla="*/ 74 w 350"/>
                  <a:gd name="T65" fmla="*/ 142 h 184"/>
                  <a:gd name="T66" fmla="*/ 68 w 350"/>
                  <a:gd name="T67" fmla="*/ 150 h 184"/>
                  <a:gd name="T68" fmla="*/ 68 w 350"/>
                  <a:gd name="T69" fmla="*/ 178 h 184"/>
                  <a:gd name="T70" fmla="*/ 78 w 350"/>
                  <a:gd name="T71" fmla="*/ 184 h 184"/>
                  <a:gd name="T72" fmla="*/ 34 w 350"/>
                  <a:gd name="T73" fmla="*/ 70 h 184"/>
                  <a:gd name="T74" fmla="*/ 6 w 350"/>
                  <a:gd name="T75" fmla="*/ 70 h 184"/>
                  <a:gd name="T76" fmla="*/ 0 w 350"/>
                  <a:gd name="T77" fmla="*/ 80 h 184"/>
                  <a:gd name="T78" fmla="*/ 0 w 350"/>
                  <a:gd name="T79" fmla="*/ 108 h 184"/>
                  <a:gd name="T80" fmla="*/ 10 w 350"/>
                  <a:gd name="T81" fmla="*/ 114 h 184"/>
                  <a:gd name="T82" fmla="*/ 38 w 350"/>
                  <a:gd name="T83" fmla="*/ 112 h 184"/>
                  <a:gd name="T84" fmla="*/ 44 w 350"/>
                  <a:gd name="T85" fmla="*/ 104 h 184"/>
                  <a:gd name="T86" fmla="*/ 42 w 350"/>
                  <a:gd name="T87" fmla="*/ 76 h 184"/>
                  <a:gd name="T88" fmla="*/ 34 w 350"/>
                  <a:gd name="T89" fmla="*/ 70 h 184"/>
                  <a:gd name="T90" fmla="*/ 312 w 350"/>
                  <a:gd name="T91" fmla="*/ 0 h 184"/>
                  <a:gd name="T92" fmla="*/ 184 w 350"/>
                  <a:gd name="T93" fmla="*/ 6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0" h="184">
                    <a:moveTo>
                      <a:pt x="242" y="10"/>
                    </a:moveTo>
                    <a:lnTo>
                      <a:pt x="242" y="32"/>
                    </a:lnTo>
                    <a:lnTo>
                      <a:pt x="242" y="32"/>
                    </a:lnTo>
                    <a:lnTo>
                      <a:pt x="242" y="36"/>
                    </a:lnTo>
                    <a:lnTo>
                      <a:pt x="240" y="40"/>
                    </a:lnTo>
                    <a:lnTo>
                      <a:pt x="236" y="42"/>
                    </a:lnTo>
                    <a:lnTo>
                      <a:pt x="232" y="42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0" y="40"/>
                    </a:lnTo>
                    <a:lnTo>
                      <a:pt x="68" y="36"/>
                    </a:lnTo>
                    <a:lnTo>
                      <a:pt x="68" y="32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6"/>
                    </a:lnTo>
                    <a:lnTo>
                      <a:pt x="70" y="2"/>
                    </a:lnTo>
                    <a:lnTo>
                      <a:pt x="74" y="0"/>
                    </a:lnTo>
                    <a:lnTo>
                      <a:pt x="78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36" y="0"/>
                    </a:lnTo>
                    <a:lnTo>
                      <a:pt x="240" y="2"/>
                    </a:lnTo>
                    <a:lnTo>
                      <a:pt x="242" y="6"/>
                    </a:lnTo>
                    <a:lnTo>
                      <a:pt x="242" y="10"/>
                    </a:lnTo>
                    <a:lnTo>
                      <a:pt x="242" y="10"/>
                    </a:lnTo>
                    <a:close/>
                    <a:moveTo>
                      <a:pt x="34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6" y="42"/>
                    </a:lnTo>
                    <a:lnTo>
                      <a:pt x="10" y="42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8" y="42"/>
                    </a:lnTo>
                    <a:lnTo>
                      <a:pt x="40" y="40"/>
                    </a:lnTo>
                    <a:lnTo>
                      <a:pt x="42" y="36"/>
                    </a:lnTo>
                    <a:lnTo>
                      <a:pt x="44" y="3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  <a:moveTo>
                      <a:pt x="78" y="114"/>
                    </a:moveTo>
                    <a:lnTo>
                      <a:pt x="174" y="114"/>
                    </a:lnTo>
                    <a:lnTo>
                      <a:pt x="156" y="80"/>
                    </a:lnTo>
                    <a:lnTo>
                      <a:pt x="150" y="70"/>
                    </a:lnTo>
                    <a:lnTo>
                      <a:pt x="78" y="70"/>
                    </a:lnTo>
                    <a:lnTo>
                      <a:pt x="78" y="70"/>
                    </a:lnTo>
                    <a:lnTo>
                      <a:pt x="74" y="70"/>
                    </a:lnTo>
                    <a:lnTo>
                      <a:pt x="70" y="72"/>
                    </a:lnTo>
                    <a:lnTo>
                      <a:pt x="68" y="76"/>
                    </a:lnTo>
                    <a:lnTo>
                      <a:pt x="68" y="80"/>
                    </a:lnTo>
                    <a:lnTo>
                      <a:pt x="68" y="104"/>
                    </a:lnTo>
                    <a:lnTo>
                      <a:pt x="68" y="104"/>
                    </a:lnTo>
                    <a:lnTo>
                      <a:pt x="68" y="108"/>
                    </a:lnTo>
                    <a:lnTo>
                      <a:pt x="70" y="110"/>
                    </a:lnTo>
                    <a:lnTo>
                      <a:pt x="74" y="112"/>
                    </a:lnTo>
                    <a:lnTo>
                      <a:pt x="78" y="114"/>
                    </a:lnTo>
                    <a:lnTo>
                      <a:pt x="78" y="114"/>
                    </a:lnTo>
                    <a:close/>
                    <a:moveTo>
                      <a:pt x="34" y="140"/>
                    </a:moveTo>
                    <a:lnTo>
                      <a:pt x="10" y="140"/>
                    </a:lnTo>
                    <a:lnTo>
                      <a:pt x="10" y="140"/>
                    </a:lnTo>
                    <a:lnTo>
                      <a:pt x="6" y="142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8"/>
                    </a:lnTo>
                    <a:lnTo>
                      <a:pt x="2" y="182"/>
                    </a:lnTo>
                    <a:lnTo>
                      <a:pt x="6" y="184"/>
                    </a:lnTo>
                    <a:lnTo>
                      <a:pt x="10" y="184"/>
                    </a:lnTo>
                    <a:lnTo>
                      <a:pt x="34" y="184"/>
                    </a:lnTo>
                    <a:lnTo>
                      <a:pt x="34" y="184"/>
                    </a:lnTo>
                    <a:lnTo>
                      <a:pt x="38" y="184"/>
                    </a:lnTo>
                    <a:lnTo>
                      <a:pt x="40" y="182"/>
                    </a:lnTo>
                    <a:lnTo>
                      <a:pt x="42" y="178"/>
                    </a:lnTo>
                    <a:lnTo>
                      <a:pt x="44" y="17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42" y="146"/>
                    </a:lnTo>
                    <a:lnTo>
                      <a:pt x="40" y="144"/>
                    </a:lnTo>
                    <a:lnTo>
                      <a:pt x="38" y="142"/>
                    </a:lnTo>
                    <a:lnTo>
                      <a:pt x="34" y="140"/>
                    </a:lnTo>
                    <a:lnTo>
                      <a:pt x="34" y="140"/>
                    </a:lnTo>
                    <a:close/>
                    <a:moveTo>
                      <a:pt x="188" y="140"/>
                    </a:moveTo>
                    <a:lnTo>
                      <a:pt x="78" y="140"/>
                    </a:lnTo>
                    <a:lnTo>
                      <a:pt x="78" y="140"/>
                    </a:lnTo>
                    <a:lnTo>
                      <a:pt x="74" y="142"/>
                    </a:lnTo>
                    <a:lnTo>
                      <a:pt x="70" y="144"/>
                    </a:lnTo>
                    <a:lnTo>
                      <a:pt x="68" y="146"/>
                    </a:lnTo>
                    <a:lnTo>
                      <a:pt x="68" y="150"/>
                    </a:lnTo>
                    <a:lnTo>
                      <a:pt x="68" y="174"/>
                    </a:lnTo>
                    <a:lnTo>
                      <a:pt x="68" y="174"/>
                    </a:lnTo>
                    <a:lnTo>
                      <a:pt x="68" y="178"/>
                    </a:lnTo>
                    <a:lnTo>
                      <a:pt x="70" y="182"/>
                    </a:lnTo>
                    <a:lnTo>
                      <a:pt x="74" y="184"/>
                    </a:lnTo>
                    <a:lnTo>
                      <a:pt x="78" y="184"/>
                    </a:lnTo>
                    <a:lnTo>
                      <a:pt x="212" y="184"/>
                    </a:lnTo>
                    <a:lnTo>
                      <a:pt x="188" y="140"/>
                    </a:lnTo>
                    <a:close/>
                    <a:moveTo>
                      <a:pt x="34" y="70"/>
                    </a:moveTo>
                    <a:lnTo>
                      <a:pt x="10" y="70"/>
                    </a:lnTo>
                    <a:lnTo>
                      <a:pt x="10" y="70"/>
                    </a:lnTo>
                    <a:lnTo>
                      <a:pt x="6" y="70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8"/>
                    </a:lnTo>
                    <a:lnTo>
                      <a:pt x="2" y="110"/>
                    </a:lnTo>
                    <a:lnTo>
                      <a:pt x="6" y="112"/>
                    </a:lnTo>
                    <a:lnTo>
                      <a:pt x="10" y="114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8" y="112"/>
                    </a:lnTo>
                    <a:lnTo>
                      <a:pt x="40" y="110"/>
                    </a:lnTo>
                    <a:lnTo>
                      <a:pt x="42" y="108"/>
                    </a:lnTo>
                    <a:lnTo>
                      <a:pt x="44" y="104"/>
                    </a:lnTo>
                    <a:lnTo>
                      <a:pt x="44" y="80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2"/>
                    </a:lnTo>
                    <a:lnTo>
                      <a:pt x="38" y="70"/>
                    </a:lnTo>
                    <a:lnTo>
                      <a:pt x="34" y="70"/>
                    </a:lnTo>
                    <a:lnTo>
                      <a:pt x="34" y="70"/>
                    </a:lnTo>
                    <a:close/>
                    <a:moveTo>
                      <a:pt x="350" y="0"/>
                    </a:moveTo>
                    <a:lnTo>
                      <a:pt x="312" y="0"/>
                    </a:lnTo>
                    <a:lnTo>
                      <a:pt x="248" y="116"/>
                    </a:lnTo>
                    <a:lnTo>
                      <a:pt x="220" y="66"/>
                    </a:lnTo>
                    <a:lnTo>
                      <a:pt x="184" y="66"/>
                    </a:lnTo>
                    <a:lnTo>
                      <a:pt x="248" y="184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9" name="Freeform 4899">
              <a:extLst>
                <a:ext uri="{FF2B5EF4-FFF2-40B4-BE49-F238E27FC236}">
                  <a16:creationId xmlns:a16="http://schemas.microsoft.com/office/drawing/2014/main" id="{03DCC4E2-798C-441C-A898-097100CC619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192810" y="4078291"/>
              <a:ext cx="142797" cy="142797"/>
            </a:xfrm>
            <a:custGeom>
              <a:avLst/>
              <a:gdLst>
                <a:gd name="T0" fmla="*/ 190 w 324"/>
                <a:gd name="T1" fmla="*/ 0 h 324"/>
                <a:gd name="T2" fmla="*/ 134 w 324"/>
                <a:gd name="T3" fmla="*/ 20 h 324"/>
                <a:gd name="T4" fmla="*/ 90 w 324"/>
                <a:gd name="T5" fmla="*/ 74 h 324"/>
                <a:gd name="T6" fmla="*/ 82 w 324"/>
                <a:gd name="T7" fmla="*/ 120 h 324"/>
                <a:gd name="T8" fmla="*/ 84 w 324"/>
                <a:gd name="T9" fmla="*/ 146 h 324"/>
                <a:gd name="T10" fmla="*/ 118 w 324"/>
                <a:gd name="T11" fmla="*/ 206 h 324"/>
                <a:gd name="T12" fmla="*/ 178 w 324"/>
                <a:gd name="T13" fmla="*/ 240 h 324"/>
                <a:gd name="T14" fmla="*/ 202 w 324"/>
                <a:gd name="T15" fmla="*/ 242 h 324"/>
                <a:gd name="T16" fmla="*/ 250 w 324"/>
                <a:gd name="T17" fmla="*/ 232 h 324"/>
                <a:gd name="T18" fmla="*/ 304 w 324"/>
                <a:gd name="T19" fmla="*/ 188 h 324"/>
                <a:gd name="T20" fmla="*/ 324 w 324"/>
                <a:gd name="T21" fmla="*/ 132 h 324"/>
                <a:gd name="T22" fmla="*/ 324 w 324"/>
                <a:gd name="T23" fmla="*/ 108 h 324"/>
                <a:gd name="T24" fmla="*/ 304 w 324"/>
                <a:gd name="T25" fmla="*/ 52 h 324"/>
                <a:gd name="T26" fmla="*/ 250 w 324"/>
                <a:gd name="T27" fmla="*/ 8 h 324"/>
                <a:gd name="T28" fmla="*/ 202 w 324"/>
                <a:gd name="T29" fmla="*/ 0 h 324"/>
                <a:gd name="T30" fmla="*/ 202 w 324"/>
                <a:gd name="T31" fmla="*/ 212 h 324"/>
                <a:gd name="T32" fmla="*/ 152 w 324"/>
                <a:gd name="T33" fmla="*/ 196 h 324"/>
                <a:gd name="T34" fmla="*/ 118 w 324"/>
                <a:gd name="T35" fmla="*/ 156 h 324"/>
                <a:gd name="T36" fmla="*/ 112 w 324"/>
                <a:gd name="T37" fmla="*/ 120 h 324"/>
                <a:gd name="T38" fmla="*/ 128 w 324"/>
                <a:gd name="T39" fmla="*/ 70 h 324"/>
                <a:gd name="T40" fmla="*/ 168 w 324"/>
                <a:gd name="T41" fmla="*/ 36 h 324"/>
                <a:gd name="T42" fmla="*/ 202 w 324"/>
                <a:gd name="T43" fmla="*/ 30 h 324"/>
                <a:gd name="T44" fmla="*/ 254 w 324"/>
                <a:gd name="T45" fmla="*/ 46 h 324"/>
                <a:gd name="T46" fmla="*/ 286 w 324"/>
                <a:gd name="T47" fmla="*/ 86 h 324"/>
                <a:gd name="T48" fmla="*/ 294 w 324"/>
                <a:gd name="T49" fmla="*/ 120 h 324"/>
                <a:gd name="T50" fmla="*/ 278 w 324"/>
                <a:gd name="T51" fmla="*/ 172 h 324"/>
                <a:gd name="T52" fmla="*/ 238 w 324"/>
                <a:gd name="T53" fmla="*/ 204 h 324"/>
                <a:gd name="T54" fmla="*/ 202 w 324"/>
                <a:gd name="T55" fmla="*/ 212 h 324"/>
                <a:gd name="T56" fmla="*/ 138 w 324"/>
                <a:gd name="T57" fmla="*/ 130 h 324"/>
                <a:gd name="T58" fmla="*/ 132 w 324"/>
                <a:gd name="T59" fmla="*/ 120 h 324"/>
                <a:gd name="T60" fmla="*/ 138 w 324"/>
                <a:gd name="T61" fmla="*/ 94 h 324"/>
                <a:gd name="T62" fmla="*/ 164 w 324"/>
                <a:gd name="T63" fmla="*/ 62 h 324"/>
                <a:gd name="T64" fmla="*/ 202 w 324"/>
                <a:gd name="T65" fmla="*/ 50 h 324"/>
                <a:gd name="T66" fmla="*/ 210 w 324"/>
                <a:gd name="T67" fmla="*/ 54 h 324"/>
                <a:gd name="T68" fmla="*/ 212 w 324"/>
                <a:gd name="T69" fmla="*/ 60 h 324"/>
                <a:gd name="T70" fmla="*/ 206 w 324"/>
                <a:gd name="T71" fmla="*/ 70 h 324"/>
                <a:gd name="T72" fmla="*/ 192 w 324"/>
                <a:gd name="T73" fmla="*/ 72 h 324"/>
                <a:gd name="T74" fmla="*/ 168 w 324"/>
                <a:gd name="T75" fmla="*/ 86 h 324"/>
                <a:gd name="T76" fmla="*/ 154 w 324"/>
                <a:gd name="T77" fmla="*/ 110 h 324"/>
                <a:gd name="T78" fmla="*/ 152 w 324"/>
                <a:gd name="T79" fmla="*/ 124 h 324"/>
                <a:gd name="T80" fmla="*/ 142 w 324"/>
                <a:gd name="T81" fmla="*/ 130 h 324"/>
                <a:gd name="T82" fmla="*/ 48 w 324"/>
                <a:gd name="T83" fmla="*/ 316 h 324"/>
                <a:gd name="T84" fmla="*/ 28 w 324"/>
                <a:gd name="T85" fmla="*/ 324 h 324"/>
                <a:gd name="T86" fmla="*/ 8 w 324"/>
                <a:gd name="T87" fmla="*/ 316 h 324"/>
                <a:gd name="T88" fmla="*/ 0 w 324"/>
                <a:gd name="T89" fmla="*/ 296 h 324"/>
                <a:gd name="T90" fmla="*/ 86 w 324"/>
                <a:gd name="T91" fmla="*/ 198 h 324"/>
                <a:gd name="T92" fmla="*/ 102 w 324"/>
                <a:gd name="T93" fmla="*/ 220 h 324"/>
                <a:gd name="T94" fmla="*/ 124 w 324"/>
                <a:gd name="T95" fmla="*/ 238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4" h="324">
                  <a:moveTo>
                    <a:pt x="202" y="0"/>
                  </a:moveTo>
                  <a:lnTo>
                    <a:pt x="202" y="0"/>
                  </a:lnTo>
                  <a:lnTo>
                    <a:pt x="190" y="0"/>
                  </a:lnTo>
                  <a:lnTo>
                    <a:pt x="178" y="2"/>
                  </a:lnTo>
                  <a:lnTo>
                    <a:pt x="156" y="8"/>
                  </a:lnTo>
                  <a:lnTo>
                    <a:pt x="134" y="20"/>
                  </a:lnTo>
                  <a:lnTo>
                    <a:pt x="118" y="34"/>
                  </a:lnTo>
                  <a:lnTo>
                    <a:pt x="102" y="52"/>
                  </a:lnTo>
                  <a:lnTo>
                    <a:pt x="90" y="74"/>
                  </a:lnTo>
                  <a:lnTo>
                    <a:pt x="84" y="96"/>
                  </a:lnTo>
                  <a:lnTo>
                    <a:pt x="82" y="108"/>
                  </a:lnTo>
                  <a:lnTo>
                    <a:pt x="82" y="120"/>
                  </a:lnTo>
                  <a:lnTo>
                    <a:pt x="82" y="120"/>
                  </a:lnTo>
                  <a:lnTo>
                    <a:pt x="82" y="132"/>
                  </a:lnTo>
                  <a:lnTo>
                    <a:pt x="84" y="146"/>
                  </a:lnTo>
                  <a:lnTo>
                    <a:pt x="90" y="168"/>
                  </a:lnTo>
                  <a:lnTo>
                    <a:pt x="102" y="188"/>
                  </a:lnTo>
                  <a:lnTo>
                    <a:pt x="118" y="206"/>
                  </a:lnTo>
                  <a:lnTo>
                    <a:pt x="134" y="222"/>
                  </a:lnTo>
                  <a:lnTo>
                    <a:pt x="156" y="232"/>
                  </a:lnTo>
                  <a:lnTo>
                    <a:pt x="178" y="240"/>
                  </a:lnTo>
                  <a:lnTo>
                    <a:pt x="190" y="242"/>
                  </a:lnTo>
                  <a:lnTo>
                    <a:pt x="202" y="242"/>
                  </a:lnTo>
                  <a:lnTo>
                    <a:pt x="202" y="242"/>
                  </a:lnTo>
                  <a:lnTo>
                    <a:pt x="216" y="242"/>
                  </a:lnTo>
                  <a:lnTo>
                    <a:pt x="228" y="240"/>
                  </a:lnTo>
                  <a:lnTo>
                    <a:pt x="250" y="232"/>
                  </a:lnTo>
                  <a:lnTo>
                    <a:pt x="270" y="222"/>
                  </a:lnTo>
                  <a:lnTo>
                    <a:pt x="288" y="206"/>
                  </a:lnTo>
                  <a:lnTo>
                    <a:pt x="304" y="188"/>
                  </a:lnTo>
                  <a:lnTo>
                    <a:pt x="314" y="168"/>
                  </a:lnTo>
                  <a:lnTo>
                    <a:pt x="322" y="146"/>
                  </a:lnTo>
                  <a:lnTo>
                    <a:pt x="324" y="132"/>
                  </a:lnTo>
                  <a:lnTo>
                    <a:pt x="324" y="120"/>
                  </a:lnTo>
                  <a:lnTo>
                    <a:pt x="324" y="120"/>
                  </a:lnTo>
                  <a:lnTo>
                    <a:pt x="324" y="108"/>
                  </a:lnTo>
                  <a:lnTo>
                    <a:pt x="322" y="96"/>
                  </a:lnTo>
                  <a:lnTo>
                    <a:pt x="314" y="74"/>
                  </a:lnTo>
                  <a:lnTo>
                    <a:pt x="304" y="52"/>
                  </a:lnTo>
                  <a:lnTo>
                    <a:pt x="288" y="34"/>
                  </a:lnTo>
                  <a:lnTo>
                    <a:pt x="270" y="20"/>
                  </a:lnTo>
                  <a:lnTo>
                    <a:pt x="250" y="8"/>
                  </a:lnTo>
                  <a:lnTo>
                    <a:pt x="228" y="2"/>
                  </a:lnTo>
                  <a:lnTo>
                    <a:pt x="216" y="0"/>
                  </a:lnTo>
                  <a:lnTo>
                    <a:pt x="202" y="0"/>
                  </a:lnTo>
                  <a:lnTo>
                    <a:pt x="202" y="0"/>
                  </a:lnTo>
                  <a:close/>
                  <a:moveTo>
                    <a:pt x="202" y="212"/>
                  </a:moveTo>
                  <a:lnTo>
                    <a:pt x="202" y="212"/>
                  </a:lnTo>
                  <a:lnTo>
                    <a:pt x="184" y="210"/>
                  </a:lnTo>
                  <a:lnTo>
                    <a:pt x="168" y="204"/>
                  </a:lnTo>
                  <a:lnTo>
                    <a:pt x="152" y="196"/>
                  </a:lnTo>
                  <a:lnTo>
                    <a:pt x="138" y="184"/>
                  </a:lnTo>
                  <a:lnTo>
                    <a:pt x="128" y="172"/>
                  </a:lnTo>
                  <a:lnTo>
                    <a:pt x="118" y="156"/>
                  </a:lnTo>
                  <a:lnTo>
                    <a:pt x="114" y="138"/>
                  </a:lnTo>
                  <a:lnTo>
                    <a:pt x="112" y="120"/>
                  </a:lnTo>
                  <a:lnTo>
                    <a:pt x="112" y="120"/>
                  </a:lnTo>
                  <a:lnTo>
                    <a:pt x="114" y="102"/>
                  </a:lnTo>
                  <a:lnTo>
                    <a:pt x="118" y="86"/>
                  </a:lnTo>
                  <a:lnTo>
                    <a:pt x="128" y="70"/>
                  </a:lnTo>
                  <a:lnTo>
                    <a:pt x="138" y="56"/>
                  </a:lnTo>
                  <a:lnTo>
                    <a:pt x="152" y="46"/>
                  </a:lnTo>
                  <a:lnTo>
                    <a:pt x="168" y="36"/>
                  </a:lnTo>
                  <a:lnTo>
                    <a:pt x="184" y="32"/>
                  </a:lnTo>
                  <a:lnTo>
                    <a:pt x="202" y="30"/>
                  </a:lnTo>
                  <a:lnTo>
                    <a:pt x="202" y="30"/>
                  </a:lnTo>
                  <a:lnTo>
                    <a:pt x="222" y="32"/>
                  </a:lnTo>
                  <a:lnTo>
                    <a:pt x="238" y="36"/>
                  </a:lnTo>
                  <a:lnTo>
                    <a:pt x="254" y="46"/>
                  </a:lnTo>
                  <a:lnTo>
                    <a:pt x="268" y="56"/>
                  </a:lnTo>
                  <a:lnTo>
                    <a:pt x="278" y="70"/>
                  </a:lnTo>
                  <a:lnTo>
                    <a:pt x="286" y="86"/>
                  </a:lnTo>
                  <a:lnTo>
                    <a:pt x="292" y="102"/>
                  </a:lnTo>
                  <a:lnTo>
                    <a:pt x="294" y="120"/>
                  </a:lnTo>
                  <a:lnTo>
                    <a:pt x="294" y="120"/>
                  </a:lnTo>
                  <a:lnTo>
                    <a:pt x="292" y="138"/>
                  </a:lnTo>
                  <a:lnTo>
                    <a:pt x="286" y="156"/>
                  </a:lnTo>
                  <a:lnTo>
                    <a:pt x="278" y="172"/>
                  </a:lnTo>
                  <a:lnTo>
                    <a:pt x="268" y="184"/>
                  </a:lnTo>
                  <a:lnTo>
                    <a:pt x="254" y="196"/>
                  </a:lnTo>
                  <a:lnTo>
                    <a:pt x="238" y="204"/>
                  </a:lnTo>
                  <a:lnTo>
                    <a:pt x="222" y="210"/>
                  </a:lnTo>
                  <a:lnTo>
                    <a:pt x="202" y="212"/>
                  </a:lnTo>
                  <a:lnTo>
                    <a:pt x="202" y="212"/>
                  </a:lnTo>
                  <a:close/>
                  <a:moveTo>
                    <a:pt x="142" y="130"/>
                  </a:moveTo>
                  <a:lnTo>
                    <a:pt x="142" y="130"/>
                  </a:lnTo>
                  <a:lnTo>
                    <a:pt x="138" y="130"/>
                  </a:lnTo>
                  <a:lnTo>
                    <a:pt x="136" y="128"/>
                  </a:lnTo>
                  <a:lnTo>
                    <a:pt x="134" y="124"/>
                  </a:lnTo>
                  <a:lnTo>
                    <a:pt x="132" y="120"/>
                  </a:lnTo>
                  <a:lnTo>
                    <a:pt x="132" y="120"/>
                  </a:lnTo>
                  <a:lnTo>
                    <a:pt x="134" y="106"/>
                  </a:lnTo>
                  <a:lnTo>
                    <a:pt x="138" y="94"/>
                  </a:lnTo>
                  <a:lnTo>
                    <a:pt x="144" y="82"/>
                  </a:lnTo>
                  <a:lnTo>
                    <a:pt x="154" y="72"/>
                  </a:lnTo>
                  <a:lnTo>
                    <a:pt x="164" y="62"/>
                  </a:lnTo>
                  <a:lnTo>
                    <a:pt x="176" y="56"/>
                  </a:lnTo>
                  <a:lnTo>
                    <a:pt x="188" y="52"/>
                  </a:lnTo>
                  <a:lnTo>
                    <a:pt x="202" y="50"/>
                  </a:lnTo>
                  <a:lnTo>
                    <a:pt x="202" y="50"/>
                  </a:lnTo>
                  <a:lnTo>
                    <a:pt x="206" y="52"/>
                  </a:lnTo>
                  <a:lnTo>
                    <a:pt x="210" y="54"/>
                  </a:lnTo>
                  <a:lnTo>
                    <a:pt x="212" y="56"/>
                  </a:lnTo>
                  <a:lnTo>
                    <a:pt x="212" y="60"/>
                  </a:lnTo>
                  <a:lnTo>
                    <a:pt x="212" y="60"/>
                  </a:lnTo>
                  <a:lnTo>
                    <a:pt x="212" y="64"/>
                  </a:lnTo>
                  <a:lnTo>
                    <a:pt x="210" y="68"/>
                  </a:lnTo>
                  <a:lnTo>
                    <a:pt x="206" y="70"/>
                  </a:lnTo>
                  <a:lnTo>
                    <a:pt x="202" y="70"/>
                  </a:lnTo>
                  <a:lnTo>
                    <a:pt x="202" y="70"/>
                  </a:lnTo>
                  <a:lnTo>
                    <a:pt x="192" y="72"/>
                  </a:lnTo>
                  <a:lnTo>
                    <a:pt x="184" y="74"/>
                  </a:lnTo>
                  <a:lnTo>
                    <a:pt x="174" y="80"/>
                  </a:lnTo>
                  <a:lnTo>
                    <a:pt x="168" y="86"/>
                  </a:lnTo>
                  <a:lnTo>
                    <a:pt x="162" y="92"/>
                  </a:lnTo>
                  <a:lnTo>
                    <a:pt x="156" y="102"/>
                  </a:lnTo>
                  <a:lnTo>
                    <a:pt x="154" y="110"/>
                  </a:lnTo>
                  <a:lnTo>
                    <a:pt x="152" y="120"/>
                  </a:lnTo>
                  <a:lnTo>
                    <a:pt x="152" y="120"/>
                  </a:lnTo>
                  <a:lnTo>
                    <a:pt x="152" y="124"/>
                  </a:lnTo>
                  <a:lnTo>
                    <a:pt x="150" y="128"/>
                  </a:lnTo>
                  <a:lnTo>
                    <a:pt x="146" y="130"/>
                  </a:lnTo>
                  <a:lnTo>
                    <a:pt x="142" y="130"/>
                  </a:lnTo>
                  <a:lnTo>
                    <a:pt x="142" y="130"/>
                  </a:lnTo>
                  <a:close/>
                  <a:moveTo>
                    <a:pt x="124" y="238"/>
                  </a:moveTo>
                  <a:lnTo>
                    <a:pt x="48" y="316"/>
                  </a:lnTo>
                  <a:lnTo>
                    <a:pt x="48" y="316"/>
                  </a:lnTo>
                  <a:lnTo>
                    <a:pt x="38" y="322"/>
                  </a:lnTo>
                  <a:lnTo>
                    <a:pt x="28" y="324"/>
                  </a:lnTo>
                  <a:lnTo>
                    <a:pt x="28" y="324"/>
                  </a:lnTo>
                  <a:lnTo>
                    <a:pt x="18" y="322"/>
                  </a:lnTo>
                  <a:lnTo>
                    <a:pt x="8" y="316"/>
                  </a:lnTo>
                  <a:lnTo>
                    <a:pt x="8" y="316"/>
                  </a:lnTo>
                  <a:lnTo>
                    <a:pt x="2" y="306"/>
                  </a:lnTo>
                  <a:lnTo>
                    <a:pt x="0" y="296"/>
                  </a:lnTo>
                  <a:lnTo>
                    <a:pt x="2" y="286"/>
                  </a:lnTo>
                  <a:lnTo>
                    <a:pt x="8" y="276"/>
                  </a:lnTo>
                  <a:lnTo>
                    <a:pt x="86" y="198"/>
                  </a:lnTo>
                  <a:lnTo>
                    <a:pt x="86" y="198"/>
                  </a:lnTo>
                  <a:lnTo>
                    <a:pt x="94" y="210"/>
                  </a:lnTo>
                  <a:lnTo>
                    <a:pt x="102" y="220"/>
                  </a:lnTo>
                  <a:lnTo>
                    <a:pt x="114" y="230"/>
                  </a:lnTo>
                  <a:lnTo>
                    <a:pt x="124" y="238"/>
                  </a:lnTo>
                  <a:lnTo>
                    <a:pt x="124" y="238"/>
                  </a:lnTo>
                  <a:close/>
                </a:path>
              </a:pathLst>
            </a:custGeom>
            <a:solidFill>
              <a:schemeClr val="bg2"/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GB" sz="1350" dirty="0">
                <a:solidFill>
                  <a:srgbClr val="FFFFFF"/>
                </a:solidFill>
                <a:latin typeface="+mj-lt"/>
              </a:endParaRPr>
            </a:p>
          </p:txBody>
        </p:sp>
        <p:pic>
          <p:nvPicPr>
            <p:cNvPr id="20" name="Picture 19" descr="https://dal.osha.europa.eu/mediafiler/pcache/10015/0b/OSH_001303_bbb10.jpg">
              <a:extLst>
                <a:ext uri="{FF2B5EF4-FFF2-40B4-BE49-F238E27FC236}">
                  <a16:creationId xmlns:a16="http://schemas.microsoft.com/office/drawing/2014/main" id="{B88139CA-C4A7-4929-A170-D2E0FFC778AB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0023" y="1945243"/>
              <a:ext cx="2687360" cy="3580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20" descr="https://dal.osha.europa.eu/mediafiler/pcache/10015/65/OSH_001048_5c414.jpg">
              <a:extLst>
                <a:ext uri="{FF2B5EF4-FFF2-40B4-BE49-F238E27FC236}">
                  <a16:creationId xmlns:a16="http://schemas.microsoft.com/office/drawing/2014/main" id="{4EBB5805-E797-4F6B-A3E2-6CA9DD2AEDCC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3550" y="1917352"/>
              <a:ext cx="2515163" cy="36362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6F16397-7723-4F21-A2AB-96A08D814D27}"/>
                </a:ext>
              </a:extLst>
            </p:cNvPr>
            <p:cNvSpPr txBox="1"/>
            <p:nvPr/>
          </p:nvSpPr>
          <p:spPr bwMode="auto">
            <a:xfrm>
              <a:off x="5623550" y="5627536"/>
              <a:ext cx="2628496" cy="488272"/>
            </a:xfrm>
            <a:prstGeom prst="rect">
              <a:avLst/>
            </a:prstGeom>
            <a:solidFill>
              <a:srgbClr val="C4E5E6">
                <a:alpha val="40000"/>
              </a:srgbClr>
            </a:solidFill>
          </p:spPr>
          <p:txBody>
            <a:bodyPr wrap="square" lIns="81000" tIns="0" rIns="0" bIns="0" rtlCol="0" anchor="t">
              <a:noAutofit/>
            </a:bodyPr>
            <a:lstStyle/>
            <a:p>
              <a:r>
                <a:rPr lang="en-GB" sz="1400" b="1" dirty="0">
                  <a:latin typeface="+mj-lt"/>
                  <a:cs typeface="Calibri" panose="020F0502020204030204" pitchFamily="34" charset="0"/>
                </a:rPr>
                <a:t>Domestic work </a:t>
              </a:r>
              <a:r>
                <a:rPr lang="en-GB" sz="1400" dirty="0">
                  <a:latin typeface="+mj-lt"/>
                  <a:cs typeface="Calibri" panose="020F0502020204030204" pitchFamily="34" charset="0"/>
                </a:rPr>
                <a:t>(flat/house (Photo , DAL, EU-OSHA)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2912E50-725F-46DD-8AF0-6F5D17D15991}"/>
                </a:ext>
              </a:extLst>
            </p:cNvPr>
            <p:cNvSpPr txBox="1"/>
            <p:nvPr/>
          </p:nvSpPr>
          <p:spPr bwMode="auto">
            <a:xfrm>
              <a:off x="9243637" y="5627536"/>
              <a:ext cx="1864216" cy="514345"/>
            </a:xfrm>
            <a:prstGeom prst="rect">
              <a:avLst/>
            </a:prstGeom>
            <a:solidFill>
              <a:srgbClr val="C4E5E6">
                <a:alpha val="40000"/>
              </a:srgbClr>
            </a:solidFill>
          </p:spPr>
          <p:txBody>
            <a:bodyPr wrap="square" lIns="81000" tIns="0" rIns="0" bIns="0" rtlCol="0" anchor="t">
              <a:noAutofit/>
            </a:bodyPr>
            <a:lstStyle/>
            <a:p>
              <a:r>
                <a:rPr lang="en-GB" sz="1400" b="1" dirty="0"/>
                <a:t>Seasonal work </a:t>
              </a:r>
              <a:br>
                <a:rPr lang="en-GB" sz="1400" dirty="0"/>
              </a:br>
              <a:r>
                <a:rPr lang="en-GB" sz="1400" dirty="0"/>
                <a:t>(DAT, EU-OSHA)</a:t>
              </a:r>
            </a:p>
          </p:txBody>
        </p:sp>
        <p:sp>
          <p:nvSpPr>
            <p:cNvPr id="24" name="Rectangle 478">
              <a:extLst>
                <a:ext uri="{FF2B5EF4-FFF2-40B4-BE49-F238E27FC236}">
                  <a16:creationId xmlns:a16="http://schemas.microsoft.com/office/drawing/2014/main" id="{273E8C58-2812-4C55-AC16-DC75C739F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4208" y="1292937"/>
              <a:ext cx="8368296" cy="382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4271" tIns="37136" rIns="74271" bIns="37136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750532"/>
              <a:r>
                <a:rPr lang="en-US" sz="2000" b="1" dirty="0">
                  <a:solidFill>
                    <a:srgbClr val="449FA2"/>
                  </a:solidFill>
                </a:rPr>
                <a:t>Specific contract types - here domestic work and seasonal work </a:t>
              </a:r>
              <a:endParaRPr lang="en-GB" sz="2000" b="1" dirty="0">
                <a:solidFill>
                  <a:srgbClr val="449FA2"/>
                </a:solidFill>
              </a:endParaRPr>
            </a:p>
          </p:txBody>
        </p:sp>
      </p:grpSp>
      <p:sp>
        <p:nvSpPr>
          <p:cNvPr id="2" name="TextBox 10">
            <a:extLst>
              <a:ext uri="{FF2B5EF4-FFF2-40B4-BE49-F238E27FC236}">
                <a16:creationId xmlns:a16="http://schemas.microsoft.com/office/drawing/2014/main" id="{86EFC7A2-F332-669E-6CA8-D5D9FE7D034C}"/>
              </a:ext>
            </a:extLst>
          </p:cNvPr>
          <p:cNvSpPr txBox="1"/>
          <p:nvPr/>
        </p:nvSpPr>
        <p:spPr bwMode="auto">
          <a:xfrm>
            <a:off x="559820" y="2545554"/>
            <a:ext cx="4842154" cy="2532473"/>
          </a:xfrm>
          <a:prstGeom prst="rect">
            <a:avLst/>
          </a:prstGeom>
          <a:solidFill>
            <a:srgbClr val="C4E5E6">
              <a:alpha val="40000"/>
            </a:srgbClr>
          </a:solidFill>
        </p:spPr>
        <p:txBody>
          <a:bodyPr wrap="square" lIns="108000" tIns="0" rIns="0" bIns="0" rtlCol="0" anchor="t">
            <a:noAutofit/>
          </a:bodyPr>
          <a:lstStyle/>
          <a:p>
            <a:pPr>
              <a:spcAft>
                <a:spcPts val="4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r>
              <a:rPr lang="en-GB" b="0" i="1" dirty="0">
                <a:solidFill>
                  <a:srgbClr val="1A1A18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Our study, which to our knowledge is the first one to assess associations between forms of non-standard employment and mortality using population-wide data, revealed considerable mortality inequalities within the salaried employee population in Belgium. Over the subsequent 13 years and three months of follow-up, certain non-standard workers were at increased risk of death compared to permanently employed workers.’</a:t>
            </a:r>
          </a:p>
          <a:p>
            <a:pPr algn="ctr"/>
            <a:endParaRPr lang="en-GB" sz="3600" b="1" dirty="0"/>
          </a:p>
        </p:txBody>
      </p:sp>
      <p:sp>
        <p:nvSpPr>
          <p:cNvPr id="3" name="Textfeld 1">
            <a:extLst>
              <a:ext uri="{FF2B5EF4-FFF2-40B4-BE49-F238E27FC236}">
                <a16:creationId xmlns:a16="http://schemas.microsoft.com/office/drawing/2014/main" id="{D3549C68-E598-4C0F-D224-344A403E2004}"/>
              </a:ext>
            </a:extLst>
          </p:cNvPr>
          <p:cNvSpPr txBox="1"/>
          <p:nvPr/>
        </p:nvSpPr>
        <p:spPr>
          <a:xfrm>
            <a:off x="533941" y="5319638"/>
            <a:ext cx="4682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Balogh et al., 2021: Non-standard employment and mortality in Belgian workers: A census-based investigation</a:t>
            </a:r>
          </a:p>
        </p:txBody>
      </p:sp>
    </p:spTree>
    <p:extLst>
      <p:ext uri="{BB962C8B-B14F-4D97-AF65-F5344CB8AC3E}">
        <p14:creationId xmlns:p14="http://schemas.microsoft.com/office/powerpoint/2010/main" val="3947264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87AD5A4-4A2A-4735-A3FF-4B1FB5D945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94500" y="355674"/>
            <a:ext cx="4724400" cy="118268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Evidence from the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EU OSH Information system</a:t>
            </a:r>
            <a:endParaRPr lang="en-GB" sz="3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2707C5-15AF-45DF-9DC9-B0AA0C3DE43B}"/>
              </a:ext>
            </a:extLst>
          </p:cNvPr>
          <p:cNvGrpSpPr/>
          <p:nvPr/>
        </p:nvGrpSpPr>
        <p:grpSpPr>
          <a:xfrm>
            <a:off x="803178" y="2067067"/>
            <a:ext cx="9896253" cy="3504790"/>
            <a:chOff x="263352" y="943346"/>
            <a:chExt cx="9896253" cy="3504790"/>
          </a:xfrm>
        </p:grpSpPr>
        <p:grpSp>
          <p:nvGrpSpPr>
            <p:cNvPr id="5" name="Group 103">
              <a:extLst>
                <a:ext uri="{FF2B5EF4-FFF2-40B4-BE49-F238E27FC236}">
                  <a16:creationId xmlns:a16="http://schemas.microsoft.com/office/drawing/2014/main" id="{5D6C4382-6E48-4CE9-89B3-45A6523600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3352" y="943346"/>
              <a:ext cx="540000" cy="540000"/>
              <a:chOff x="8447928" y="2258092"/>
              <a:chExt cx="612000" cy="612000"/>
            </a:xfrm>
          </p:grpSpPr>
          <p:sp>
            <p:nvSpPr>
              <p:cNvPr id="8" name="Oval 337">
                <a:extLst>
                  <a:ext uri="{FF2B5EF4-FFF2-40B4-BE49-F238E27FC236}">
                    <a16:creationId xmlns:a16="http://schemas.microsoft.com/office/drawing/2014/main" id="{3B7CD399-AEF0-4EC7-AA48-970023AFE12B}"/>
                  </a:ext>
                </a:extLst>
              </p:cNvPr>
              <p:cNvSpPr/>
              <p:nvPr/>
            </p:nvSpPr>
            <p:spPr bwMode="ltGray">
              <a:xfrm>
                <a:off x="8447928" y="2258092"/>
                <a:ext cx="612000" cy="612000"/>
              </a:xfrm>
              <a:prstGeom prst="ellipse">
                <a:avLst/>
              </a:prstGeom>
              <a:solidFill>
                <a:srgbClr val="449FA2"/>
              </a:solidFill>
              <a:ln w="3175">
                <a:solidFill>
                  <a:srgbClr val="449F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9" name="Freeform 4960">
                <a:extLst>
                  <a:ext uri="{FF2B5EF4-FFF2-40B4-BE49-F238E27FC236}">
                    <a16:creationId xmlns:a16="http://schemas.microsoft.com/office/drawing/2014/main" id="{C9A37F95-8E99-4967-BDF1-F1E3567AAB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59459" y="2479874"/>
                <a:ext cx="421594" cy="221638"/>
              </a:xfrm>
              <a:custGeom>
                <a:avLst/>
                <a:gdLst>
                  <a:gd name="T0" fmla="*/ 242 w 350"/>
                  <a:gd name="T1" fmla="*/ 32 h 184"/>
                  <a:gd name="T2" fmla="*/ 236 w 350"/>
                  <a:gd name="T3" fmla="*/ 42 h 184"/>
                  <a:gd name="T4" fmla="*/ 78 w 350"/>
                  <a:gd name="T5" fmla="*/ 42 h 184"/>
                  <a:gd name="T6" fmla="*/ 68 w 350"/>
                  <a:gd name="T7" fmla="*/ 36 h 184"/>
                  <a:gd name="T8" fmla="*/ 68 w 350"/>
                  <a:gd name="T9" fmla="*/ 10 h 184"/>
                  <a:gd name="T10" fmla="*/ 74 w 350"/>
                  <a:gd name="T11" fmla="*/ 0 h 184"/>
                  <a:gd name="T12" fmla="*/ 232 w 350"/>
                  <a:gd name="T13" fmla="*/ 0 h 184"/>
                  <a:gd name="T14" fmla="*/ 242 w 350"/>
                  <a:gd name="T15" fmla="*/ 6 h 184"/>
                  <a:gd name="T16" fmla="*/ 34 w 350"/>
                  <a:gd name="T17" fmla="*/ 0 h 184"/>
                  <a:gd name="T18" fmla="*/ 6 w 350"/>
                  <a:gd name="T19" fmla="*/ 0 h 184"/>
                  <a:gd name="T20" fmla="*/ 0 w 350"/>
                  <a:gd name="T21" fmla="*/ 10 h 184"/>
                  <a:gd name="T22" fmla="*/ 0 w 350"/>
                  <a:gd name="T23" fmla="*/ 36 h 184"/>
                  <a:gd name="T24" fmla="*/ 10 w 350"/>
                  <a:gd name="T25" fmla="*/ 42 h 184"/>
                  <a:gd name="T26" fmla="*/ 38 w 350"/>
                  <a:gd name="T27" fmla="*/ 42 h 184"/>
                  <a:gd name="T28" fmla="*/ 44 w 350"/>
                  <a:gd name="T29" fmla="*/ 32 h 184"/>
                  <a:gd name="T30" fmla="*/ 42 w 350"/>
                  <a:gd name="T31" fmla="*/ 6 h 184"/>
                  <a:gd name="T32" fmla="*/ 34 w 350"/>
                  <a:gd name="T33" fmla="*/ 0 h 184"/>
                  <a:gd name="T34" fmla="*/ 174 w 350"/>
                  <a:gd name="T35" fmla="*/ 114 h 184"/>
                  <a:gd name="T36" fmla="*/ 78 w 350"/>
                  <a:gd name="T37" fmla="*/ 70 h 184"/>
                  <a:gd name="T38" fmla="*/ 70 w 350"/>
                  <a:gd name="T39" fmla="*/ 72 h 184"/>
                  <a:gd name="T40" fmla="*/ 68 w 350"/>
                  <a:gd name="T41" fmla="*/ 104 h 184"/>
                  <a:gd name="T42" fmla="*/ 70 w 350"/>
                  <a:gd name="T43" fmla="*/ 110 h 184"/>
                  <a:gd name="T44" fmla="*/ 78 w 350"/>
                  <a:gd name="T45" fmla="*/ 114 h 184"/>
                  <a:gd name="T46" fmla="*/ 10 w 350"/>
                  <a:gd name="T47" fmla="*/ 140 h 184"/>
                  <a:gd name="T48" fmla="*/ 0 w 350"/>
                  <a:gd name="T49" fmla="*/ 146 h 184"/>
                  <a:gd name="T50" fmla="*/ 0 w 350"/>
                  <a:gd name="T51" fmla="*/ 174 h 184"/>
                  <a:gd name="T52" fmla="*/ 6 w 350"/>
                  <a:gd name="T53" fmla="*/ 184 h 184"/>
                  <a:gd name="T54" fmla="*/ 34 w 350"/>
                  <a:gd name="T55" fmla="*/ 184 h 184"/>
                  <a:gd name="T56" fmla="*/ 42 w 350"/>
                  <a:gd name="T57" fmla="*/ 178 h 184"/>
                  <a:gd name="T58" fmla="*/ 44 w 350"/>
                  <a:gd name="T59" fmla="*/ 150 h 184"/>
                  <a:gd name="T60" fmla="*/ 38 w 350"/>
                  <a:gd name="T61" fmla="*/ 142 h 184"/>
                  <a:gd name="T62" fmla="*/ 188 w 350"/>
                  <a:gd name="T63" fmla="*/ 140 h 184"/>
                  <a:gd name="T64" fmla="*/ 74 w 350"/>
                  <a:gd name="T65" fmla="*/ 142 h 184"/>
                  <a:gd name="T66" fmla="*/ 68 w 350"/>
                  <a:gd name="T67" fmla="*/ 150 h 184"/>
                  <a:gd name="T68" fmla="*/ 68 w 350"/>
                  <a:gd name="T69" fmla="*/ 178 h 184"/>
                  <a:gd name="T70" fmla="*/ 78 w 350"/>
                  <a:gd name="T71" fmla="*/ 184 h 184"/>
                  <a:gd name="T72" fmla="*/ 34 w 350"/>
                  <a:gd name="T73" fmla="*/ 70 h 184"/>
                  <a:gd name="T74" fmla="*/ 6 w 350"/>
                  <a:gd name="T75" fmla="*/ 70 h 184"/>
                  <a:gd name="T76" fmla="*/ 0 w 350"/>
                  <a:gd name="T77" fmla="*/ 80 h 184"/>
                  <a:gd name="T78" fmla="*/ 0 w 350"/>
                  <a:gd name="T79" fmla="*/ 108 h 184"/>
                  <a:gd name="T80" fmla="*/ 10 w 350"/>
                  <a:gd name="T81" fmla="*/ 114 h 184"/>
                  <a:gd name="T82" fmla="*/ 38 w 350"/>
                  <a:gd name="T83" fmla="*/ 112 h 184"/>
                  <a:gd name="T84" fmla="*/ 44 w 350"/>
                  <a:gd name="T85" fmla="*/ 104 h 184"/>
                  <a:gd name="T86" fmla="*/ 42 w 350"/>
                  <a:gd name="T87" fmla="*/ 76 h 184"/>
                  <a:gd name="T88" fmla="*/ 34 w 350"/>
                  <a:gd name="T89" fmla="*/ 70 h 184"/>
                  <a:gd name="T90" fmla="*/ 312 w 350"/>
                  <a:gd name="T91" fmla="*/ 0 h 184"/>
                  <a:gd name="T92" fmla="*/ 184 w 350"/>
                  <a:gd name="T93" fmla="*/ 6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0" h="184">
                    <a:moveTo>
                      <a:pt x="242" y="10"/>
                    </a:moveTo>
                    <a:lnTo>
                      <a:pt x="242" y="32"/>
                    </a:lnTo>
                    <a:lnTo>
                      <a:pt x="242" y="32"/>
                    </a:lnTo>
                    <a:lnTo>
                      <a:pt x="242" y="36"/>
                    </a:lnTo>
                    <a:lnTo>
                      <a:pt x="240" y="40"/>
                    </a:lnTo>
                    <a:lnTo>
                      <a:pt x="236" y="42"/>
                    </a:lnTo>
                    <a:lnTo>
                      <a:pt x="232" y="42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0" y="40"/>
                    </a:lnTo>
                    <a:lnTo>
                      <a:pt x="68" y="36"/>
                    </a:lnTo>
                    <a:lnTo>
                      <a:pt x="68" y="32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6"/>
                    </a:lnTo>
                    <a:lnTo>
                      <a:pt x="70" y="2"/>
                    </a:lnTo>
                    <a:lnTo>
                      <a:pt x="74" y="0"/>
                    </a:lnTo>
                    <a:lnTo>
                      <a:pt x="78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36" y="0"/>
                    </a:lnTo>
                    <a:lnTo>
                      <a:pt x="240" y="2"/>
                    </a:lnTo>
                    <a:lnTo>
                      <a:pt x="242" y="6"/>
                    </a:lnTo>
                    <a:lnTo>
                      <a:pt x="242" y="10"/>
                    </a:lnTo>
                    <a:lnTo>
                      <a:pt x="242" y="10"/>
                    </a:lnTo>
                    <a:close/>
                    <a:moveTo>
                      <a:pt x="34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6" y="42"/>
                    </a:lnTo>
                    <a:lnTo>
                      <a:pt x="10" y="42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8" y="42"/>
                    </a:lnTo>
                    <a:lnTo>
                      <a:pt x="40" y="40"/>
                    </a:lnTo>
                    <a:lnTo>
                      <a:pt x="42" y="36"/>
                    </a:lnTo>
                    <a:lnTo>
                      <a:pt x="44" y="3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  <a:moveTo>
                      <a:pt x="78" y="114"/>
                    </a:moveTo>
                    <a:lnTo>
                      <a:pt x="174" y="114"/>
                    </a:lnTo>
                    <a:lnTo>
                      <a:pt x="156" y="80"/>
                    </a:lnTo>
                    <a:lnTo>
                      <a:pt x="150" y="70"/>
                    </a:lnTo>
                    <a:lnTo>
                      <a:pt x="78" y="70"/>
                    </a:lnTo>
                    <a:lnTo>
                      <a:pt x="78" y="70"/>
                    </a:lnTo>
                    <a:lnTo>
                      <a:pt x="74" y="70"/>
                    </a:lnTo>
                    <a:lnTo>
                      <a:pt x="70" y="72"/>
                    </a:lnTo>
                    <a:lnTo>
                      <a:pt x="68" y="76"/>
                    </a:lnTo>
                    <a:lnTo>
                      <a:pt x="68" y="80"/>
                    </a:lnTo>
                    <a:lnTo>
                      <a:pt x="68" y="104"/>
                    </a:lnTo>
                    <a:lnTo>
                      <a:pt x="68" y="104"/>
                    </a:lnTo>
                    <a:lnTo>
                      <a:pt x="68" y="108"/>
                    </a:lnTo>
                    <a:lnTo>
                      <a:pt x="70" y="110"/>
                    </a:lnTo>
                    <a:lnTo>
                      <a:pt x="74" y="112"/>
                    </a:lnTo>
                    <a:lnTo>
                      <a:pt x="78" y="114"/>
                    </a:lnTo>
                    <a:lnTo>
                      <a:pt x="78" y="114"/>
                    </a:lnTo>
                    <a:close/>
                    <a:moveTo>
                      <a:pt x="34" y="140"/>
                    </a:moveTo>
                    <a:lnTo>
                      <a:pt x="10" y="140"/>
                    </a:lnTo>
                    <a:lnTo>
                      <a:pt x="10" y="140"/>
                    </a:lnTo>
                    <a:lnTo>
                      <a:pt x="6" y="142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8"/>
                    </a:lnTo>
                    <a:lnTo>
                      <a:pt x="2" y="182"/>
                    </a:lnTo>
                    <a:lnTo>
                      <a:pt x="6" y="184"/>
                    </a:lnTo>
                    <a:lnTo>
                      <a:pt x="10" y="184"/>
                    </a:lnTo>
                    <a:lnTo>
                      <a:pt x="34" y="184"/>
                    </a:lnTo>
                    <a:lnTo>
                      <a:pt x="34" y="184"/>
                    </a:lnTo>
                    <a:lnTo>
                      <a:pt x="38" y="184"/>
                    </a:lnTo>
                    <a:lnTo>
                      <a:pt x="40" y="182"/>
                    </a:lnTo>
                    <a:lnTo>
                      <a:pt x="42" y="178"/>
                    </a:lnTo>
                    <a:lnTo>
                      <a:pt x="44" y="17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42" y="146"/>
                    </a:lnTo>
                    <a:lnTo>
                      <a:pt x="40" y="144"/>
                    </a:lnTo>
                    <a:lnTo>
                      <a:pt x="38" y="142"/>
                    </a:lnTo>
                    <a:lnTo>
                      <a:pt x="34" y="140"/>
                    </a:lnTo>
                    <a:lnTo>
                      <a:pt x="34" y="140"/>
                    </a:lnTo>
                    <a:close/>
                    <a:moveTo>
                      <a:pt x="188" y="140"/>
                    </a:moveTo>
                    <a:lnTo>
                      <a:pt x="78" y="140"/>
                    </a:lnTo>
                    <a:lnTo>
                      <a:pt x="78" y="140"/>
                    </a:lnTo>
                    <a:lnTo>
                      <a:pt x="74" y="142"/>
                    </a:lnTo>
                    <a:lnTo>
                      <a:pt x="70" y="144"/>
                    </a:lnTo>
                    <a:lnTo>
                      <a:pt x="68" y="146"/>
                    </a:lnTo>
                    <a:lnTo>
                      <a:pt x="68" y="150"/>
                    </a:lnTo>
                    <a:lnTo>
                      <a:pt x="68" y="174"/>
                    </a:lnTo>
                    <a:lnTo>
                      <a:pt x="68" y="174"/>
                    </a:lnTo>
                    <a:lnTo>
                      <a:pt x="68" y="178"/>
                    </a:lnTo>
                    <a:lnTo>
                      <a:pt x="70" y="182"/>
                    </a:lnTo>
                    <a:lnTo>
                      <a:pt x="74" y="184"/>
                    </a:lnTo>
                    <a:lnTo>
                      <a:pt x="78" y="184"/>
                    </a:lnTo>
                    <a:lnTo>
                      <a:pt x="212" y="184"/>
                    </a:lnTo>
                    <a:lnTo>
                      <a:pt x="188" y="140"/>
                    </a:lnTo>
                    <a:close/>
                    <a:moveTo>
                      <a:pt x="34" y="70"/>
                    </a:moveTo>
                    <a:lnTo>
                      <a:pt x="10" y="70"/>
                    </a:lnTo>
                    <a:lnTo>
                      <a:pt x="10" y="70"/>
                    </a:lnTo>
                    <a:lnTo>
                      <a:pt x="6" y="70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8"/>
                    </a:lnTo>
                    <a:lnTo>
                      <a:pt x="2" y="110"/>
                    </a:lnTo>
                    <a:lnTo>
                      <a:pt x="6" y="112"/>
                    </a:lnTo>
                    <a:lnTo>
                      <a:pt x="10" y="114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8" y="112"/>
                    </a:lnTo>
                    <a:lnTo>
                      <a:pt x="40" y="110"/>
                    </a:lnTo>
                    <a:lnTo>
                      <a:pt x="42" y="108"/>
                    </a:lnTo>
                    <a:lnTo>
                      <a:pt x="44" y="104"/>
                    </a:lnTo>
                    <a:lnTo>
                      <a:pt x="44" y="80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2"/>
                    </a:lnTo>
                    <a:lnTo>
                      <a:pt x="38" y="70"/>
                    </a:lnTo>
                    <a:lnTo>
                      <a:pt x="34" y="70"/>
                    </a:lnTo>
                    <a:lnTo>
                      <a:pt x="34" y="70"/>
                    </a:lnTo>
                    <a:close/>
                    <a:moveTo>
                      <a:pt x="350" y="0"/>
                    </a:moveTo>
                    <a:lnTo>
                      <a:pt x="312" y="0"/>
                    </a:lnTo>
                    <a:lnTo>
                      <a:pt x="248" y="116"/>
                    </a:lnTo>
                    <a:lnTo>
                      <a:pt x="220" y="66"/>
                    </a:lnTo>
                    <a:lnTo>
                      <a:pt x="184" y="66"/>
                    </a:lnTo>
                    <a:lnTo>
                      <a:pt x="248" y="184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6" name="TextBox 10">
              <a:extLst>
                <a:ext uri="{FF2B5EF4-FFF2-40B4-BE49-F238E27FC236}">
                  <a16:creationId xmlns:a16="http://schemas.microsoft.com/office/drawing/2014/main" id="{4F7892FC-9693-4505-B1E4-E2334C70BAF8}"/>
                </a:ext>
              </a:extLst>
            </p:cNvPr>
            <p:cNvSpPr txBox="1"/>
            <p:nvPr/>
          </p:nvSpPr>
          <p:spPr bwMode="auto">
            <a:xfrm>
              <a:off x="1706165" y="1929821"/>
              <a:ext cx="8453440" cy="2518315"/>
            </a:xfrm>
            <a:prstGeom prst="rect">
              <a:avLst/>
            </a:prstGeom>
            <a:solidFill>
              <a:srgbClr val="C4E5E6">
                <a:alpha val="40000"/>
              </a:srgbClr>
            </a:solidFill>
          </p:spPr>
          <p:txBody>
            <a:bodyPr wrap="square" lIns="108000" tIns="0" rIns="0" bIns="0" rtlCol="0" anchor="t">
              <a:noAutofit/>
            </a:bodyPr>
            <a:lstStyle/>
            <a:p>
              <a:pPr>
                <a:lnSpc>
                  <a:spcPct val="104000"/>
                </a:lnSpc>
                <a:spcAft>
                  <a:spcPts val="400"/>
                </a:spcAft>
              </a:pPr>
              <a:r>
                <a:rPr lang="en-GB" sz="2400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The </a:t>
              </a:r>
              <a:r>
                <a:rPr lang="en-GB" sz="2400" b="1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development of global supply chains </a:t>
              </a:r>
              <a:r>
                <a:rPr lang="en-GB" sz="2400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divides the necessary work related to a product or a service in parts, which might also mean </a:t>
              </a:r>
              <a:r>
                <a:rPr lang="en-GB" sz="2400" b="1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that the occupational safety and health risks might not be shared in a fair or equal way</a:t>
              </a:r>
              <a:r>
                <a:rPr lang="en-GB" sz="2400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04000"/>
                </a:lnSpc>
                <a:spcAft>
                  <a:spcPts val="400"/>
                </a:spcAft>
              </a:pPr>
              <a:r>
                <a:rPr lang="en-GB" sz="2400" dirty="0">
                  <a:ea typeface="Times New Roman" panose="02020603050405020304" pitchFamily="18" charset="0"/>
                  <a:cs typeface="Arial" panose="020B0604020202020204" pitchFamily="34" charset="0"/>
                </a:rPr>
                <a:t>Examples: Waste, textiles</a:t>
              </a:r>
              <a:br>
                <a:rPr lang="en-GB" sz="2400" dirty="0"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en-GB" sz="2400" dirty="0">
                  <a:ea typeface="Times New Roman" panose="02020603050405020304" pitchFamily="18" charset="0"/>
                  <a:cs typeface="Arial" panose="020B0604020202020204" pitchFamily="34" charset="0"/>
                </a:rPr>
                <a:t>Examples: Coal mining, specialty chemicals</a:t>
              </a:r>
              <a:endParaRPr lang="en-DE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endParaRPr lang="en-GB" sz="3600" b="1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A7B6FC-438A-478D-9EB0-DB53522A0E3D}"/>
                </a:ext>
              </a:extLst>
            </p:cNvPr>
            <p:cNvSpPr txBox="1"/>
            <p:nvPr/>
          </p:nvSpPr>
          <p:spPr>
            <a:xfrm>
              <a:off x="1593461" y="988924"/>
              <a:ext cx="609755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449FA2"/>
                  </a:solidFill>
                </a:rPr>
                <a:t>Globalisation – sharing OSH risks fairly?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7989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87AD5A4-4A2A-4735-A3FF-4B1FB5D945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94500" y="355674"/>
            <a:ext cx="4724400" cy="118268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Evidence from the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EU OSH Information system</a:t>
            </a:r>
            <a:endParaRPr lang="en-GB" sz="3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76C35E-A697-4FDD-B979-ED628D7332C9}"/>
              </a:ext>
            </a:extLst>
          </p:cNvPr>
          <p:cNvGrpSpPr/>
          <p:nvPr/>
        </p:nvGrpSpPr>
        <p:grpSpPr>
          <a:xfrm>
            <a:off x="836229" y="1956897"/>
            <a:ext cx="9862230" cy="4007239"/>
            <a:chOff x="263352" y="943346"/>
            <a:chExt cx="9862230" cy="4007239"/>
          </a:xfrm>
        </p:grpSpPr>
        <p:grpSp>
          <p:nvGrpSpPr>
            <p:cNvPr id="5" name="Group 103">
              <a:extLst>
                <a:ext uri="{FF2B5EF4-FFF2-40B4-BE49-F238E27FC236}">
                  <a16:creationId xmlns:a16="http://schemas.microsoft.com/office/drawing/2014/main" id="{C0D744EE-BB67-4E6D-838D-BB3A52ADEDB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3352" y="943346"/>
              <a:ext cx="540000" cy="540000"/>
              <a:chOff x="8447928" y="2258092"/>
              <a:chExt cx="612000" cy="612000"/>
            </a:xfrm>
          </p:grpSpPr>
          <p:sp>
            <p:nvSpPr>
              <p:cNvPr id="8" name="Oval 337">
                <a:extLst>
                  <a:ext uri="{FF2B5EF4-FFF2-40B4-BE49-F238E27FC236}">
                    <a16:creationId xmlns:a16="http://schemas.microsoft.com/office/drawing/2014/main" id="{B1B2283E-E169-4766-B7D3-845D8AF82A3E}"/>
                  </a:ext>
                </a:extLst>
              </p:cNvPr>
              <p:cNvSpPr/>
              <p:nvPr/>
            </p:nvSpPr>
            <p:spPr bwMode="ltGray">
              <a:xfrm>
                <a:off x="8447928" y="2258092"/>
                <a:ext cx="612000" cy="612000"/>
              </a:xfrm>
              <a:prstGeom prst="ellipse">
                <a:avLst/>
              </a:prstGeom>
              <a:solidFill>
                <a:srgbClr val="449FA2"/>
              </a:solidFill>
              <a:ln w="3175">
                <a:solidFill>
                  <a:srgbClr val="449F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9" name="Freeform 4960">
                <a:extLst>
                  <a:ext uri="{FF2B5EF4-FFF2-40B4-BE49-F238E27FC236}">
                    <a16:creationId xmlns:a16="http://schemas.microsoft.com/office/drawing/2014/main" id="{8D552E01-8F53-4E7F-9DBB-A66D6127A0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59459" y="2479874"/>
                <a:ext cx="421594" cy="221638"/>
              </a:xfrm>
              <a:custGeom>
                <a:avLst/>
                <a:gdLst>
                  <a:gd name="T0" fmla="*/ 242 w 350"/>
                  <a:gd name="T1" fmla="*/ 32 h 184"/>
                  <a:gd name="T2" fmla="*/ 236 w 350"/>
                  <a:gd name="T3" fmla="*/ 42 h 184"/>
                  <a:gd name="T4" fmla="*/ 78 w 350"/>
                  <a:gd name="T5" fmla="*/ 42 h 184"/>
                  <a:gd name="T6" fmla="*/ 68 w 350"/>
                  <a:gd name="T7" fmla="*/ 36 h 184"/>
                  <a:gd name="T8" fmla="*/ 68 w 350"/>
                  <a:gd name="T9" fmla="*/ 10 h 184"/>
                  <a:gd name="T10" fmla="*/ 74 w 350"/>
                  <a:gd name="T11" fmla="*/ 0 h 184"/>
                  <a:gd name="T12" fmla="*/ 232 w 350"/>
                  <a:gd name="T13" fmla="*/ 0 h 184"/>
                  <a:gd name="T14" fmla="*/ 242 w 350"/>
                  <a:gd name="T15" fmla="*/ 6 h 184"/>
                  <a:gd name="T16" fmla="*/ 34 w 350"/>
                  <a:gd name="T17" fmla="*/ 0 h 184"/>
                  <a:gd name="T18" fmla="*/ 6 w 350"/>
                  <a:gd name="T19" fmla="*/ 0 h 184"/>
                  <a:gd name="T20" fmla="*/ 0 w 350"/>
                  <a:gd name="T21" fmla="*/ 10 h 184"/>
                  <a:gd name="T22" fmla="*/ 0 w 350"/>
                  <a:gd name="T23" fmla="*/ 36 h 184"/>
                  <a:gd name="T24" fmla="*/ 10 w 350"/>
                  <a:gd name="T25" fmla="*/ 42 h 184"/>
                  <a:gd name="T26" fmla="*/ 38 w 350"/>
                  <a:gd name="T27" fmla="*/ 42 h 184"/>
                  <a:gd name="T28" fmla="*/ 44 w 350"/>
                  <a:gd name="T29" fmla="*/ 32 h 184"/>
                  <a:gd name="T30" fmla="*/ 42 w 350"/>
                  <a:gd name="T31" fmla="*/ 6 h 184"/>
                  <a:gd name="T32" fmla="*/ 34 w 350"/>
                  <a:gd name="T33" fmla="*/ 0 h 184"/>
                  <a:gd name="T34" fmla="*/ 174 w 350"/>
                  <a:gd name="T35" fmla="*/ 114 h 184"/>
                  <a:gd name="T36" fmla="*/ 78 w 350"/>
                  <a:gd name="T37" fmla="*/ 70 h 184"/>
                  <a:gd name="T38" fmla="*/ 70 w 350"/>
                  <a:gd name="T39" fmla="*/ 72 h 184"/>
                  <a:gd name="T40" fmla="*/ 68 w 350"/>
                  <a:gd name="T41" fmla="*/ 104 h 184"/>
                  <a:gd name="T42" fmla="*/ 70 w 350"/>
                  <a:gd name="T43" fmla="*/ 110 h 184"/>
                  <a:gd name="T44" fmla="*/ 78 w 350"/>
                  <a:gd name="T45" fmla="*/ 114 h 184"/>
                  <a:gd name="T46" fmla="*/ 10 w 350"/>
                  <a:gd name="T47" fmla="*/ 140 h 184"/>
                  <a:gd name="T48" fmla="*/ 0 w 350"/>
                  <a:gd name="T49" fmla="*/ 146 h 184"/>
                  <a:gd name="T50" fmla="*/ 0 w 350"/>
                  <a:gd name="T51" fmla="*/ 174 h 184"/>
                  <a:gd name="T52" fmla="*/ 6 w 350"/>
                  <a:gd name="T53" fmla="*/ 184 h 184"/>
                  <a:gd name="T54" fmla="*/ 34 w 350"/>
                  <a:gd name="T55" fmla="*/ 184 h 184"/>
                  <a:gd name="T56" fmla="*/ 42 w 350"/>
                  <a:gd name="T57" fmla="*/ 178 h 184"/>
                  <a:gd name="T58" fmla="*/ 44 w 350"/>
                  <a:gd name="T59" fmla="*/ 150 h 184"/>
                  <a:gd name="T60" fmla="*/ 38 w 350"/>
                  <a:gd name="T61" fmla="*/ 142 h 184"/>
                  <a:gd name="T62" fmla="*/ 188 w 350"/>
                  <a:gd name="T63" fmla="*/ 140 h 184"/>
                  <a:gd name="T64" fmla="*/ 74 w 350"/>
                  <a:gd name="T65" fmla="*/ 142 h 184"/>
                  <a:gd name="T66" fmla="*/ 68 w 350"/>
                  <a:gd name="T67" fmla="*/ 150 h 184"/>
                  <a:gd name="T68" fmla="*/ 68 w 350"/>
                  <a:gd name="T69" fmla="*/ 178 h 184"/>
                  <a:gd name="T70" fmla="*/ 78 w 350"/>
                  <a:gd name="T71" fmla="*/ 184 h 184"/>
                  <a:gd name="T72" fmla="*/ 34 w 350"/>
                  <a:gd name="T73" fmla="*/ 70 h 184"/>
                  <a:gd name="T74" fmla="*/ 6 w 350"/>
                  <a:gd name="T75" fmla="*/ 70 h 184"/>
                  <a:gd name="T76" fmla="*/ 0 w 350"/>
                  <a:gd name="T77" fmla="*/ 80 h 184"/>
                  <a:gd name="T78" fmla="*/ 0 w 350"/>
                  <a:gd name="T79" fmla="*/ 108 h 184"/>
                  <a:gd name="T80" fmla="*/ 10 w 350"/>
                  <a:gd name="T81" fmla="*/ 114 h 184"/>
                  <a:gd name="T82" fmla="*/ 38 w 350"/>
                  <a:gd name="T83" fmla="*/ 112 h 184"/>
                  <a:gd name="T84" fmla="*/ 44 w 350"/>
                  <a:gd name="T85" fmla="*/ 104 h 184"/>
                  <a:gd name="T86" fmla="*/ 42 w 350"/>
                  <a:gd name="T87" fmla="*/ 76 h 184"/>
                  <a:gd name="T88" fmla="*/ 34 w 350"/>
                  <a:gd name="T89" fmla="*/ 70 h 184"/>
                  <a:gd name="T90" fmla="*/ 312 w 350"/>
                  <a:gd name="T91" fmla="*/ 0 h 184"/>
                  <a:gd name="T92" fmla="*/ 184 w 350"/>
                  <a:gd name="T93" fmla="*/ 6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0" h="184">
                    <a:moveTo>
                      <a:pt x="242" y="10"/>
                    </a:moveTo>
                    <a:lnTo>
                      <a:pt x="242" y="32"/>
                    </a:lnTo>
                    <a:lnTo>
                      <a:pt x="242" y="32"/>
                    </a:lnTo>
                    <a:lnTo>
                      <a:pt x="242" y="36"/>
                    </a:lnTo>
                    <a:lnTo>
                      <a:pt x="240" y="40"/>
                    </a:lnTo>
                    <a:lnTo>
                      <a:pt x="236" y="42"/>
                    </a:lnTo>
                    <a:lnTo>
                      <a:pt x="232" y="42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0" y="40"/>
                    </a:lnTo>
                    <a:lnTo>
                      <a:pt x="68" y="36"/>
                    </a:lnTo>
                    <a:lnTo>
                      <a:pt x="68" y="32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6"/>
                    </a:lnTo>
                    <a:lnTo>
                      <a:pt x="70" y="2"/>
                    </a:lnTo>
                    <a:lnTo>
                      <a:pt x="74" y="0"/>
                    </a:lnTo>
                    <a:lnTo>
                      <a:pt x="78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36" y="0"/>
                    </a:lnTo>
                    <a:lnTo>
                      <a:pt x="240" y="2"/>
                    </a:lnTo>
                    <a:lnTo>
                      <a:pt x="242" y="6"/>
                    </a:lnTo>
                    <a:lnTo>
                      <a:pt x="242" y="10"/>
                    </a:lnTo>
                    <a:lnTo>
                      <a:pt x="242" y="10"/>
                    </a:lnTo>
                    <a:close/>
                    <a:moveTo>
                      <a:pt x="34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6" y="42"/>
                    </a:lnTo>
                    <a:lnTo>
                      <a:pt x="10" y="42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8" y="42"/>
                    </a:lnTo>
                    <a:lnTo>
                      <a:pt x="40" y="40"/>
                    </a:lnTo>
                    <a:lnTo>
                      <a:pt x="42" y="36"/>
                    </a:lnTo>
                    <a:lnTo>
                      <a:pt x="44" y="3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  <a:moveTo>
                      <a:pt x="78" y="114"/>
                    </a:moveTo>
                    <a:lnTo>
                      <a:pt x="174" y="114"/>
                    </a:lnTo>
                    <a:lnTo>
                      <a:pt x="156" y="80"/>
                    </a:lnTo>
                    <a:lnTo>
                      <a:pt x="150" y="70"/>
                    </a:lnTo>
                    <a:lnTo>
                      <a:pt x="78" y="70"/>
                    </a:lnTo>
                    <a:lnTo>
                      <a:pt x="78" y="70"/>
                    </a:lnTo>
                    <a:lnTo>
                      <a:pt x="74" y="70"/>
                    </a:lnTo>
                    <a:lnTo>
                      <a:pt x="70" y="72"/>
                    </a:lnTo>
                    <a:lnTo>
                      <a:pt x="68" y="76"/>
                    </a:lnTo>
                    <a:lnTo>
                      <a:pt x="68" y="80"/>
                    </a:lnTo>
                    <a:lnTo>
                      <a:pt x="68" y="104"/>
                    </a:lnTo>
                    <a:lnTo>
                      <a:pt x="68" y="104"/>
                    </a:lnTo>
                    <a:lnTo>
                      <a:pt x="68" y="108"/>
                    </a:lnTo>
                    <a:lnTo>
                      <a:pt x="70" y="110"/>
                    </a:lnTo>
                    <a:lnTo>
                      <a:pt x="74" y="112"/>
                    </a:lnTo>
                    <a:lnTo>
                      <a:pt x="78" y="114"/>
                    </a:lnTo>
                    <a:lnTo>
                      <a:pt x="78" y="114"/>
                    </a:lnTo>
                    <a:close/>
                    <a:moveTo>
                      <a:pt x="34" y="140"/>
                    </a:moveTo>
                    <a:lnTo>
                      <a:pt x="10" y="140"/>
                    </a:lnTo>
                    <a:lnTo>
                      <a:pt x="10" y="140"/>
                    </a:lnTo>
                    <a:lnTo>
                      <a:pt x="6" y="142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8"/>
                    </a:lnTo>
                    <a:lnTo>
                      <a:pt x="2" y="182"/>
                    </a:lnTo>
                    <a:lnTo>
                      <a:pt x="6" y="184"/>
                    </a:lnTo>
                    <a:lnTo>
                      <a:pt x="10" y="184"/>
                    </a:lnTo>
                    <a:lnTo>
                      <a:pt x="34" y="184"/>
                    </a:lnTo>
                    <a:lnTo>
                      <a:pt x="34" y="184"/>
                    </a:lnTo>
                    <a:lnTo>
                      <a:pt x="38" y="184"/>
                    </a:lnTo>
                    <a:lnTo>
                      <a:pt x="40" y="182"/>
                    </a:lnTo>
                    <a:lnTo>
                      <a:pt x="42" y="178"/>
                    </a:lnTo>
                    <a:lnTo>
                      <a:pt x="44" y="17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42" y="146"/>
                    </a:lnTo>
                    <a:lnTo>
                      <a:pt x="40" y="144"/>
                    </a:lnTo>
                    <a:lnTo>
                      <a:pt x="38" y="142"/>
                    </a:lnTo>
                    <a:lnTo>
                      <a:pt x="34" y="140"/>
                    </a:lnTo>
                    <a:lnTo>
                      <a:pt x="34" y="140"/>
                    </a:lnTo>
                    <a:close/>
                    <a:moveTo>
                      <a:pt x="188" y="140"/>
                    </a:moveTo>
                    <a:lnTo>
                      <a:pt x="78" y="140"/>
                    </a:lnTo>
                    <a:lnTo>
                      <a:pt x="78" y="140"/>
                    </a:lnTo>
                    <a:lnTo>
                      <a:pt x="74" y="142"/>
                    </a:lnTo>
                    <a:lnTo>
                      <a:pt x="70" y="144"/>
                    </a:lnTo>
                    <a:lnTo>
                      <a:pt x="68" y="146"/>
                    </a:lnTo>
                    <a:lnTo>
                      <a:pt x="68" y="150"/>
                    </a:lnTo>
                    <a:lnTo>
                      <a:pt x="68" y="174"/>
                    </a:lnTo>
                    <a:lnTo>
                      <a:pt x="68" y="174"/>
                    </a:lnTo>
                    <a:lnTo>
                      <a:pt x="68" y="178"/>
                    </a:lnTo>
                    <a:lnTo>
                      <a:pt x="70" y="182"/>
                    </a:lnTo>
                    <a:lnTo>
                      <a:pt x="74" y="184"/>
                    </a:lnTo>
                    <a:lnTo>
                      <a:pt x="78" y="184"/>
                    </a:lnTo>
                    <a:lnTo>
                      <a:pt x="212" y="184"/>
                    </a:lnTo>
                    <a:lnTo>
                      <a:pt x="188" y="140"/>
                    </a:lnTo>
                    <a:close/>
                    <a:moveTo>
                      <a:pt x="34" y="70"/>
                    </a:moveTo>
                    <a:lnTo>
                      <a:pt x="10" y="70"/>
                    </a:lnTo>
                    <a:lnTo>
                      <a:pt x="10" y="70"/>
                    </a:lnTo>
                    <a:lnTo>
                      <a:pt x="6" y="70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8"/>
                    </a:lnTo>
                    <a:lnTo>
                      <a:pt x="2" y="110"/>
                    </a:lnTo>
                    <a:lnTo>
                      <a:pt x="6" y="112"/>
                    </a:lnTo>
                    <a:lnTo>
                      <a:pt x="10" y="114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8" y="112"/>
                    </a:lnTo>
                    <a:lnTo>
                      <a:pt x="40" y="110"/>
                    </a:lnTo>
                    <a:lnTo>
                      <a:pt x="42" y="108"/>
                    </a:lnTo>
                    <a:lnTo>
                      <a:pt x="44" y="104"/>
                    </a:lnTo>
                    <a:lnTo>
                      <a:pt x="44" y="80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2"/>
                    </a:lnTo>
                    <a:lnTo>
                      <a:pt x="38" y="70"/>
                    </a:lnTo>
                    <a:lnTo>
                      <a:pt x="34" y="70"/>
                    </a:lnTo>
                    <a:lnTo>
                      <a:pt x="34" y="70"/>
                    </a:lnTo>
                    <a:close/>
                    <a:moveTo>
                      <a:pt x="350" y="0"/>
                    </a:moveTo>
                    <a:lnTo>
                      <a:pt x="312" y="0"/>
                    </a:lnTo>
                    <a:lnTo>
                      <a:pt x="248" y="116"/>
                    </a:lnTo>
                    <a:lnTo>
                      <a:pt x="220" y="66"/>
                    </a:lnTo>
                    <a:lnTo>
                      <a:pt x="184" y="66"/>
                    </a:lnTo>
                    <a:lnTo>
                      <a:pt x="248" y="184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6" name="TextBox 10">
              <a:extLst>
                <a:ext uri="{FF2B5EF4-FFF2-40B4-BE49-F238E27FC236}">
                  <a16:creationId xmlns:a16="http://schemas.microsoft.com/office/drawing/2014/main" id="{7E48EB35-A3FD-4EEF-92BE-DDFA9A77862A}"/>
                </a:ext>
              </a:extLst>
            </p:cNvPr>
            <p:cNvSpPr txBox="1"/>
            <p:nvPr/>
          </p:nvSpPr>
          <p:spPr bwMode="auto">
            <a:xfrm>
              <a:off x="361762" y="1744520"/>
              <a:ext cx="9763820" cy="3206065"/>
            </a:xfrm>
            <a:prstGeom prst="rect">
              <a:avLst/>
            </a:prstGeom>
            <a:solidFill>
              <a:srgbClr val="C4E5E6">
                <a:alpha val="40000"/>
              </a:srgbClr>
            </a:solidFill>
          </p:spPr>
          <p:txBody>
            <a:bodyPr wrap="square" lIns="108000" tIns="0" rIns="0" bIns="0" rtlCol="0" anchor="t">
              <a:noAutofit/>
            </a:bodyPr>
            <a:lstStyle/>
            <a:p>
              <a:pPr algn="ctr">
                <a:spcBef>
                  <a:spcPts val="800"/>
                </a:spcBef>
              </a:pPr>
              <a:r>
                <a:rPr lang="en-GB" sz="2400" b="1" dirty="0">
                  <a:cs typeface="Calibri" panose="020F0502020204030204" pitchFamily="34" charset="0"/>
                </a:rPr>
                <a:t>Transport technologies </a:t>
              </a:r>
              <a:r>
                <a:rPr lang="en-GB" sz="2400" dirty="0">
                  <a:cs typeface="Calibri" panose="020F0502020204030204" pitchFamily="34" charset="0"/>
                </a:rPr>
                <a:t>(container, sea and air freight, logistics)</a:t>
              </a:r>
            </a:p>
            <a:p>
              <a:pPr algn="ctr"/>
              <a:r>
                <a:rPr lang="en-GB" sz="2400" b="1" dirty="0">
                  <a:cs typeface="Calibri" panose="020F0502020204030204" pitchFamily="34" charset="0"/>
                </a:rPr>
                <a:t>Material technologies </a:t>
              </a:r>
              <a:r>
                <a:rPr lang="en-GB" sz="2400" dirty="0">
                  <a:cs typeface="Calibri" panose="020F0502020204030204" pitchFamily="34" charset="0"/>
                </a:rPr>
                <a:t>(combined new materials, more plastics, nano)</a:t>
              </a:r>
            </a:p>
            <a:p>
              <a:pPr algn="ctr"/>
              <a:r>
                <a:rPr lang="en-GB" sz="2400" b="1" dirty="0">
                  <a:cs typeface="Calibri" panose="020F0502020204030204" pitchFamily="34" charset="0"/>
                </a:rPr>
                <a:t>Environmental technologies </a:t>
              </a:r>
              <a:r>
                <a:rPr lang="en-GB" sz="2400" dirty="0">
                  <a:cs typeface="Calibri" panose="020F0502020204030204" pitchFamily="34" charset="0"/>
                </a:rPr>
                <a:t>(green, circular economy) </a:t>
              </a:r>
              <a:endParaRPr lang="en-GB" sz="2400" b="1" dirty="0">
                <a:cs typeface="Calibri" panose="020F0502020204030204" pitchFamily="34" charset="0"/>
              </a:endParaRPr>
            </a:p>
            <a:p>
              <a:pPr algn="ctr"/>
              <a:r>
                <a:rPr lang="en-GB" sz="2400" b="1" dirty="0">
                  <a:cs typeface="Calibri" panose="020F0502020204030204" pitchFamily="34" charset="0"/>
                </a:rPr>
                <a:t>Biotechnology </a:t>
              </a:r>
              <a:r>
                <a:rPr lang="en-GB" sz="2400" dirty="0">
                  <a:cs typeface="Calibri" panose="020F0502020204030204" pitchFamily="34" charset="0"/>
                </a:rPr>
                <a:t>(food, pharmaceuticals etc.) </a:t>
              </a:r>
            </a:p>
            <a:p>
              <a:pPr algn="ctr"/>
              <a:r>
                <a:rPr lang="en-GB" sz="2400" b="1" dirty="0">
                  <a:cs typeface="Calibri" panose="020F0502020204030204" pitchFamily="34" charset="0"/>
                </a:rPr>
                <a:t>Process and chemical technologies </a:t>
              </a:r>
              <a:r>
                <a:rPr lang="en-GB" sz="2400" dirty="0">
                  <a:cs typeface="Calibri" panose="020F0502020204030204" pitchFamily="34" charset="0"/>
                </a:rPr>
                <a:t>(e.g. batteries, construction chemicals)</a:t>
              </a:r>
            </a:p>
            <a:p>
              <a:pPr algn="ctr"/>
              <a:r>
                <a:rPr lang="en-GB" sz="2400" b="1" dirty="0">
                  <a:cs typeface="Calibri" panose="020F0502020204030204" pitchFamily="34" charset="0"/>
                </a:rPr>
                <a:t>Artificial Intelligence based systems for automation </a:t>
              </a:r>
              <a:br>
                <a:rPr lang="en-GB" sz="2400" b="1" dirty="0">
                  <a:cs typeface="Calibri" panose="020F0502020204030204" pitchFamily="34" charset="0"/>
                </a:rPr>
              </a:br>
              <a:r>
                <a:rPr lang="en-GB" sz="2400" dirty="0">
                  <a:cs typeface="Calibri" panose="020F0502020204030204" pitchFamily="34" charset="0"/>
                </a:rPr>
                <a:t>(taking over physical and cognitive tasks) </a:t>
              </a:r>
            </a:p>
            <a:p>
              <a:pPr algn="ctr"/>
              <a:r>
                <a:rPr lang="en-GB" sz="2400" b="1" dirty="0">
                  <a:cs typeface="Calibri" panose="020F0502020204030204" pitchFamily="34" charset="0"/>
                </a:rPr>
                <a:t>Digital communication technologies </a:t>
              </a:r>
              <a:r>
                <a:rPr lang="en-GB" sz="2400" dirty="0">
                  <a:cs typeface="Calibri" panose="020F0502020204030204" pitchFamily="34" charset="0"/>
                </a:rPr>
                <a:t>(high-speed networks, 5G, IoT, etc.)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3A06696-8E31-4D0B-AA9B-9954C5D902FA}"/>
                </a:ext>
              </a:extLst>
            </p:cNvPr>
            <p:cNvSpPr txBox="1"/>
            <p:nvPr/>
          </p:nvSpPr>
          <p:spPr>
            <a:xfrm>
              <a:off x="1504261" y="955692"/>
              <a:ext cx="609755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449FA2"/>
                  </a:solidFill>
                  <a:cs typeface="Calibri" panose="020F0502020204030204" pitchFamily="34" charset="0"/>
                </a:rPr>
                <a:t>Technological developments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0689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87AD5A4-4A2A-4735-A3FF-4B1FB5D945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94500" y="355674"/>
            <a:ext cx="4724400" cy="118268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Evidence from the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EU OSH Information system</a:t>
            </a:r>
            <a:endParaRPr lang="en-GB" sz="3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76C35E-A697-4FDD-B979-ED628D7332C9}"/>
              </a:ext>
            </a:extLst>
          </p:cNvPr>
          <p:cNvGrpSpPr/>
          <p:nvPr/>
        </p:nvGrpSpPr>
        <p:grpSpPr>
          <a:xfrm>
            <a:off x="836229" y="1956896"/>
            <a:ext cx="10668132" cy="4248070"/>
            <a:chOff x="263352" y="943346"/>
            <a:chExt cx="10668132" cy="3698439"/>
          </a:xfrm>
        </p:grpSpPr>
        <p:grpSp>
          <p:nvGrpSpPr>
            <p:cNvPr id="5" name="Group 103">
              <a:extLst>
                <a:ext uri="{FF2B5EF4-FFF2-40B4-BE49-F238E27FC236}">
                  <a16:creationId xmlns:a16="http://schemas.microsoft.com/office/drawing/2014/main" id="{C0D744EE-BB67-4E6D-838D-BB3A52ADEDB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3352" y="943346"/>
              <a:ext cx="540000" cy="540000"/>
              <a:chOff x="8447928" y="2258092"/>
              <a:chExt cx="612000" cy="612000"/>
            </a:xfrm>
          </p:grpSpPr>
          <p:sp>
            <p:nvSpPr>
              <p:cNvPr id="8" name="Oval 337">
                <a:extLst>
                  <a:ext uri="{FF2B5EF4-FFF2-40B4-BE49-F238E27FC236}">
                    <a16:creationId xmlns:a16="http://schemas.microsoft.com/office/drawing/2014/main" id="{B1B2283E-E169-4766-B7D3-845D8AF82A3E}"/>
                  </a:ext>
                </a:extLst>
              </p:cNvPr>
              <p:cNvSpPr/>
              <p:nvPr/>
            </p:nvSpPr>
            <p:spPr bwMode="ltGray">
              <a:xfrm>
                <a:off x="8447928" y="2258092"/>
                <a:ext cx="612000" cy="612000"/>
              </a:xfrm>
              <a:prstGeom prst="ellipse">
                <a:avLst/>
              </a:prstGeom>
              <a:solidFill>
                <a:srgbClr val="449FA2"/>
              </a:solidFill>
              <a:ln w="3175">
                <a:solidFill>
                  <a:srgbClr val="449F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9" name="Freeform 4960">
                <a:extLst>
                  <a:ext uri="{FF2B5EF4-FFF2-40B4-BE49-F238E27FC236}">
                    <a16:creationId xmlns:a16="http://schemas.microsoft.com/office/drawing/2014/main" id="{8D552E01-8F53-4E7F-9DBB-A66D6127A0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59459" y="2479874"/>
                <a:ext cx="421594" cy="221638"/>
              </a:xfrm>
              <a:custGeom>
                <a:avLst/>
                <a:gdLst>
                  <a:gd name="T0" fmla="*/ 242 w 350"/>
                  <a:gd name="T1" fmla="*/ 32 h 184"/>
                  <a:gd name="T2" fmla="*/ 236 w 350"/>
                  <a:gd name="T3" fmla="*/ 42 h 184"/>
                  <a:gd name="T4" fmla="*/ 78 w 350"/>
                  <a:gd name="T5" fmla="*/ 42 h 184"/>
                  <a:gd name="T6" fmla="*/ 68 w 350"/>
                  <a:gd name="T7" fmla="*/ 36 h 184"/>
                  <a:gd name="T8" fmla="*/ 68 w 350"/>
                  <a:gd name="T9" fmla="*/ 10 h 184"/>
                  <a:gd name="T10" fmla="*/ 74 w 350"/>
                  <a:gd name="T11" fmla="*/ 0 h 184"/>
                  <a:gd name="T12" fmla="*/ 232 w 350"/>
                  <a:gd name="T13" fmla="*/ 0 h 184"/>
                  <a:gd name="T14" fmla="*/ 242 w 350"/>
                  <a:gd name="T15" fmla="*/ 6 h 184"/>
                  <a:gd name="T16" fmla="*/ 34 w 350"/>
                  <a:gd name="T17" fmla="*/ 0 h 184"/>
                  <a:gd name="T18" fmla="*/ 6 w 350"/>
                  <a:gd name="T19" fmla="*/ 0 h 184"/>
                  <a:gd name="T20" fmla="*/ 0 w 350"/>
                  <a:gd name="T21" fmla="*/ 10 h 184"/>
                  <a:gd name="T22" fmla="*/ 0 w 350"/>
                  <a:gd name="T23" fmla="*/ 36 h 184"/>
                  <a:gd name="T24" fmla="*/ 10 w 350"/>
                  <a:gd name="T25" fmla="*/ 42 h 184"/>
                  <a:gd name="T26" fmla="*/ 38 w 350"/>
                  <a:gd name="T27" fmla="*/ 42 h 184"/>
                  <a:gd name="T28" fmla="*/ 44 w 350"/>
                  <a:gd name="T29" fmla="*/ 32 h 184"/>
                  <a:gd name="T30" fmla="*/ 42 w 350"/>
                  <a:gd name="T31" fmla="*/ 6 h 184"/>
                  <a:gd name="T32" fmla="*/ 34 w 350"/>
                  <a:gd name="T33" fmla="*/ 0 h 184"/>
                  <a:gd name="T34" fmla="*/ 174 w 350"/>
                  <a:gd name="T35" fmla="*/ 114 h 184"/>
                  <a:gd name="T36" fmla="*/ 78 w 350"/>
                  <a:gd name="T37" fmla="*/ 70 h 184"/>
                  <a:gd name="T38" fmla="*/ 70 w 350"/>
                  <a:gd name="T39" fmla="*/ 72 h 184"/>
                  <a:gd name="T40" fmla="*/ 68 w 350"/>
                  <a:gd name="T41" fmla="*/ 104 h 184"/>
                  <a:gd name="T42" fmla="*/ 70 w 350"/>
                  <a:gd name="T43" fmla="*/ 110 h 184"/>
                  <a:gd name="T44" fmla="*/ 78 w 350"/>
                  <a:gd name="T45" fmla="*/ 114 h 184"/>
                  <a:gd name="T46" fmla="*/ 10 w 350"/>
                  <a:gd name="T47" fmla="*/ 140 h 184"/>
                  <a:gd name="T48" fmla="*/ 0 w 350"/>
                  <a:gd name="T49" fmla="*/ 146 h 184"/>
                  <a:gd name="T50" fmla="*/ 0 w 350"/>
                  <a:gd name="T51" fmla="*/ 174 h 184"/>
                  <a:gd name="T52" fmla="*/ 6 w 350"/>
                  <a:gd name="T53" fmla="*/ 184 h 184"/>
                  <a:gd name="T54" fmla="*/ 34 w 350"/>
                  <a:gd name="T55" fmla="*/ 184 h 184"/>
                  <a:gd name="T56" fmla="*/ 42 w 350"/>
                  <a:gd name="T57" fmla="*/ 178 h 184"/>
                  <a:gd name="T58" fmla="*/ 44 w 350"/>
                  <a:gd name="T59" fmla="*/ 150 h 184"/>
                  <a:gd name="T60" fmla="*/ 38 w 350"/>
                  <a:gd name="T61" fmla="*/ 142 h 184"/>
                  <a:gd name="T62" fmla="*/ 188 w 350"/>
                  <a:gd name="T63" fmla="*/ 140 h 184"/>
                  <a:gd name="T64" fmla="*/ 74 w 350"/>
                  <a:gd name="T65" fmla="*/ 142 h 184"/>
                  <a:gd name="T66" fmla="*/ 68 w 350"/>
                  <a:gd name="T67" fmla="*/ 150 h 184"/>
                  <a:gd name="T68" fmla="*/ 68 w 350"/>
                  <a:gd name="T69" fmla="*/ 178 h 184"/>
                  <a:gd name="T70" fmla="*/ 78 w 350"/>
                  <a:gd name="T71" fmla="*/ 184 h 184"/>
                  <a:gd name="T72" fmla="*/ 34 w 350"/>
                  <a:gd name="T73" fmla="*/ 70 h 184"/>
                  <a:gd name="T74" fmla="*/ 6 w 350"/>
                  <a:gd name="T75" fmla="*/ 70 h 184"/>
                  <a:gd name="T76" fmla="*/ 0 w 350"/>
                  <a:gd name="T77" fmla="*/ 80 h 184"/>
                  <a:gd name="T78" fmla="*/ 0 w 350"/>
                  <a:gd name="T79" fmla="*/ 108 h 184"/>
                  <a:gd name="T80" fmla="*/ 10 w 350"/>
                  <a:gd name="T81" fmla="*/ 114 h 184"/>
                  <a:gd name="T82" fmla="*/ 38 w 350"/>
                  <a:gd name="T83" fmla="*/ 112 h 184"/>
                  <a:gd name="T84" fmla="*/ 44 w 350"/>
                  <a:gd name="T85" fmla="*/ 104 h 184"/>
                  <a:gd name="T86" fmla="*/ 42 w 350"/>
                  <a:gd name="T87" fmla="*/ 76 h 184"/>
                  <a:gd name="T88" fmla="*/ 34 w 350"/>
                  <a:gd name="T89" fmla="*/ 70 h 184"/>
                  <a:gd name="T90" fmla="*/ 312 w 350"/>
                  <a:gd name="T91" fmla="*/ 0 h 184"/>
                  <a:gd name="T92" fmla="*/ 184 w 350"/>
                  <a:gd name="T93" fmla="*/ 6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0" h="184">
                    <a:moveTo>
                      <a:pt x="242" y="10"/>
                    </a:moveTo>
                    <a:lnTo>
                      <a:pt x="242" y="32"/>
                    </a:lnTo>
                    <a:lnTo>
                      <a:pt x="242" y="32"/>
                    </a:lnTo>
                    <a:lnTo>
                      <a:pt x="242" y="36"/>
                    </a:lnTo>
                    <a:lnTo>
                      <a:pt x="240" y="40"/>
                    </a:lnTo>
                    <a:lnTo>
                      <a:pt x="236" y="42"/>
                    </a:lnTo>
                    <a:lnTo>
                      <a:pt x="232" y="42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0" y="40"/>
                    </a:lnTo>
                    <a:lnTo>
                      <a:pt x="68" y="36"/>
                    </a:lnTo>
                    <a:lnTo>
                      <a:pt x="68" y="32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6"/>
                    </a:lnTo>
                    <a:lnTo>
                      <a:pt x="70" y="2"/>
                    </a:lnTo>
                    <a:lnTo>
                      <a:pt x="74" y="0"/>
                    </a:lnTo>
                    <a:lnTo>
                      <a:pt x="78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36" y="0"/>
                    </a:lnTo>
                    <a:lnTo>
                      <a:pt x="240" y="2"/>
                    </a:lnTo>
                    <a:lnTo>
                      <a:pt x="242" y="6"/>
                    </a:lnTo>
                    <a:lnTo>
                      <a:pt x="242" y="10"/>
                    </a:lnTo>
                    <a:lnTo>
                      <a:pt x="242" y="10"/>
                    </a:lnTo>
                    <a:close/>
                    <a:moveTo>
                      <a:pt x="34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6" y="42"/>
                    </a:lnTo>
                    <a:lnTo>
                      <a:pt x="10" y="42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8" y="42"/>
                    </a:lnTo>
                    <a:lnTo>
                      <a:pt x="40" y="40"/>
                    </a:lnTo>
                    <a:lnTo>
                      <a:pt x="42" y="36"/>
                    </a:lnTo>
                    <a:lnTo>
                      <a:pt x="44" y="3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  <a:moveTo>
                      <a:pt x="78" y="114"/>
                    </a:moveTo>
                    <a:lnTo>
                      <a:pt x="174" y="114"/>
                    </a:lnTo>
                    <a:lnTo>
                      <a:pt x="156" y="80"/>
                    </a:lnTo>
                    <a:lnTo>
                      <a:pt x="150" y="70"/>
                    </a:lnTo>
                    <a:lnTo>
                      <a:pt x="78" y="70"/>
                    </a:lnTo>
                    <a:lnTo>
                      <a:pt x="78" y="70"/>
                    </a:lnTo>
                    <a:lnTo>
                      <a:pt x="74" y="70"/>
                    </a:lnTo>
                    <a:lnTo>
                      <a:pt x="70" y="72"/>
                    </a:lnTo>
                    <a:lnTo>
                      <a:pt x="68" y="76"/>
                    </a:lnTo>
                    <a:lnTo>
                      <a:pt x="68" y="80"/>
                    </a:lnTo>
                    <a:lnTo>
                      <a:pt x="68" y="104"/>
                    </a:lnTo>
                    <a:lnTo>
                      <a:pt x="68" y="104"/>
                    </a:lnTo>
                    <a:lnTo>
                      <a:pt x="68" y="108"/>
                    </a:lnTo>
                    <a:lnTo>
                      <a:pt x="70" y="110"/>
                    </a:lnTo>
                    <a:lnTo>
                      <a:pt x="74" y="112"/>
                    </a:lnTo>
                    <a:lnTo>
                      <a:pt x="78" y="114"/>
                    </a:lnTo>
                    <a:lnTo>
                      <a:pt x="78" y="114"/>
                    </a:lnTo>
                    <a:close/>
                    <a:moveTo>
                      <a:pt x="34" y="140"/>
                    </a:moveTo>
                    <a:lnTo>
                      <a:pt x="10" y="140"/>
                    </a:lnTo>
                    <a:lnTo>
                      <a:pt x="10" y="140"/>
                    </a:lnTo>
                    <a:lnTo>
                      <a:pt x="6" y="142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8"/>
                    </a:lnTo>
                    <a:lnTo>
                      <a:pt x="2" y="182"/>
                    </a:lnTo>
                    <a:lnTo>
                      <a:pt x="6" y="184"/>
                    </a:lnTo>
                    <a:lnTo>
                      <a:pt x="10" y="184"/>
                    </a:lnTo>
                    <a:lnTo>
                      <a:pt x="34" y="184"/>
                    </a:lnTo>
                    <a:lnTo>
                      <a:pt x="34" y="184"/>
                    </a:lnTo>
                    <a:lnTo>
                      <a:pt x="38" y="184"/>
                    </a:lnTo>
                    <a:lnTo>
                      <a:pt x="40" y="182"/>
                    </a:lnTo>
                    <a:lnTo>
                      <a:pt x="42" y="178"/>
                    </a:lnTo>
                    <a:lnTo>
                      <a:pt x="44" y="17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42" y="146"/>
                    </a:lnTo>
                    <a:lnTo>
                      <a:pt x="40" y="144"/>
                    </a:lnTo>
                    <a:lnTo>
                      <a:pt x="38" y="142"/>
                    </a:lnTo>
                    <a:lnTo>
                      <a:pt x="34" y="140"/>
                    </a:lnTo>
                    <a:lnTo>
                      <a:pt x="34" y="140"/>
                    </a:lnTo>
                    <a:close/>
                    <a:moveTo>
                      <a:pt x="188" y="140"/>
                    </a:moveTo>
                    <a:lnTo>
                      <a:pt x="78" y="140"/>
                    </a:lnTo>
                    <a:lnTo>
                      <a:pt x="78" y="140"/>
                    </a:lnTo>
                    <a:lnTo>
                      <a:pt x="74" y="142"/>
                    </a:lnTo>
                    <a:lnTo>
                      <a:pt x="70" y="144"/>
                    </a:lnTo>
                    <a:lnTo>
                      <a:pt x="68" y="146"/>
                    </a:lnTo>
                    <a:lnTo>
                      <a:pt x="68" y="150"/>
                    </a:lnTo>
                    <a:lnTo>
                      <a:pt x="68" y="174"/>
                    </a:lnTo>
                    <a:lnTo>
                      <a:pt x="68" y="174"/>
                    </a:lnTo>
                    <a:lnTo>
                      <a:pt x="68" y="178"/>
                    </a:lnTo>
                    <a:lnTo>
                      <a:pt x="70" y="182"/>
                    </a:lnTo>
                    <a:lnTo>
                      <a:pt x="74" y="184"/>
                    </a:lnTo>
                    <a:lnTo>
                      <a:pt x="78" y="184"/>
                    </a:lnTo>
                    <a:lnTo>
                      <a:pt x="212" y="184"/>
                    </a:lnTo>
                    <a:lnTo>
                      <a:pt x="188" y="140"/>
                    </a:lnTo>
                    <a:close/>
                    <a:moveTo>
                      <a:pt x="34" y="70"/>
                    </a:moveTo>
                    <a:lnTo>
                      <a:pt x="10" y="70"/>
                    </a:lnTo>
                    <a:lnTo>
                      <a:pt x="10" y="70"/>
                    </a:lnTo>
                    <a:lnTo>
                      <a:pt x="6" y="70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8"/>
                    </a:lnTo>
                    <a:lnTo>
                      <a:pt x="2" y="110"/>
                    </a:lnTo>
                    <a:lnTo>
                      <a:pt x="6" y="112"/>
                    </a:lnTo>
                    <a:lnTo>
                      <a:pt x="10" y="114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8" y="112"/>
                    </a:lnTo>
                    <a:lnTo>
                      <a:pt x="40" y="110"/>
                    </a:lnTo>
                    <a:lnTo>
                      <a:pt x="42" y="108"/>
                    </a:lnTo>
                    <a:lnTo>
                      <a:pt x="44" y="104"/>
                    </a:lnTo>
                    <a:lnTo>
                      <a:pt x="44" y="80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2"/>
                    </a:lnTo>
                    <a:lnTo>
                      <a:pt x="38" y="70"/>
                    </a:lnTo>
                    <a:lnTo>
                      <a:pt x="34" y="70"/>
                    </a:lnTo>
                    <a:lnTo>
                      <a:pt x="34" y="70"/>
                    </a:lnTo>
                    <a:close/>
                    <a:moveTo>
                      <a:pt x="350" y="0"/>
                    </a:moveTo>
                    <a:lnTo>
                      <a:pt x="312" y="0"/>
                    </a:lnTo>
                    <a:lnTo>
                      <a:pt x="248" y="116"/>
                    </a:lnTo>
                    <a:lnTo>
                      <a:pt x="220" y="66"/>
                    </a:lnTo>
                    <a:lnTo>
                      <a:pt x="184" y="66"/>
                    </a:lnTo>
                    <a:lnTo>
                      <a:pt x="248" y="184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6" name="TextBox 10">
              <a:extLst>
                <a:ext uri="{FF2B5EF4-FFF2-40B4-BE49-F238E27FC236}">
                  <a16:creationId xmlns:a16="http://schemas.microsoft.com/office/drawing/2014/main" id="{7E48EB35-A3FD-4EEF-92BE-DDFA9A77862A}"/>
                </a:ext>
              </a:extLst>
            </p:cNvPr>
            <p:cNvSpPr txBox="1"/>
            <p:nvPr/>
          </p:nvSpPr>
          <p:spPr bwMode="auto">
            <a:xfrm>
              <a:off x="1094837" y="1435720"/>
              <a:ext cx="9836647" cy="3206065"/>
            </a:xfrm>
            <a:prstGeom prst="rect">
              <a:avLst/>
            </a:prstGeom>
            <a:solidFill>
              <a:srgbClr val="C4E5E6">
                <a:alpha val="40000"/>
              </a:srgbClr>
            </a:solidFill>
          </p:spPr>
          <p:txBody>
            <a:bodyPr wrap="square" lIns="108000" tIns="0" rIns="0" bIns="0" rtlCol="0" anchor="t">
              <a:noAutofit/>
            </a:bodyPr>
            <a:lstStyle/>
            <a:p>
              <a:r>
                <a:rPr lang="en-GB" sz="2400" b="1" dirty="0">
                  <a:cs typeface="Calibri" panose="020F0502020204030204" pitchFamily="34" charset="0"/>
                </a:rPr>
                <a:t>Important aspects of the changes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b="1" dirty="0">
                  <a:cs typeface="Calibri" panose="020F0502020204030204" pitchFamily="34" charset="0"/>
                </a:rPr>
                <a:t>What kind of jobs are created?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b="1" dirty="0">
                  <a:cs typeface="Calibri" panose="020F0502020204030204" pitchFamily="34" charset="0"/>
                </a:rPr>
                <a:t>Sector and industry specific changes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b="1" dirty="0">
                  <a:cs typeface="Calibri" panose="020F0502020204030204" pitchFamily="34" charset="0"/>
                </a:rPr>
                <a:t>Changes of the work tasks that humans perform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b="1" dirty="0">
                  <a:cs typeface="Calibri" panose="020F0502020204030204" pitchFamily="34" charset="0"/>
                </a:rPr>
                <a:t>Newly crated forms of employment (e.g. platform work)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b="1" dirty="0">
                  <a:cs typeface="Calibri" panose="020F0502020204030204" pitchFamily="34" charset="0"/>
                </a:rPr>
                <a:t>Work </a:t>
              </a:r>
              <a:r>
                <a:rPr lang="en-US" sz="2000" b="1" dirty="0" err="1">
                  <a:cs typeface="Calibri" panose="020F0502020204030204" pitchFamily="34" charset="0"/>
                </a:rPr>
                <a:t>organisation</a:t>
              </a:r>
              <a:r>
                <a:rPr lang="en-US" sz="2000" b="1" dirty="0">
                  <a:cs typeface="Calibri" panose="020F0502020204030204" pitchFamily="34" charset="0"/>
                </a:rPr>
                <a:t> and OSH Management</a:t>
              </a:r>
            </a:p>
            <a:p>
              <a:pPr algn="ctr"/>
              <a:endParaRPr lang="en-GB" sz="1800" dirty="0"/>
            </a:p>
            <a:p>
              <a:pPr algn="ctr"/>
              <a:r>
                <a:rPr lang="en-IN" sz="2400" b="1" dirty="0">
                  <a:cs typeface="Calibri" panose="020F0502020204030204" pitchFamily="34" charset="0"/>
                </a:rPr>
                <a:t>Associated health and safety risks considered since the early stages</a:t>
              </a:r>
              <a:br>
                <a:rPr lang="en-IN" sz="2400" b="1" dirty="0">
                  <a:cs typeface="Calibri" panose="020F0502020204030204" pitchFamily="34" charset="0"/>
                </a:rPr>
              </a:br>
              <a:r>
                <a:rPr lang="en-IN" sz="2400" b="1" dirty="0">
                  <a:cs typeface="Calibri" panose="020F0502020204030204" pitchFamily="34" charset="0"/>
                </a:rPr>
                <a:t>Legislation keeping-up with technological developments</a:t>
              </a:r>
            </a:p>
            <a:p>
              <a:pPr algn="ctr"/>
              <a:r>
                <a:rPr lang="en-GB" sz="2400" b="1" dirty="0">
                  <a:cs typeface="Calibri" panose="020F0502020204030204" pitchFamily="34" charset="0"/>
                </a:rPr>
                <a:t>In practice more options for access to real-time data </a:t>
              </a:r>
              <a:r>
                <a:rPr lang="en-IN" sz="2400" dirty="0">
                  <a:cs typeface="Calibri" panose="020F0502020204030204" pitchFamily="34" charset="0"/>
                </a:rPr>
                <a:t>(</a:t>
              </a:r>
              <a:r>
                <a:rPr lang="en-GB" sz="2400" dirty="0">
                  <a:cs typeface="Calibri" panose="020F0502020204030204" pitchFamily="34" charset="0"/>
                </a:rPr>
                <a:t>monitoring, sensors, AI, etc.) </a:t>
              </a:r>
              <a:r>
                <a:rPr lang="en-GB" sz="2400" b="1" dirty="0">
                  <a:cs typeface="Calibri" panose="020F0502020204030204" pitchFamily="34" charset="0"/>
                  <a:sym typeface="Wingdings" panose="05000000000000000000" pitchFamily="2" charset="2"/>
                </a:rPr>
                <a:t> i.e., also for </a:t>
              </a:r>
              <a:r>
                <a:rPr lang="en-GB" sz="2400" b="1" dirty="0">
                  <a:cs typeface="Calibri" panose="020F0502020204030204" pitchFamily="34" charset="0"/>
                </a:rPr>
                <a:t>rapid OSH decisions</a:t>
              </a:r>
            </a:p>
            <a:p>
              <a:pPr algn="ctr"/>
              <a:endParaRPr lang="en-GB" sz="2400" b="1" dirty="0">
                <a:cs typeface="Calibri" panose="020F0502020204030204" pitchFamily="34" charset="0"/>
              </a:endParaRPr>
            </a:p>
            <a:p>
              <a:pPr algn="ctr"/>
              <a:endParaRPr lang="en-GB" sz="2400" b="1" dirty="0">
                <a:cs typeface="Calibri" panose="020F0502020204030204" pitchFamily="34" charset="0"/>
              </a:endParaRPr>
            </a:p>
            <a:p>
              <a:pPr algn="ctr"/>
              <a:endParaRPr lang="en-GB" sz="2400" dirty="0"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3A06696-8E31-4D0B-AA9B-9954C5D902FA}"/>
                </a:ext>
              </a:extLst>
            </p:cNvPr>
            <p:cNvSpPr txBox="1"/>
            <p:nvPr/>
          </p:nvSpPr>
          <p:spPr>
            <a:xfrm>
              <a:off x="784171" y="955692"/>
              <a:ext cx="6097554" cy="4555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449FA2"/>
                  </a:solidFill>
                  <a:cs typeface="Calibri" panose="020F0502020204030204" pitchFamily="34" charset="0"/>
                </a:rPr>
                <a:t>Digitalisation / automation and OSH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04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7138C-6786-4DD4-B44B-13F1AFCCF1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60572" y="317990"/>
            <a:ext cx="4806351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Evidence from the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EU OSH Information system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544A78-6EE1-4668-8106-C7E5C71CDD0E}"/>
              </a:ext>
            </a:extLst>
          </p:cNvPr>
          <p:cNvGrpSpPr/>
          <p:nvPr/>
        </p:nvGrpSpPr>
        <p:grpSpPr>
          <a:xfrm>
            <a:off x="919794" y="1765260"/>
            <a:ext cx="10599106" cy="4737066"/>
            <a:chOff x="263352" y="943346"/>
            <a:chExt cx="10599106" cy="4737066"/>
          </a:xfrm>
        </p:grpSpPr>
        <p:grpSp>
          <p:nvGrpSpPr>
            <p:cNvPr id="4" name="Group 103">
              <a:extLst>
                <a:ext uri="{FF2B5EF4-FFF2-40B4-BE49-F238E27FC236}">
                  <a16:creationId xmlns:a16="http://schemas.microsoft.com/office/drawing/2014/main" id="{0D519F1C-B817-475A-A31E-A622F68F550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3352" y="943346"/>
              <a:ext cx="540000" cy="540000"/>
              <a:chOff x="8447928" y="2258092"/>
              <a:chExt cx="612000" cy="612000"/>
            </a:xfrm>
          </p:grpSpPr>
          <p:sp>
            <p:nvSpPr>
              <p:cNvPr id="8" name="Oval 337">
                <a:extLst>
                  <a:ext uri="{FF2B5EF4-FFF2-40B4-BE49-F238E27FC236}">
                    <a16:creationId xmlns:a16="http://schemas.microsoft.com/office/drawing/2014/main" id="{D370CF66-CCFB-4F56-A81B-DC3CAC3DDB2F}"/>
                  </a:ext>
                </a:extLst>
              </p:cNvPr>
              <p:cNvSpPr/>
              <p:nvPr/>
            </p:nvSpPr>
            <p:spPr bwMode="ltGray">
              <a:xfrm>
                <a:off x="8447928" y="2258092"/>
                <a:ext cx="612000" cy="612000"/>
              </a:xfrm>
              <a:prstGeom prst="ellipse">
                <a:avLst/>
              </a:prstGeom>
              <a:solidFill>
                <a:srgbClr val="449FA2"/>
              </a:solidFill>
              <a:ln w="3175">
                <a:solidFill>
                  <a:srgbClr val="449F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9" name="Freeform 4960">
                <a:extLst>
                  <a:ext uri="{FF2B5EF4-FFF2-40B4-BE49-F238E27FC236}">
                    <a16:creationId xmlns:a16="http://schemas.microsoft.com/office/drawing/2014/main" id="{9035FA67-4A73-4FBD-937C-889686BB31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59459" y="2479874"/>
                <a:ext cx="421594" cy="221638"/>
              </a:xfrm>
              <a:custGeom>
                <a:avLst/>
                <a:gdLst>
                  <a:gd name="T0" fmla="*/ 242 w 350"/>
                  <a:gd name="T1" fmla="*/ 32 h 184"/>
                  <a:gd name="T2" fmla="*/ 236 w 350"/>
                  <a:gd name="T3" fmla="*/ 42 h 184"/>
                  <a:gd name="T4" fmla="*/ 78 w 350"/>
                  <a:gd name="T5" fmla="*/ 42 h 184"/>
                  <a:gd name="T6" fmla="*/ 68 w 350"/>
                  <a:gd name="T7" fmla="*/ 36 h 184"/>
                  <a:gd name="T8" fmla="*/ 68 w 350"/>
                  <a:gd name="T9" fmla="*/ 10 h 184"/>
                  <a:gd name="T10" fmla="*/ 74 w 350"/>
                  <a:gd name="T11" fmla="*/ 0 h 184"/>
                  <a:gd name="T12" fmla="*/ 232 w 350"/>
                  <a:gd name="T13" fmla="*/ 0 h 184"/>
                  <a:gd name="T14" fmla="*/ 242 w 350"/>
                  <a:gd name="T15" fmla="*/ 6 h 184"/>
                  <a:gd name="T16" fmla="*/ 34 w 350"/>
                  <a:gd name="T17" fmla="*/ 0 h 184"/>
                  <a:gd name="T18" fmla="*/ 6 w 350"/>
                  <a:gd name="T19" fmla="*/ 0 h 184"/>
                  <a:gd name="T20" fmla="*/ 0 w 350"/>
                  <a:gd name="T21" fmla="*/ 10 h 184"/>
                  <a:gd name="T22" fmla="*/ 0 w 350"/>
                  <a:gd name="T23" fmla="*/ 36 h 184"/>
                  <a:gd name="T24" fmla="*/ 10 w 350"/>
                  <a:gd name="T25" fmla="*/ 42 h 184"/>
                  <a:gd name="T26" fmla="*/ 38 w 350"/>
                  <a:gd name="T27" fmla="*/ 42 h 184"/>
                  <a:gd name="T28" fmla="*/ 44 w 350"/>
                  <a:gd name="T29" fmla="*/ 32 h 184"/>
                  <a:gd name="T30" fmla="*/ 42 w 350"/>
                  <a:gd name="T31" fmla="*/ 6 h 184"/>
                  <a:gd name="T32" fmla="*/ 34 w 350"/>
                  <a:gd name="T33" fmla="*/ 0 h 184"/>
                  <a:gd name="T34" fmla="*/ 174 w 350"/>
                  <a:gd name="T35" fmla="*/ 114 h 184"/>
                  <a:gd name="T36" fmla="*/ 78 w 350"/>
                  <a:gd name="T37" fmla="*/ 70 h 184"/>
                  <a:gd name="T38" fmla="*/ 70 w 350"/>
                  <a:gd name="T39" fmla="*/ 72 h 184"/>
                  <a:gd name="T40" fmla="*/ 68 w 350"/>
                  <a:gd name="T41" fmla="*/ 104 h 184"/>
                  <a:gd name="T42" fmla="*/ 70 w 350"/>
                  <a:gd name="T43" fmla="*/ 110 h 184"/>
                  <a:gd name="T44" fmla="*/ 78 w 350"/>
                  <a:gd name="T45" fmla="*/ 114 h 184"/>
                  <a:gd name="T46" fmla="*/ 10 w 350"/>
                  <a:gd name="T47" fmla="*/ 140 h 184"/>
                  <a:gd name="T48" fmla="*/ 0 w 350"/>
                  <a:gd name="T49" fmla="*/ 146 h 184"/>
                  <a:gd name="T50" fmla="*/ 0 w 350"/>
                  <a:gd name="T51" fmla="*/ 174 h 184"/>
                  <a:gd name="T52" fmla="*/ 6 w 350"/>
                  <a:gd name="T53" fmla="*/ 184 h 184"/>
                  <a:gd name="T54" fmla="*/ 34 w 350"/>
                  <a:gd name="T55" fmla="*/ 184 h 184"/>
                  <a:gd name="T56" fmla="*/ 42 w 350"/>
                  <a:gd name="T57" fmla="*/ 178 h 184"/>
                  <a:gd name="T58" fmla="*/ 44 w 350"/>
                  <a:gd name="T59" fmla="*/ 150 h 184"/>
                  <a:gd name="T60" fmla="*/ 38 w 350"/>
                  <a:gd name="T61" fmla="*/ 142 h 184"/>
                  <a:gd name="T62" fmla="*/ 188 w 350"/>
                  <a:gd name="T63" fmla="*/ 140 h 184"/>
                  <a:gd name="T64" fmla="*/ 74 w 350"/>
                  <a:gd name="T65" fmla="*/ 142 h 184"/>
                  <a:gd name="T66" fmla="*/ 68 w 350"/>
                  <a:gd name="T67" fmla="*/ 150 h 184"/>
                  <a:gd name="T68" fmla="*/ 68 w 350"/>
                  <a:gd name="T69" fmla="*/ 178 h 184"/>
                  <a:gd name="T70" fmla="*/ 78 w 350"/>
                  <a:gd name="T71" fmla="*/ 184 h 184"/>
                  <a:gd name="T72" fmla="*/ 34 w 350"/>
                  <a:gd name="T73" fmla="*/ 70 h 184"/>
                  <a:gd name="T74" fmla="*/ 6 w 350"/>
                  <a:gd name="T75" fmla="*/ 70 h 184"/>
                  <a:gd name="T76" fmla="*/ 0 w 350"/>
                  <a:gd name="T77" fmla="*/ 80 h 184"/>
                  <a:gd name="T78" fmla="*/ 0 w 350"/>
                  <a:gd name="T79" fmla="*/ 108 h 184"/>
                  <a:gd name="T80" fmla="*/ 10 w 350"/>
                  <a:gd name="T81" fmla="*/ 114 h 184"/>
                  <a:gd name="T82" fmla="*/ 38 w 350"/>
                  <a:gd name="T83" fmla="*/ 112 h 184"/>
                  <a:gd name="T84" fmla="*/ 44 w 350"/>
                  <a:gd name="T85" fmla="*/ 104 h 184"/>
                  <a:gd name="T86" fmla="*/ 42 w 350"/>
                  <a:gd name="T87" fmla="*/ 76 h 184"/>
                  <a:gd name="T88" fmla="*/ 34 w 350"/>
                  <a:gd name="T89" fmla="*/ 70 h 184"/>
                  <a:gd name="T90" fmla="*/ 312 w 350"/>
                  <a:gd name="T91" fmla="*/ 0 h 184"/>
                  <a:gd name="T92" fmla="*/ 184 w 350"/>
                  <a:gd name="T93" fmla="*/ 6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0" h="184">
                    <a:moveTo>
                      <a:pt x="242" y="10"/>
                    </a:moveTo>
                    <a:lnTo>
                      <a:pt x="242" y="32"/>
                    </a:lnTo>
                    <a:lnTo>
                      <a:pt x="242" y="32"/>
                    </a:lnTo>
                    <a:lnTo>
                      <a:pt x="242" y="36"/>
                    </a:lnTo>
                    <a:lnTo>
                      <a:pt x="240" y="40"/>
                    </a:lnTo>
                    <a:lnTo>
                      <a:pt x="236" y="42"/>
                    </a:lnTo>
                    <a:lnTo>
                      <a:pt x="232" y="42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0" y="40"/>
                    </a:lnTo>
                    <a:lnTo>
                      <a:pt x="68" y="36"/>
                    </a:lnTo>
                    <a:lnTo>
                      <a:pt x="68" y="32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6"/>
                    </a:lnTo>
                    <a:lnTo>
                      <a:pt x="70" y="2"/>
                    </a:lnTo>
                    <a:lnTo>
                      <a:pt x="74" y="0"/>
                    </a:lnTo>
                    <a:lnTo>
                      <a:pt x="78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36" y="0"/>
                    </a:lnTo>
                    <a:lnTo>
                      <a:pt x="240" y="2"/>
                    </a:lnTo>
                    <a:lnTo>
                      <a:pt x="242" y="6"/>
                    </a:lnTo>
                    <a:lnTo>
                      <a:pt x="242" y="10"/>
                    </a:lnTo>
                    <a:lnTo>
                      <a:pt x="242" y="10"/>
                    </a:lnTo>
                    <a:close/>
                    <a:moveTo>
                      <a:pt x="34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6" y="42"/>
                    </a:lnTo>
                    <a:lnTo>
                      <a:pt x="10" y="42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8" y="42"/>
                    </a:lnTo>
                    <a:lnTo>
                      <a:pt x="40" y="40"/>
                    </a:lnTo>
                    <a:lnTo>
                      <a:pt x="42" y="36"/>
                    </a:lnTo>
                    <a:lnTo>
                      <a:pt x="44" y="3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  <a:moveTo>
                      <a:pt x="78" y="114"/>
                    </a:moveTo>
                    <a:lnTo>
                      <a:pt x="174" y="114"/>
                    </a:lnTo>
                    <a:lnTo>
                      <a:pt x="156" y="80"/>
                    </a:lnTo>
                    <a:lnTo>
                      <a:pt x="150" y="70"/>
                    </a:lnTo>
                    <a:lnTo>
                      <a:pt x="78" y="70"/>
                    </a:lnTo>
                    <a:lnTo>
                      <a:pt x="78" y="70"/>
                    </a:lnTo>
                    <a:lnTo>
                      <a:pt x="74" y="70"/>
                    </a:lnTo>
                    <a:lnTo>
                      <a:pt x="70" y="72"/>
                    </a:lnTo>
                    <a:lnTo>
                      <a:pt x="68" y="76"/>
                    </a:lnTo>
                    <a:lnTo>
                      <a:pt x="68" y="80"/>
                    </a:lnTo>
                    <a:lnTo>
                      <a:pt x="68" y="104"/>
                    </a:lnTo>
                    <a:lnTo>
                      <a:pt x="68" y="104"/>
                    </a:lnTo>
                    <a:lnTo>
                      <a:pt x="68" y="108"/>
                    </a:lnTo>
                    <a:lnTo>
                      <a:pt x="70" y="110"/>
                    </a:lnTo>
                    <a:lnTo>
                      <a:pt x="74" y="112"/>
                    </a:lnTo>
                    <a:lnTo>
                      <a:pt x="78" y="114"/>
                    </a:lnTo>
                    <a:lnTo>
                      <a:pt x="78" y="114"/>
                    </a:lnTo>
                    <a:close/>
                    <a:moveTo>
                      <a:pt x="34" y="140"/>
                    </a:moveTo>
                    <a:lnTo>
                      <a:pt x="10" y="140"/>
                    </a:lnTo>
                    <a:lnTo>
                      <a:pt x="10" y="140"/>
                    </a:lnTo>
                    <a:lnTo>
                      <a:pt x="6" y="142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8"/>
                    </a:lnTo>
                    <a:lnTo>
                      <a:pt x="2" y="182"/>
                    </a:lnTo>
                    <a:lnTo>
                      <a:pt x="6" y="184"/>
                    </a:lnTo>
                    <a:lnTo>
                      <a:pt x="10" y="184"/>
                    </a:lnTo>
                    <a:lnTo>
                      <a:pt x="34" y="184"/>
                    </a:lnTo>
                    <a:lnTo>
                      <a:pt x="34" y="184"/>
                    </a:lnTo>
                    <a:lnTo>
                      <a:pt x="38" y="184"/>
                    </a:lnTo>
                    <a:lnTo>
                      <a:pt x="40" y="182"/>
                    </a:lnTo>
                    <a:lnTo>
                      <a:pt x="42" y="178"/>
                    </a:lnTo>
                    <a:lnTo>
                      <a:pt x="44" y="17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42" y="146"/>
                    </a:lnTo>
                    <a:lnTo>
                      <a:pt x="40" y="144"/>
                    </a:lnTo>
                    <a:lnTo>
                      <a:pt x="38" y="142"/>
                    </a:lnTo>
                    <a:lnTo>
                      <a:pt x="34" y="140"/>
                    </a:lnTo>
                    <a:lnTo>
                      <a:pt x="34" y="140"/>
                    </a:lnTo>
                    <a:close/>
                    <a:moveTo>
                      <a:pt x="188" y="140"/>
                    </a:moveTo>
                    <a:lnTo>
                      <a:pt x="78" y="140"/>
                    </a:lnTo>
                    <a:lnTo>
                      <a:pt x="78" y="140"/>
                    </a:lnTo>
                    <a:lnTo>
                      <a:pt x="74" y="142"/>
                    </a:lnTo>
                    <a:lnTo>
                      <a:pt x="70" y="144"/>
                    </a:lnTo>
                    <a:lnTo>
                      <a:pt x="68" y="146"/>
                    </a:lnTo>
                    <a:lnTo>
                      <a:pt x="68" y="150"/>
                    </a:lnTo>
                    <a:lnTo>
                      <a:pt x="68" y="174"/>
                    </a:lnTo>
                    <a:lnTo>
                      <a:pt x="68" y="174"/>
                    </a:lnTo>
                    <a:lnTo>
                      <a:pt x="68" y="178"/>
                    </a:lnTo>
                    <a:lnTo>
                      <a:pt x="70" y="182"/>
                    </a:lnTo>
                    <a:lnTo>
                      <a:pt x="74" y="184"/>
                    </a:lnTo>
                    <a:lnTo>
                      <a:pt x="78" y="184"/>
                    </a:lnTo>
                    <a:lnTo>
                      <a:pt x="212" y="184"/>
                    </a:lnTo>
                    <a:lnTo>
                      <a:pt x="188" y="140"/>
                    </a:lnTo>
                    <a:close/>
                    <a:moveTo>
                      <a:pt x="34" y="70"/>
                    </a:moveTo>
                    <a:lnTo>
                      <a:pt x="10" y="70"/>
                    </a:lnTo>
                    <a:lnTo>
                      <a:pt x="10" y="70"/>
                    </a:lnTo>
                    <a:lnTo>
                      <a:pt x="6" y="70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8"/>
                    </a:lnTo>
                    <a:lnTo>
                      <a:pt x="2" y="110"/>
                    </a:lnTo>
                    <a:lnTo>
                      <a:pt x="6" y="112"/>
                    </a:lnTo>
                    <a:lnTo>
                      <a:pt x="10" y="114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8" y="112"/>
                    </a:lnTo>
                    <a:lnTo>
                      <a:pt x="40" y="110"/>
                    </a:lnTo>
                    <a:lnTo>
                      <a:pt x="42" y="108"/>
                    </a:lnTo>
                    <a:lnTo>
                      <a:pt x="44" y="104"/>
                    </a:lnTo>
                    <a:lnTo>
                      <a:pt x="44" y="80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2"/>
                    </a:lnTo>
                    <a:lnTo>
                      <a:pt x="38" y="70"/>
                    </a:lnTo>
                    <a:lnTo>
                      <a:pt x="34" y="70"/>
                    </a:lnTo>
                    <a:lnTo>
                      <a:pt x="34" y="70"/>
                    </a:lnTo>
                    <a:close/>
                    <a:moveTo>
                      <a:pt x="350" y="0"/>
                    </a:moveTo>
                    <a:lnTo>
                      <a:pt x="312" y="0"/>
                    </a:lnTo>
                    <a:lnTo>
                      <a:pt x="248" y="116"/>
                    </a:lnTo>
                    <a:lnTo>
                      <a:pt x="220" y="66"/>
                    </a:lnTo>
                    <a:lnTo>
                      <a:pt x="184" y="66"/>
                    </a:lnTo>
                    <a:lnTo>
                      <a:pt x="248" y="184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5" name="TextBox 10">
              <a:extLst>
                <a:ext uri="{FF2B5EF4-FFF2-40B4-BE49-F238E27FC236}">
                  <a16:creationId xmlns:a16="http://schemas.microsoft.com/office/drawing/2014/main" id="{D2D5A909-A0A1-4073-982F-BB35092194BB}"/>
                </a:ext>
              </a:extLst>
            </p:cNvPr>
            <p:cNvSpPr txBox="1"/>
            <p:nvPr/>
          </p:nvSpPr>
          <p:spPr bwMode="auto">
            <a:xfrm>
              <a:off x="1058402" y="1825587"/>
              <a:ext cx="8503036" cy="2510911"/>
            </a:xfrm>
            <a:prstGeom prst="rect">
              <a:avLst/>
            </a:prstGeom>
            <a:solidFill>
              <a:srgbClr val="C4E5E6">
                <a:alpha val="40000"/>
              </a:srgbClr>
            </a:solidFill>
          </p:spPr>
          <p:txBody>
            <a:bodyPr wrap="square" lIns="108000" tIns="0" rIns="0" bIns="0" rtlCol="0" anchor="t">
              <a:noAutofit/>
            </a:bodyPr>
            <a:lstStyle/>
            <a:p>
              <a:pPr algn="ctr"/>
              <a:r>
                <a:rPr lang="en-GB" sz="2400" b="1" dirty="0">
                  <a:cs typeface="Calibri" panose="020F0502020204030204" pitchFamily="34" charset="0"/>
                </a:rPr>
                <a:t>Decentralised energy generating technologies </a:t>
              </a:r>
              <a:br>
                <a:rPr lang="en-GB" sz="2400" b="1" dirty="0">
                  <a:cs typeface="Calibri" panose="020F0502020204030204" pitchFamily="34" charset="0"/>
                </a:rPr>
              </a:br>
              <a:r>
                <a:rPr lang="en-GB" sz="2400" dirty="0">
                  <a:cs typeface="Calibri" panose="020F0502020204030204" pitchFamily="34" charset="0"/>
                </a:rPr>
                <a:t>(craft like risk profiles) </a:t>
              </a:r>
            </a:p>
            <a:p>
              <a:pPr algn="ctr"/>
              <a:r>
                <a:rPr lang="en-GB" sz="2400" b="1" dirty="0">
                  <a:cs typeface="Calibri" panose="020F0502020204030204" pitchFamily="34" charset="0"/>
                </a:rPr>
                <a:t>New materials and overall chemicalisation </a:t>
              </a:r>
              <a:r>
                <a:rPr lang="en-GB" sz="2400" dirty="0">
                  <a:cs typeface="Calibri" panose="020F0502020204030204" pitchFamily="34" charset="0"/>
                </a:rPr>
                <a:t>(mostly invisible risks) </a:t>
              </a:r>
            </a:p>
            <a:p>
              <a:pPr algn="ctr"/>
              <a:r>
                <a:rPr lang="en-GB" sz="2400" b="1" dirty="0">
                  <a:cs typeface="Calibri" panose="020F0502020204030204" pitchFamily="34" charset="0"/>
                </a:rPr>
                <a:t>Circular economy </a:t>
              </a:r>
              <a:r>
                <a:rPr lang="en-GB" sz="2400" dirty="0">
                  <a:cs typeface="Calibri" panose="020F0502020204030204" pitchFamily="34" charset="0"/>
                </a:rPr>
                <a:t>(often ‘dirty’ work)</a:t>
              </a:r>
            </a:p>
            <a:p>
              <a:pPr algn="ctr"/>
              <a:r>
                <a:rPr lang="en-GB" sz="2400" b="1" dirty="0">
                  <a:cs typeface="Calibri" panose="020F0502020204030204" pitchFamily="34" charset="0"/>
                </a:rPr>
                <a:t>Climate change*</a:t>
              </a:r>
              <a:br>
                <a:rPr lang="en-GB" sz="2400" b="1" dirty="0">
                  <a:cs typeface="Calibri" panose="020F0502020204030204" pitchFamily="34" charset="0"/>
                </a:rPr>
              </a:br>
              <a:r>
                <a:rPr lang="en-GB" sz="2400" dirty="0">
                  <a:cs typeface="Calibri" panose="020F0502020204030204" pitchFamily="34" charset="0"/>
                </a:rPr>
                <a:t>(risks particularly from heat waves and unknown species) </a:t>
              </a:r>
            </a:p>
            <a:p>
              <a:pPr algn="ctr"/>
              <a:endParaRPr lang="en-GB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112506C-6EF0-444C-A38B-85FCA750D31A}"/>
                </a:ext>
              </a:extLst>
            </p:cNvPr>
            <p:cNvSpPr txBox="1"/>
            <p:nvPr/>
          </p:nvSpPr>
          <p:spPr>
            <a:xfrm>
              <a:off x="2016233" y="953575"/>
              <a:ext cx="609755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449FA2"/>
                  </a:solidFill>
                  <a:cs typeface="Calibri" panose="020F0502020204030204" pitchFamily="34" charset="0"/>
                </a:rPr>
                <a:t>Environmental challenges</a:t>
              </a:r>
            </a:p>
          </p:txBody>
        </p:sp>
        <p:sp>
          <p:nvSpPr>
            <p:cNvPr id="7" name="Textfeld 1">
              <a:extLst>
                <a:ext uri="{FF2B5EF4-FFF2-40B4-BE49-F238E27FC236}">
                  <a16:creationId xmlns:a16="http://schemas.microsoft.com/office/drawing/2014/main" id="{DE74FF13-0043-444C-817B-4B98430ADE45}"/>
                </a:ext>
              </a:extLst>
            </p:cNvPr>
            <p:cNvSpPr txBox="1"/>
            <p:nvPr/>
          </p:nvSpPr>
          <p:spPr>
            <a:xfrm>
              <a:off x="2149490" y="5157192"/>
              <a:ext cx="87129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* </a:t>
              </a:r>
              <a:r>
                <a:rPr lang="en-US" sz="1400" dirty="0" err="1"/>
                <a:t>OSHWiki</a:t>
              </a:r>
              <a:r>
                <a:rPr lang="en-US" sz="1400" dirty="0"/>
                <a:t> 2023: Climate Change: Impact on Occupational Safety and Health (OSH), </a:t>
              </a:r>
              <a:br>
                <a:rPr lang="en-US" sz="1400" dirty="0"/>
              </a:br>
              <a:r>
                <a:rPr lang="en-US" sz="1400" dirty="0">
                  <a:hlinkClick r:id="rId2"/>
                </a:rPr>
                <a:t>https://oshwiki.osha.europa.eu/en/themes/climate-change-impact-occupational-safety-and-health-osh</a:t>
              </a:r>
              <a:r>
                <a:rPr lang="en-US" sz="1400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737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07A47-AAF8-448E-8192-034A9D7398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94500" y="355674"/>
            <a:ext cx="4724400" cy="11826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Evidence from the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EU OSH Information system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FB2ABFB-0625-4E7E-9782-72EB4272F860}"/>
              </a:ext>
            </a:extLst>
          </p:cNvPr>
          <p:cNvGrpSpPr/>
          <p:nvPr/>
        </p:nvGrpSpPr>
        <p:grpSpPr>
          <a:xfrm>
            <a:off x="691976" y="2009623"/>
            <a:ext cx="10173780" cy="4108499"/>
            <a:chOff x="691977" y="2019671"/>
            <a:chExt cx="9405304" cy="4108499"/>
          </a:xfrm>
        </p:grpSpPr>
        <p:sp>
          <p:nvSpPr>
            <p:cNvPr id="13" name="Rectangle 478">
              <a:extLst>
                <a:ext uri="{FF2B5EF4-FFF2-40B4-BE49-F238E27FC236}">
                  <a16:creationId xmlns:a16="http://schemas.microsoft.com/office/drawing/2014/main" id="{5043B8C5-96EF-4998-B972-8B95B858D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2308" y="2067507"/>
              <a:ext cx="6581345" cy="444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4271" tIns="37136" rIns="74271" bIns="37136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750532"/>
              <a:r>
                <a:rPr lang="en-US" sz="2400" b="1" dirty="0">
                  <a:solidFill>
                    <a:srgbClr val="449FA2"/>
                  </a:solidFill>
                </a:rPr>
                <a:t>Sources: EU OSH Report and Data </a:t>
              </a:r>
              <a:r>
                <a:rPr lang="en-US" sz="2400" b="1" dirty="0" err="1">
                  <a:solidFill>
                    <a:srgbClr val="449FA2"/>
                  </a:solidFill>
                </a:rPr>
                <a:t>Visualisation</a:t>
              </a:r>
              <a:r>
                <a:rPr lang="en-US" sz="2400" b="1" dirty="0">
                  <a:solidFill>
                    <a:srgbClr val="449FA2"/>
                  </a:solidFill>
                </a:rPr>
                <a:t> Tool </a:t>
              </a:r>
              <a:endParaRPr lang="en-GB" sz="2400" b="1" dirty="0">
                <a:solidFill>
                  <a:srgbClr val="449FA2"/>
                </a:solidFill>
              </a:endParaRPr>
            </a:p>
          </p:txBody>
        </p:sp>
        <p:grpSp>
          <p:nvGrpSpPr>
            <p:cNvPr id="14" name="Group 103">
              <a:extLst>
                <a:ext uri="{FF2B5EF4-FFF2-40B4-BE49-F238E27FC236}">
                  <a16:creationId xmlns:a16="http://schemas.microsoft.com/office/drawing/2014/main" id="{B6F38872-8A6A-4D42-8634-521D47328B9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1977" y="2019671"/>
              <a:ext cx="540000" cy="540000"/>
              <a:chOff x="8447928" y="2258092"/>
              <a:chExt cx="612000" cy="612000"/>
            </a:xfrm>
          </p:grpSpPr>
          <p:sp>
            <p:nvSpPr>
              <p:cNvPr id="15" name="Oval 337">
                <a:extLst>
                  <a:ext uri="{FF2B5EF4-FFF2-40B4-BE49-F238E27FC236}">
                    <a16:creationId xmlns:a16="http://schemas.microsoft.com/office/drawing/2014/main" id="{A6C7B749-C17C-4123-BE90-5DC284028EF2}"/>
                  </a:ext>
                </a:extLst>
              </p:cNvPr>
              <p:cNvSpPr/>
              <p:nvPr/>
            </p:nvSpPr>
            <p:spPr bwMode="ltGray">
              <a:xfrm>
                <a:off x="8447928" y="2258092"/>
                <a:ext cx="612000" cy="612000"/>
              </a:xfrm>
              <a:prstGeom prst="ellipse">
                <a:avLst/>
              </a:prstGeom>
              <a:solidFill>
                <a:srgbClr val="449FA2"/>
              </a:solidFill>
              <a:ln w="3175">
                <a:solidFill>
                  <a:srgbClr val="449F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16" name="Freeform 4960">
                <a:extLst>
                  <a:ext uri="{FF2B5EF4-FFF2-40B4-BE49-F238E27FC236}">
                    <a16:creationId xmlns:a16="http://schemas.microsoft.com/office/drawing/2014/main" id="{64A863C6-5E3C-4373-B64E-E8F2ADCDA1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59459" y="2479874"/>
                <a:ext cx="421594" cy="221638"/>
              </a:xfrm>
              <a:custGeom>
                <a:avLst/>
                <a:gdLst>
                  <a:gd name="T0" fmla="*/ 242 w 350"/>
                  <a:gd name="T1" fmla="*/ 32 h 184"/>
                  <a:gd name="T2" fmla="*/ 236 w 350"/>
                  <a:gd name="T3" fmla="*/ 42 h 184"/>
                  <a:gd name="T4" fmla="*/ 78 w 350"/>
                  <a:gd name="T5" fmla="*/ 42 h 184"/>
                  <a:gd name="T6" fmla="*/ 68 w 350"/>
                  <a:gd name="T7" fmla="*/ 36 h 184"/>
                  <a:gd name="T8" fmla="*/ 68 w 350"/>
                  <a:gd name="T9" fmla="*/ 10 h 184"/>
                  <a:gd name="T10" fmla="*/ 74 w 350"/>
                  <a:gd name="T11" fmla="*/ 0 h 184"/>
                  <a:gd name="T12" fmla="*/ 232 w 350"/>
                  <a:gd name="T13" fmla="*/ 0 h 184"/>
                  <a:gd name="T14" fmla="*/ 242 w 350"/>
                  <a:gd name="T15" fmla="*/ 6 h 184"/>
                  <a:gd name="T16" fmla="*/ 34 w 350"/>
                  <a:gd name="T17" fmla="*/ 0 h 184"/>
                  <a:gd name="T18" fmla="*/ 6 w 350"/>
                  <a:gd name="T19" fmla="*/ 0 h 184"/>
                  <a:gd name="T20" fmla="*/ 0 w 350"/>
                  <a:gd name="T21" fmla="*/ 10 h 184"/>
                  <a:gd name="T22" fmla="*/ 0 w 350"/>
                  <a:gd name="T23" fmla="*/ 36 h 184"/>
                  <a:gd name="T24" fmla="*/ 10 w 350"/>
                  <a:gd name="T25" fmla="*/ 42 h 184"/>
                  <a:gd name="T26" fmla="*/ 38 w 350"/>
                  <a:gd name="T27" fmla="*/ 42 h 184"/>
                  <a:gd name="T28" fmla="*/ 44 w 350"/>
                  <a:gd name="T29" fmla="*/ 32 h 184"/>
                  <a:gd name="T30" fmla="*/ 42 w 350"/>
                  <a:gd name="T31" fmla="*/ 6 h 184"/>
                  <a:gd name="T32" fmla="*/ 34 w 350"/>
                  <a:gd name="T33" fmla="*/ 0 h 184"/>
                  <a:gd name="T34" fmla="*/ 174 w 350"/>
                  <a:gd name="T35" fmla="*/ 114 h 184"/>
                  <a:gd name="T36" fmla="*/ 78 w 350"/>
                  <a:gd name="T37" fmla="*/ 70 h 184"/>
                  <a:gd name="T38" fmla="*/ 70 w 350"/>
                  <a:gd name="T39" fmla="*/ 72 h 184"/>
                  <a:gd name="T40" fmla="*/ 68 w 350"/>
                  <a:gd name="T41" fmla="*/ 104 h 184"/>
                  <a:gd name="T42" fmla="*/ 70 w 350"/>
                  <a:gd name="T43" fmla="*/ 110 h 184"/>
                  <a:gd name="T44" fmla="*/ 78 w 350"/>
                  <a:gd name="T45" fmla="*/ 114 h 184"/>
                  <a:gd name="T46" fmla="*/ 10 w 350"/>
                  <a:gd name="T47" fmla="*/ 140 h 184"/>
                  <a:gd name="T48" fmla="*/ 0 w 350"/>
                  <a:gd name="T49" fmla="*/ 146 h 184"/>
                  <a:gd name="T50" fmla="*/ 0 w 350"/>
                  <a:gd name="T51" fmla="*/ 174 h 184"/>
                  <a:gd name="T52" fmla="*/ 6 w 350"/>
                  <a:gd name="T53" fmla="*/ 184 h 184"/>
                  <a:gd name="T54" fmla="*/ 34 w 350"/>
                  <a:gd name="T55" fmla="*/ 184 h 184"/>
                  <a:gd name="T56" fmla="*/ 42 w 350"/>
                  <a:gd name="T57" fmla="*/ 178 h 184"/>
                  <a:gd name="T58" fmla="*/ 44 w 350"/>
                  <a:gd name="T59" fmla="*/ 150 h 184"/>
                  <a:gd name="T60" fmla="*/ 38 w 350"/>
                  <a:gd name="T61" fmla="*/ 142 h 184"/>
                  <a:gd name="T62" fmla="*/ 188 w 350"/>
                  <a:gd name="T63" fmla="*/ 140 h 184"/>
                  <a:gd name="T64" fmla="*/ 74 w 350"/>
                  <a:gd name="T65" fmla="*/ 142 h 184"/>
                  <a:gd name="T66" fmla="*/ 68 w 350"/>
                  <a:gd name="T67" fmla="*/ 150 h 184"/>
                  <a:gd name="T68" fmla="*/ 68 w 350"/>
                  <a:gd name="T69" fmla="*/ 178 h 184"/>
                  <a:gd name="T70" fmla="*/ 78 w 350"/>
                  <a:gd name="T71" fmla="*/ 184 h 184"/>
                  <a:gd name="T72" fmla="*/ 34 w 350"/>
                  <a:gd name="T73" fmla="*/ 70 h 184"/>
                  <a:gd name="T74" fmla="*/ 6 w 350"/>
                  <a:gd name="T75" fmla="*/ 70 h 184"/>
                  <a:gd name="T76" fmla="*/ 0 w 350"/>
                  <a:gd name="T77" fmla="*/ 80 h 184"/>
                  <a:gd name="T78" fmla="*/ 0 w 350"/>
                  <a:gd name="T79" fmla="*/ 108 h 184"/>
                  <a:gd name="T80" fmla="*/ 10 w 350"/>
                  <a:gd name="T81" fmla="*/ 114 h 184"/>
                  <a:gd name="T82" fmla="*/ 38 w 350"/>
                  <a:gd name="T83" fmla="*/ 112 h 184"/>
                  <a:gd name="T84" fmla="*/ 44 w 350"/>
                  <a:gd name="T85" fmla="*/ 104 h 184"/>
                  <a:gd name="T86" fmla="*/ 42 w 350"/>
                  <a:gd name="T87" fmla="*/ 76 h 184"/>
                  <a:gd name="T88" fmla="*/ 34 w 350"/>
                  <a:gd name="T89" fmla="*/ 70 h 184"/>
                  <a:gd name="T90" fmla="*/ 312 w 350"/>
                  <a:gd name="T91" fmla="*/ 0 h 184"/>
                  <a:gd name="T92" fmla="*/ 184 w 350"/>
                  <a:gd name="T93" fmla="*/ 6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0" h="184">
                    <a:moveTo>
                      <a:pt x="242" y="10"/>
                    </a:moveTo>
                    <a:lnTo>
                      <a:pt x="242" y="32"/>
                    </a:lnTo>
                    <a:lnTo>
                      <a:pt x="242" y="32"/>
                    </a:lnTo>
                    <a:lnTo>
                      <a:pt x="242" y="36"/>
                    </a:lnTo>
                    <a:lnTo>
                      <a:pt x="240" y="40"/>
                    </a:lnTo>
                    <a:lnTo>
                      <a:pt x="236" y="42"/>
                    </a:lnTo>
                    <a:lnTo>
                      <a:pt x="232" y="42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0" y="40"/>
                    </a:lnTo>
                    <a:lnTo>
                      <a:pt x="68" y="36"/>
                    </a:lnTo>
                    <a:lnTo>
                      <a:pt x="68" y="32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6"/>
                    </a:lnTo>
                    <a:lnTo>
                      <a:pt x="70" y="2"/>
                    </a:lnTo>
                    <a:lnTo>
                      <a:pt x="74" y="0"/>
                    </a:lnTo>
                    <a:lnTo>
                      <a:pt x="78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36" y="0"/>
                    </a:lnTo>
                    <a:lnTo>
                      <a:pt x="240" y="2"/>
                    </a:lnTo>
                    <a:lnTo>
                      <a:pt x="242" y="6"/>
                    </a:lnTo>
                    <a:lnTo>
                      <a:pt x="242" y="10"/>
                    </a:lnTo>
                    <a:lnTo>
                      <a:pt x="242" y="10"/>
                    </a:lnTo>
                    <a:close/>
                    <a:moveTo>
                      <a:pt x="34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6" y="42"/>
                    </a:lnTo>
                    <a:lnTo>
                      <a:pt x="10" y="42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8" y="42"/>
                    </a:lnTo>
                    <a:lnTo>
                      <a:pt x="40" y="40"/>
                    </a:lnTo>
                    <a:lnTo>
                      <a:pt x="42" y="36"/>
                    </a:lnTo>
                    <a:lnTo>
                      <a:pt x="44" y="3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  <a:moveTo>
                      <a:pt x="78" y="114"/>
                    </a:moveTo>
                    <a:lnTo>
                      <a:pt x="174" y="114"/>
                    </a:lnTo>
                    <a:lnTo>
                      <a:pt x="156" y="80"/>
                    </a:lnTo>
                    <a:lnTo>
                      <a:pt x="150" y="70"/>
                    </a:lnTo>
                    <a:lnTo>
                      <a:pt x="78" y="70"/>
                    </a:lnTo>
                    <a:lnTo>
                      <a:pt x="78" y="70"/>
                    </a:lnTo>
                    <a:lnTo>
                      <a:pt x="74" y="70"/>
                    </a:lnTo>
                    <a:lnTo>
                      <a:pt x="70" y="72"/>
                    </a:lnTo>
                    <a:lnTo>
                      <a:pt x="68" y="76"/>
                    </a:lnTo>
                    <a:lnTo>
                      <a:pt x="68" y="80"/>
                    </a:lnTo>
                    <a:lnTo>
                      <a:pt x="68" y="104"/>
                    </a:lnTo>
                    <a:lnTo>
                      <a:pt x="68" y="104"/>
                    </a:lnTo>
                    <a:lnTo>
                      <a:pt x="68" y="108"/>
                    </a:lnTo>
                    <a:lnTo>
                      <a:pt x="70" y="110"/>
                    </a:lnTo>
                    <a:lnTo>
                      <a:pt x="74" y="112"/>
                    </a:lnTo>
                    <a:lnTo>
                      <a:pt x="78" y="114"/>
                    </a:lnTo>
                    <a:lnTo>
                      <a:pt x="78" y="114"/>
                    </a:lnTo>
                    <a:close/>
                    <a:moveTo>
                      <a:pt x="34" y="140"/>
                    </a:moveTo>
                    <a:lnTo>
                      <a:pt x="10" y="140"/>
                    </a:lnTo>
                    <a:lnTo>
                      <a:pt x="10" y="140"/>
                    </a:lnTo>
                    <a:lnTo>
                      <a:pt x="6" y="142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8"/>
                    </a:lnTo>
                    <a:lnTo>
                      <a:pt x="2" y="182"/>
                    </a:lnTo>
                    <a:lnTo>
                      <a:pt x="6" y="184"/>
                    </a:lnTo>
                    <a:lnTo>
                      <a:pt x="10" y="184"/>
                    </a:lnTo>
                    <a:lnTo>
                      <a:pt x="34" y="184"/>
                    </a:lnTo>
                    <a:lnTo>
                      <a:pt x="34" y="184"/>
                    </a:lnTo>
                    <a:lnTo>
                      <a:pt x="38" y="184"/>
                    </a:lnTo>
                    <a:lnTo>
                      <a:pt x="40" y="182"/>
                    </a:lnTo>
                    <a:lnTo>
                      <a:pt x="42" y="178"/>
                    </a:lnTo>
                    <a:lnTo>
                      <a:pt x="44" y="17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42" y="146"/>
                    </a:lnTo>
                    <a:lnTo>
                      <a:pt x="40" y="144"/>
                    </a:lnTo>
                    <a:lnTo>
                      <a:pt x="38" y="142"/>
                    </a:lnTo>
                    <a:lnTo>
                      <a:pt x="34" y="140"/>
                    </a:lnTo>
                    <a:lnTo>
                      <a:pt x="34" y="140"/>
                    </a:lnTo>
                    <a:close/>
                    <a:moveTo>
                      <a:pt x="188" y="140"/>
                    </a:moveTo>
                    <a:lnTo>
                      <a:pt x="78" y="140"/>
                    </a:lnTo>
                    <a:lnTo>
                      <a:pt x="78" y="140"/>
                    </a:lnTo>
                    <a:lnTo>
                      <a:pt x="74" y="142"/>
                    </a:lnTo>
                    <a:lnTo>
                      <a:pt x="70" y="144"/>
                    </a:lnTo>
                    <a:lnTo>
                      <a:pt x="68" y="146"/>
                    </a:lnTo>
                    <a:lnTo>
                      <a:pt x="68" y="150"/>
                    </a:lnTo>
                    <a:lnTo>
                      <a:pt x="68" y="174"/>
                    </a:lnTo>
                    <a:lnTo>
                      <a:pt x="68" y="174"/>
                    </a:lnTo>
                    <a:lnTo>
                      <a:pt x="68" y="178"/>
                    </a:lnTo>
                    <a:lnTo>
                      <a:pt x="70" y="182"/>
                    </a:lnTo>
                    <a:lnTo>
                      <a:pt x="74" y="184"/>
                    </a:lnTo>
                    <a:lnTo>
                      <a:pt x="78" y="184"/>
                    </a:lnTo>
                    <a:lnTo>
                      <a:pt x="212" y="184"/>
                    </a:lnTo>
                    <a:lnTo>
                      <a:pt x="188" y="140"/>
                    </a:lnTo>
                    <a:close/>
                    <a:moveTo>
                      <a:pt x="34" y="70"/>
                    </a:moveTo>
                    <a:lnTo>
                      <a:pt x="10" y="70"/>
                    </a:lnTo>
                    <a:lnTo>
                      <a:pt x="10" y="70"/>
                    </a:lnTo>
                    <a:lnTo>
                      <a:pt x="6" y="70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8"/>
                    </a:lnTo>
                    <a:lnTo>
                      <a:pt x="2" y="110"/>
                    </a:lnTo>
                    <a:lnTo>
                      <a:pt x="6" y="112"/>
                    </a:lnTo>
                    <a:lnTo>
                      <a:pt x="10" y="114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8" y="112"/>
                    </a:lnTo>
                    <a:lnTo>
                      <a:pt x="40" y="110"/>
                    </a:lnTo>
                    <a:lnTo>
                      <a:pt x="42" y="108"/>
                    </a:lnTo>
                    <a:lnTo>
                      <a:pt x="44" y="104"/>
                    </a:lnTo>
                    <a:lnTo>
                      <a:pt x="44" y="80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2"/>
                    </a:lnTo>
                    <a:lnTo>
                      <a:pt x="38" y="70"/>
                    </a:lnTo>
                    <a:lnTo>
                      <a:pt x="34" y="70"/>
                    </a:lnTo>
                    <a:lnTo>
                      <a:pt x="34" y="70"/>
                    </a:lnTo>
                    <a:close/>
                    <a:moveTo>
                      <a:pt x="350" y="0"/>
                    </a:moveTo>
                    <a:lnTo>
                      <a:pt x="312" y="0"/>
                    </a:lnTo>
                    <a:lnTo>
                      <a:pt x="248" y="116"/>
                    </a:lnTo>
                    <a:lnTo>
                      <a:pt x="220" y="66"/>
                    </a:lnTo>
                    <a:lnTo>
                      <a:pt x="184" y="66"/>
                    </a:lnTo>
                    <a:lnTo>
                      <a:pt x="248" y="184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05490BA3-6390-45A4-AC8E-0B1D40D1816B}"/>
                </a:ext>
              </a:extLst>
            </p:cNvPr>
            <p:cNvSpPr txBox="1"/>
            <p:nvPr/>
          </p:nvSpPr>
          <p:spPr bwMode="auto">
            <a:xfrm>
              <a:off x="1643841" y="2665908"/>
              <a:ext cx="8453440" cy="3462262"/>
            </a:xfrm>
            <a:prstGeom prst="rect">
              <a:avLst/>
            </a:prstGeom>
            <a:solidFill>
              <a:srgbClr val="C4E5E6">
                <a:alpha val="40000"/>
              </a:srgbClr>
            </a:solidFill>
          </p:spPr>
          <p:txBody>
            <a:bodyPr wrap="square" lIns="108000" tIns="0" rIns="0" bIns="0" rtlCol="0" anchor="t">
              <a:noAutofit/>
            </a:bodyPr>
            <a:lstStyle/>
            <a:p>
              <a:pPr>
                <a:spcAft>
                  <a:spcPts val="800"/>
                </a:spcAft>
              </a:pPr>
              <a:r>
                <a:rPr lang="en-GB" sz="2000" b="1" dirty="0">
                  <a:solidFill>
                    <a:srgbClr val="449FA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Report ‘Occupational safety and health in Europe – state and trends 2023’</a:t>
              </a:r>
            </a:p>
            <a:p>
              <a:pPr>
                <a:spcAft>
                  <a:spcPts val="800"/>
                </a:spcAft>
              </a:pPr>
              <a:r>
                <a:rPr lang="en-GB" sz="2000" b="1" dirty="0">
                  <a:solidFill>
                    <a:srgbClr val="449FA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The OSH-Barometer is a Data Visualisation Tool on EU-OSHA’s website, displaying the underlying data of important OSH indicators </a:t>
              </a:r>
              <a:br>
                <a:rPr lang="en-GB" sz="2000" b="1" dirty="0">
                  <a:solidFill>
                    <a:srgbClr val="449FA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GB" sz="20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hlinkClick r:id="rId2"/>
                </a:rPr>
                <a:t>https://visualisation.osha.europa.eu/osh-barometer#!/</a:t>
              </a:r>
              <a:r>
                <a:rPr lang="en-GB" sz="20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>
                <a:spcAft>
                  <a:spcPts val="800"/>
                </a:spcAft>
              </a:pPr>
              <a:endParaRPr lang="en-GB" sz="2000" b="1" dirty="0">
                <a:solidFill>
                  <a:srgbClr val="449FA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800"/>
                </a:spcAft>
              </a:pPr>
              <a:r>
                <a:rPr lang="en-GB" sz="2000" b="1" dirty="0">
                  <a:solidFill>
                    <a:srgbClr val="449FA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Remark </a:t>
              </a:r>
              <a:br>
                <a:rPr lang="en-GB" sz="2000" b="1" dirty="0">
                  <a:solidFill>
                    <a:srgbClr val="449FA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GB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The focus is on differences / similarities between sectors, occupations, skill levels, groups of workers etc, not on a comparison of EU-countries. </a:t>
              </a:r>
            </a:p>
            <a:p>
              <a:endParaRPr lang="en-GB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243650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7138C-6786-4DD4-B44B-13F1AFCCF1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94500" y="355674"/>
            <a:ext cx="4724400" cy="11826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Evidence from the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EU OSH Information system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BA8B34-6F1B-4D62-BA76-44FDC4A09D89}"/>
              </a:ext>
            </a:extLst>
          </p:cNvPr>
          <p:cNvGrpSpPr/>
          <p:nvPr/>
        </p:nvGrpSpPr>
        <p:grpSpPr>
          <a:xfrm>
            <a:off x="902331" y="1700452"/>
            <a:ext cx="10138008" cy="3973500"/>
            <a:chOff x="263352" y="931382"/>
            <a:chExt cx="10138008" cy="3973500"/>
          </a:xfrm>
        </p:grpSpPr>
        <p:grpSp>
          <p:nvGrpSpPr>
            <p:cNvPr id="4" name="Group 103">
              <a:extLst>
                <a:ext uri="{FF2B5EF4-FFF2-40B4-BE49-F238E27FC236}">
                  <a16:creationId xmlns:a16="http://schemas.microsoft.com/office/drawing/2014/main" id="{39EC9907-A172-443C-8F6B-54DD938B6B4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3352" y="943346"/>
              <a:ext cx="540000" cy="540000"/>
              <a:chOff x="8447928" y="2258092"/>
              <a:chExt cx="612000" cy="612000"/>
            </a:xfrm>
          </p:grpSpPr>
          <p:sp>
            <p:nvSpPr>
              <p:cNvPr id="7" name="Oval 337">
                <a:extLst>
                  <a:ext uri="{FF2B5EF4-FFF2-40B4-BE49-F238E27FC236}">
                    <a16:creationId xmlns:a16="http://schemas.microsoft.com/office/drawing/2014/main" id="{3F66E2F5-0889-4B43-AEFC-6D3579EC653C}"/>
                  </a:ext>
                </a:extLst>
              </p:cNvPr>
              <p:cNvSpPr/>
              <p:nvPr/>
            </p:nvSpPr>
            <p:spPr bwMode="ltGray">
              <a:xfrm>
                <a:off x="8447928" y="2258092"/>
                <a:ext cx="612000" cy="612000"/>
              </a:xfrm>
              <a:prstGeom prst="ellipse">
                <a:avLst/>
              </a:prstGeom>
              <a:solidFill>
                <a:srgbClr val="449FA2"/>
              </a:solidFill>
              <a:ln w="3175">
                <a:solidFill>
                  <a:srgbClr val="449F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8" name="Freeform 4960">
                <a:extLst>
                  <a:ext uri="{FF2B5EF4-FFF2-40B4-BE49-F238E27FC236}">
                    <a16:creationId xmlns:a16="http://schemas.microsoft.com/office/drawing/2014/main" id="{3DF0CF62-E152-457A-AAAD-07747D7AE8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59459" y="2479874"/>
                <a:ext cx="421594" cy="221638"/>
              </a:xfrm>
              <a:custGeom>
                <a:avLst/>
                <a:gdLst>
                  <a:gd name="T0" fmla="*/ 242 w 350"/>
                  <a:gd name="T1" fmla="*/ 32 h 184"/>
                  <a:gd name="T2" fmla="*/ 236 w 350"/>
                  <a:gd name="T3" fmla="*/ 42 h 184"/>
                  <a:gd name="T4" fmla="*/ 78 w 350"/>
                  <a:gd name="T5" fmla="*/ 42 h 184"/>
                  <a:gd name="T6" fmla="*/ 68 w 350"/>
                  <a:gd name="T7" fmla="*/ 36 h 184"/>
                  <a:gd name="T8" fmla="*/ 68 w 350"/>
                  <a:gd name="T9" fmla="*/ 10 h 184"/>
                  <a:gd name="T10" fmla="*/ 74 w 350"/>
                  <a:gd name="T11" fmla="*/ 0 h 184"/>
                  <a:gd name="T12" fmla="*/ 232 w 350"/>
                  <a:gd name="T13" fmla="*/ 0 h 184"/>
                  <a:gd name="T14" fmla="*/ 242 w 350"/>
                  <a:gd name="T15" fmla="*/ 6 h 184"/>
                  <a:gd name="T16" fmla="*/ 34 w 350"/>
                  <a:gd name="T17" fmla="*/ 0 h 184"/>
                  <a:gd name="T18" fmla="*/ 6 w 350"/>
                  <a:gd name="T19" fmla="*/ 0 h 184"/>
                  <a:gd name="T20" fmla="*/ 0 w 350"/>
                  <a:gd name="T21" fmla="*/ 10 h 184"/>
                  <a:gd name="T22" fmla="*/ 0 w 350"/>
                  <a:gd name="T23" fmla="*/ 36 h 184"/>
                  <a:gd name="T24" fmla="*/ 10 w 350"/>
                  <a:gd name="T25" fmla="*/ 42 h 184"/>
                  <a:gd name="T26" fmla="*/ 38 w 350"/>
                  <a:gd name="T27" fmla="*/ 42 h 184"/>
                  <a:gd name="T28" fmla="*/ 44 w 350"/>
                  <a:gd name="T29" fmla="*/ 32 h 184"/>
                  <a:gd name="T30" fmla="*/ 42 w 350"/>
                  <a:gd name="T31" fmla="*/ 6 h 184"/>
                  <a:gd name="T32" fmla="*/ 34 w 350"/>
                  <a:gd name="T33" fmla="*/ 0 h 184"/>
                  <a:gd name="T34" fmla="*/ 174 w 350"/>
                  <a:gd name="T35" fmla="*/ 114 h 184"/>
                  <a:gd name="T36" fmla="*/ 78 w 350"/>
                  <a:gd name="T37" fmla="*/ 70 h 184"/>
                  <a:gd name="T38" fmla="*/ 70 w 350"/>
                  <a:gd name="T39" fmla="*/ 72 h 184"/>
                  <a:gd name="T40" fmla="*/ 68 w 350"/>
                  <a:gd name="T41" fmla="*/ 104 h 184"/>
                  <a:gd name="T42" fmla="*/ 70 w 350"/>
                  <a:gd name="T43" fmla="*/ 110 h 184"/>
                  <a:gd name="T44" fmla="*/ 78 w 350"/>
                  <a:gd name="T45" fmla="*/ 114 h 184"/>
                  <a:gd name="T46" fmla="*/ 10 w 350"/>
                  <a:gd name="T47" fmla="*/ 140 h 184"/>
                  <a:gd name="T48" fmla="*/ 0 w 350"/>
                  <a:gd name="T49" fmla="*/ 146 h 184"/>
                  <a:gd name="T50" fmla="*/ 0 w 350"/>
                  <a:gd name="T51" fmla="*/ 174 h 184"/>
                  <a:gd name="T52" fmla="*/ 6 w 350"/>
                  <a:gd name="T53" fmla="*/ 184 h 184"/>
                  <a:gd name="T54" fmla="*/ 34 w 350"/>
                  <a:gd name="T55" fmla="*/ 184 h 184"/>
                  <a:gd name="T56" fmla="*/ 42 w 350"/>
                  <a:gd name="T57" fmla="*/ 178 h 184"/>
                  <a:gd name="T58" fmla="*/ 44 w 350"/>
                  <a:gd name="T59" fmla="*/ 150 h 184"/>
                  <a:gd name="T60" fmla="*/ 38 w 350"/>
                  <a:gd name="T61" fmla="*/ 142 h 184"/>
                  <a:gd name="T62" fmla="*/ 188 w 350"/>
                  <a:gd name="T63" fmla="*/ 140 h 184"/>
                  <a:gd name="T64" fmla="*/ 74 w 350"/>
                  <a:gd name="T65" fmla="*/ 142 h 184"/>
                  <a:gd name="T66" fmla="*/ 68 w 350"/>
                  <a:gd name="T67" fmla="*/ 150 h 184"/>
                  <a:gd name="T68" fmla="*/ 68 w 350"/>
                  <a:gd name="T69" fmla="*/ 178 h 184"/>
                  <a:gd name="T70" fmla="*/ 78 w 350"/>
                  <a:gd name="T71" fmla="*/ 184 h 184"/>
                  <a:gd name="T72" fmla="*/ 34 w 350"/>
                  <a:gd name="T73" fmla="*/ 70 h 184"/>
                  <a:gd name="T74" fmla="*/ 6 w 350"/>
                  <a:gd name="T75" fmla="*/ 70 h 184"/>
                  <a:gd name="T76" fmla="*/ 0 w 350"/>
                  <a:gd name="T77" fmla="*/ 80 h 184"/>
                  <a:gd name="T78" fmla="*/ 0 w 350"/>
                  <a:gd name="T79" fmla="*/ 108 h 184"/>
                  <a:gd name="T80" fmla="*/ 10 w 350"/>
                  <a:gd name="T81" fmla="*/ 114 h 184"/>
                  <a:gd name="T82" fmla="*/ 38 w 350"/>
                  <a:gd name="T83" fmla="*/ 112 h 184"/>
                  <a:gd name="T84" fmla="*/ 44 w 350"/>
                  <a:gd name="T85" fmla="*/ 104 h 184"/>
                  <a:gd name="T86" fmla="*/ 42 w 350"/>
                  <a:gd name="T87" fmla="*/ 76 h 184"/>
                  <a:gd name="T88" fmla="*/ 34 w 350"/>
                  <a:gd name="T89" fmla="*/ 70 h 184"/>
                  <a:gd name="T90" fmla="*/ 312 w 350"/>
                  <a:gd name="T91" fmla="*/ 0 h 184"/>
                  <a:gd name="T92" fmla="*/ 184 w 350"/>
                  <a:gd name="T93" fmla="*/ 6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0" h="184">
                    <a:moveTo>
                      <a:pt x="242" y="10"/>
                    </a:moveTo>
                    <a:lnTo>
                      <a:pt x="242" y="32"/>
                    </a:lnTo>
                    <a:lnTo>
                      <a:pt x="242" y="32"/>
                    </a:lnTo>
                    <a:lnTo>
                      <a:pt x="242" y="36"/>
                    </a:lnTo>
                    <a:lnTo>
                      <a:pt x="240" y="40"/>
                    </a:lnTo>
                    <a:lnTo>
                      <a:pt x="236" y="42"/>
                    </a:lnTo>
                    <a:lnTo>
                      <a:pt x="232" y="42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0" y="40"/>
                    </a:lnTo>
                    <a:lnTo>
                      <a:pt x="68" y="36"/>
                    </a:lnTo>
                    <a:lnTo>
                      <a:pt x="68" y="32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6"/>
                    </a:lnTo>
                    <a:lnTo>
                      <a:pt x="70" y="2"/>
                    </a:lnTo>
                    <a:lnTo>
                      <a:pt x="74" y="0"/>
                    </a:lnTo>
                    <a:lnTo>
                      <a:pt x="78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36" y="0"/>
                    </a:lnTo>
                    <a:lnTo>
                      <a:pt x="240" y="2"/>
                    </a:lnTo>
                    <a:lnTo>
                      <a:pt x="242" y="6"/>
                    </a:lnTo>
                    <a:lnTo>
                      <a:pt x="242" y="10"/>
                    </a:lnTo>
                    <a:lnTo>
                      <a:pt x="242" y="10"/>
                    </a:lnTo>
                    <a:close/>
                    <a:moveTo>
                      <a:pt x="34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6" y="42"/>
                    </a:lnTo>
                    <a:lnTo>
                      <a:pt x="10" y="42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8" y="42"/>
                    </a:lnTo>
                    <a:lnTo>
                      <a:pt x="40" y="40"/>
                    </a:lnTo>
                    <a:lnTo>
                      <a:pt x="42" y="36"/>
                    </a:lnTo>
                    <a:lnTo>
                      <a:pt x="44" y="3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  <a:moveTo>
                      <a:pt x="78" y="114"/>
                    </a:moveTo>
                    <a:lnTo>
                      <a:pt x="174" y="114"/>
                    </a:lnTo>
                    <a:lnTo>
                      <a:pt x="156" y="80"/>
                    </a:lnTo>
                    <a:lnTo>
                      <a:pt x="150" y="70"/>
                    </a:lnTo>
                    <a:lnTo>
                      <a:pt x="78" y="70"/>
                    </a:lnTo>
                    <a:lnTo>
                      <a:pt x="78" y="70"/>
                    </a:lnTo>
                    <a:lnTo>
                      <a:pt x="74" y="70"/>
                    </a:lnTo>
                    <a:lnTo>
                      <a:pt x="70" y="72"/>
                    </a:lnTo>
                    <a:lnTo>
                      <a:pt x="68" y="76"/>
                    </a:lnTo>
                    <a:lnTo>
                      <a:pt x="68" y="80"/>
                    </a:lnTo>
                    <a:lnTo>
                      <a:pt x="68" y="104"/>
                    </a:lnTo>
                    <a:lnTo>
                      <a:pt x="68" y="104"/>
                    </a:lnTo>
                    <a:lnTo>
                      <a:pt x="68" y="108"/>
                    </a:lnTo>
                    <a:lnTo>
                      <a:pt x="70" y="110"/>
                    </a:lnTo>
                    <a:lnTo>
                      <a:pt x="74" y="112"/>
                    </a:lnTo>
                    <a:lnTo>
                      <a:pt x="78" y="114"/>
                    </a:lnTo>
                    <a:lnTo>
                      <a:pt x="78" y="114"/>
                    </a:lnTo>
                    <a:close/>
                    <a:moveTo>
                      <a:pt x="34" y="140"/>
                    </a:moveTo>
                    <a:lnTo>
                      <a:pt x="10" y="140"/>
                    </a:lnTo>
                    <a:lnTo>
                      <a:pt x="10" y="140"/>
                    </a:lnTo>
                    <a:lnTo>
                      <a:pt x="6" y="142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8"/>
                    </a:lnTo>
                    <a:lnTo>
                      <a:pt x="2" y="182"/>
                    </a:lnTo>
                    <a:lnTo>
                      <a:pt x="6" y="184"/>
                    </a:lnTo>
                    <a:lnTo>
                      <a:pt x="10" y="184"/>
                    </a:lnTo>
                    <a:lnTo>
                      <a:pt x="34" y="184"/>
                    </a:lnTo>
                    <a:lnTo>
                      <a:pt x="34" y="184"/>
                    </a:lnTo>
                    <a:lnTo>
                      <a:pt x="38" y="184"/>
                    </a:lnTo>
                    <a:lnTo>
                      <a:pt x="40" y="182"/>
                    </a:lnTo>
                    <a:lnTo>
                      <a:pt x="42" y="178"/>
                    </a:lnTo>
                    <a:lnTo>
                      <a:pt x="44" y="17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42" y="146"/>
                    </a:lnTo>
                    <a:lnTo>
                      <a:pt x="40" y="144"/>
                    </a:lnTo>
                    <a:lnTo>
                      <a:pt x="38" y="142"/>
                    </a:lnTo>
                    <a:lnTo>
                      <a:pt x="34" y="140"/>
                    </a:lnTo>
                    <a:lnTo>
                      <a:pt x="34" y="140"/>
                    </a:lnTo>
                    <a:close/>
                    <a:moveTo>
                      <a:pt x="188" y="140"/>
                    </a:moveTo>
                    <a:lnTo>
                      <a:pt x="78" y="140"/>
                    </a:lnTo>
                    <a:lnTo>
                      <a:pt x="78" y="140"/>
                    </a:lnTo>
                    <a:lnTo>
                      <a:pt x="74" y="142"/>
                    </a:lnTo>
                    <a:lnTo>
                      <a:pt x="70" y="144"/>
                    </a:lnTo>
                    <a:lnTo>
                      <a:pt x="68" y="146"/>
                    </a:lnTo>
                    <a:lnTo>
                      <a:pt x="68" y="150"/>
                    </a:lnTo>
                    <a:lnTo>
                      <a:pt x="68" y="174"/>
                    </a:lnTo>
                    <a:lnTo>
                      <a:pt x="68" y="174"/>
                    </a:lnTo>
                    <a:lnTo>
                      <a:pt x="68" y="178"/>
                    </a:lnTo>
                    <a:lnTo>
                      <a:pt x="70" y="182"/>
                    </a:lnTo>
                    <a:lnTo>
                      <a:pt x="74" y="184"/>
                    </a:lnTo>
                    <a:lnTo>
                      <a:pt x="78" y="184"/>
                    </a:lnTo>
                    <a:lnTo>
                      <a:pt x="212" y="184"/>
                    </a:lnTo>
                    <a:lnTo>
                      <a:pt x="188" y="140"/>
                    </a:lnTo>
                    <a:close/>
                    <a:moveTo>
                      <a:pt x="34" y="70"/>
                    </a:moveTo>
                    <a:lnTo>
                      <a:pt x="10" y="70"/>
                    </a:lnTo>
                    <a:lnTo>
                      <a:pt x="10" y="70"/>
                    </a:lnTo>
                    <a:lnTo>
                      <a:pt x="6" y="70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8"/>
                    </a:lnTo>
                    <a:lnTo>
                      <a:pt x="2" y="110"/>
                    </a:lnTo>
                    <a:lnTo>
                      <a:pt x="6" y="112"/>
                    </a:lnTo>
                    <a:lnTo>
                      <a:pt x="10" y="114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8" y="112"/>
                    </a:lnTo>
                    <a:lnTo>
                      <a:pt x="40" y="110"/>
                    </a:lnTo>
                    <a:lnTo>
                      <a:pt x="42" y="108"/>
                    </a:lnTo>
                    <a:lnTo>
                      <a:pt x="44" y="104"/>
                    </a:lnTo>
                    <a:lnTo>
                      <a:pt x="44" y="80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2"/>
                    </a:lnTo>
                    <a:lnTo>
                      <a:pt x="38" y="70"/>
                    </a:lnTo>
                    <a:lnTo>
                      <a:pt x="34" y="70"/>
                    </a:lnTo>
                    <a:lnTo>
                      <a:pt x="34" y="70"/>
                    </a:lnTo>
                    <a:close/>
                    <a:moveTo>
                      <a:pt x="350" y="0"/>
                    </a:moveTo>
                    <a:lnTo>
                      <a:pt x="312" y="0"/>
                    </a:lnTo>
                    <a:lnTo>
                      <a:pt x="248" y="116"/>
                    </a:lnTo>
                    <a:lnTo>
                      <a:pt x="220" y="66"/>
                    </a:lnTo>
                    <a:lnTo>
                      <a:pt x="184" y="66"/>
                    </a:lnTo>
                    <a:lnTo>
                      <a:pt x="248" y="184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6" name="Rectangle 478">
              <a:extLst>
                <a:ext uri="{FF2B5EF4-FFF2-40B4-BE49-F238E27FC236}">
                  <a16:creationId xmlns:a16="http://schemas.microsoft.com/office/drawing/2014/main" id="{D4C782BF-FDC0-41A5-9EF6-70F6A7504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728" y="931382"/>
              <a:ext cx="8923632" cy="3973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4271" tIns="37136" rIns="74271" bIns="37136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750532">
                <a:spcBef>
                  <a:spcPts val="400"/>
                </a:spcBef>
              </a:pPr>
              <a:r>
                <a:rPr lang="en-US" sz="2800" b="1" dirty="0">
                  <a:solidFill>
                    <a:srgbClr val="449FA2"/>
                  </a:solidFill>
                </a:rPr>
                <a:t>Improvements</a:t>
              </a:r>
            </a:p>
            <a:p>
              <a:pPr defTabSz="750532">
                <a:spcBef>
                  <a:spcPts val="800"/>
                </a:spcBef>
              </a:pPr>
              <a:br>
                <a:rPr lang="en-GB" sz="2400" b="1" dirty="0">
                  <a:solidFill>
                    <a:srgbClr val="449FA2"/>
                  </a:solidFill>
                </a:rPr>
              </a:br>
              <a:r>
                <a:rPr lang="en-GB" sz="2400" b="1" dirty="0">
                  <a:cs typeface="Calibri" panose="020F0502020204030204" pitchFamily="34" charset="0"/>
                </a:rPr>
                <a:t>OSH organisation in enterprises at workplaces </a:t>
              </a:r>
            </a:p>
            <a:p>
              <a:pPr defTabSz="750532">
                <a:spcBef>
                  <a:spcPts val="800"/>
                </a:spcBef>
              </a:pPr>
              <a:r>
                <a:rPr lang="en-GB" sz="2400" b="1" dirty="0">
                  <a:cs typeface="Calibri" panose="020F0502020204030204" pitchFamily="34" charset="0"/>
                </a:rPr>
                <a:t>OSH-legislation</a:t>
              </a:r>
            </a:p>
            <a:p>
              <a:pPr defTabSz="750532">
                <a:spcBef>
                  <a:spcPts val="800"/>
                </a:spcBef>
              </a:pPr>
              <a:r>
                <a:rPr lang="en-US" sz="2400" b="1" dirty="0">
                  <a:cs typeface="Calibri" panose="020F0502020204030204" pitchFamily="34" charset="0"/>
                </a:rPr>
                <a:t>Much improved safety technologies and substantially fewer work accidents at work, and mostly less recognised occupational diseases</a:t>
              </a:r>
            </a:p>
            <a:p>
              <a:pPr defTabSz="750532">
                <a:spcBef>
                  <a:spcPts val="800"/>
                </a:spcBef>
              </a:pPr>
              <a:r>
                <a:rPr lang="en-US" sz="2400" b="1" dirty="0">
                  <a:cs typeface="Calibri" panose="020F0502020204030204" pitchFamily="34" charset="0"/>
                </a:rPr>
                <a:t>Better coverage of the variety of risks and workers groups</a:t>
              </a:r>
            </a:p>
            <a:p>
              <a:pPr defTabSz="750532">
                <a:spcBef>
                  <a:spcPts val="800"/>
                </a:spcBef>
              </a:pPr>
              <a:r>
                <a:rPr lang="en-US" sz="2400" b="1" dirty="0">
                  <a:cs typeface="Calibri" panose="020F0502020204030204" pitchFamily="34" charset="0"/>
                </a:rPr>
                <a:t>OSH efforts at international level </a:t>
              </a:r>
              <a:endParaRPr lang="en-GB" sz="2400" b="1" dirty="0">
                <a:cs typeface="Calibri" panose="020F0502020204030204" pitchFamily="34" charset="0"/>
              </a:endParaRPr>
            </a:p>
            <a:p>
              <a:pPr defTabSz="750532"/>
              <a:r>
                <a:rPr lang="en-GB" sz="2400" b="1" dirty="0">
                  <a:solidFill>
                    <a:srgbClr val="449FA2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4148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7138C-6786-4DD4-B44B-13F1AFCCF1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94500" y="355674"/>
            <a:ext cx="4724400" cy="11826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Evidence from the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EU OSH Information system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32CB57-9AE9-4609-8E50-D0B9FE8095F6}"/>
              </a:ext>
            </a:extLst>
          </p:cNvPr>
          <p:cNvGrpSpPr/>
          <p:nvPr/>
        </p:nvGrpSpPr>
        <p:grpSpPr>
          <a:xfrm>
            <a:off x="814194" y="1703506"/>
            <a:ext cx="10633683" cy="4452213"/>
            <a:chOff x="263352" y="943346"/>
            <a:chExt cx="9958102" cy="4036363"/>
          </a:xfrm>
        </p:grpSpPr>
        <p:grpSp>
          <p:nvGrpSpPr>
            <p:cNvPr id="4" name="Group 103">
              <a:extLst>
                <a:ext uri="{FF2B5EF4-FFF2-40B4-BE49-F238E27FC236}">
                  <a16:creationId xmlns:a16="http://schemas.microsoft.com/office/drawing/2014/main" id="{4909DAFB-C5CB-4018-9471-2CC1337712E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3352" y="943346"/>
              <a:ext cx="540000" cy="540000"/>
              <a:chOff x="8447928" y="2258092"/>
              <a:chExt cx="612000" cy="612000"/>
            </a:xfrm>
          </p:grpSpPr>
          <p:sp>
            <p:nvSpPr>
              <p:cNvPr id="7" name="Oval 337">
                <a:extLst>
                  <a:ext uri="{FF2B5EF4-FFF2-40B4-BE49-F238E27FC236}">
                    <a16:creationId xmlns:a16="http://schemas.microsoft.com/office/drawing/2014/main" id="{385FC00A-E245-4C5B-A484-B018C7446386}"/>
                  </a:ext>
                </a:extLst>
              </p:cNvPr>
              <p:cNvSpPr/>
              <p:nvPr/>
            </p:nvSpPr>
            <p:spPr bwMode="ltGray">
              <a:xfrm>
                <a:off x="8447928" y="2258092"/>
                <a:ext cx="612000" cy="612000"/>
              </a:xfrm>
              <a:prstGeom prst="ellipse">
                <a:avLst/>
              </a:prstGeom>
              <a:solidFill>
                <a:srgbClr val="449FA2"/>
              </a:solidFill>
              <a:ln w="3175">
                <a:solidFill>
                  <a:srgbClr val="449F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8" name="Freeform 4960">
                <a:extLst>
                  <a:ext uri="{FF2B5EF4-FFF2-40B4-BE49-F238E27FC236}">
                    <a16:creationId xmlns:a16="http://schemas.microsoft.com/office/drawing/2014/main" id="{AF40C20C-6B07-47C5-B118-94637C5972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59459" y="2479874"/>
                <a:ext cx="421594" cy="221638"/>
              </a:xfrm>
              <a:custGeom>
                <a:avLst/>
                <a:gdLst>
                  <a:gd name="T0" fmla="*/ 242 w 350"/>
                  <a:gd name="T1" fmla="*/ 32 h 184"/>
                  <a:gd name="T2" fmla="*/ 236 w 350"/>
                  <a:gd name="T3" fmla="*/ 42 h 184"/>
                  <a:gd name="T4" fmla="*/ 78 w 350"/>
                  <a:gd name="T5" fmla="*/ 42 h 184"/>
                  <a:gd name="T6" fmla="*/ 68 w 350"/>
                  <a:gd name="T7" fmla="*/ 36 h 184"/>
                  <a:gd name="T8" fmla="*/ 68 w 350"/>
                  <a:gd name="T9" fmla="*/ 10 h 184"/>
                  <a:gd name="T10" fmla="*/ 74 w 350"/>
                  <a:gd name="T11" fmla="*/ 0 h 184"/>
                  <a:gd name="T12" fmla="*/ 232 w 350"/>
                  <a:gd name="T13" fmla="*/ 0 h 184"/>
                  <a:gd name="T14" fmla="*/ 242 w 350"/>
                  <a:gd name="T15" fmla="*/ 6 h 184"/>
                  <a:gd name="T16" fmla="*/ 34 w 350"/>
                  <a:gd name="T17" fmla="*/ 0 h 184"/>
                  <a:gd name="T18" fmla="*/ 6 w 350"/>
                  <a:gd name="T19" fmla="*/ 0 h 184"/>
                  <a:gd name="T20" fmla="*/ 0 w 350"/>
                  <a:gd name="T21" fmla="*/ 10 h 184"/>
                  <a:gd name="T22" fmla="*/ 0 w 350"/>
                  <a:gd name="T23" fmla="*/ 36 h 184"/>
                  <a:gd name="T24" fmla="*/ 10 w 350"/>
                  <a:gd name="T25" fmla="*/ 42 h 184"/>
                  <a:gd name="T26" fmla="*/ 38 w 350"/>
                  <a:gd name="T27" fmla="*/ 42 h 184"/>
                  <a:gd name="T28" fmla="*/ 44 w 350"/>
                  <a:gd name="T29" fmla="*/ 32 h 184"/>
                  <a:gd name="T30" fmla="*/ 42 w 350"/>
                  <a:gd name="T31" fmla="*/ 6 h 184"/>
                  <a:gd name="T32" fmla="*/ 34 w 350"/>
                  <a:gd name="T33" fmla="*/ 0 h 184"/>
                  <a:gd name="T34" fmla="*/ 174 w 350"/>
                  <a:gd name="T35" fmla="*/ 114 h 184"/>
                  <a:gd name="T36" fmla="*/ 78 w 350"/>
                  <a:gd name="T37" fmla="*/ 70 h 184"/>
                  <a:gd name="T38" fmla="*/ 70 w 350"/>
                  <a:gd name="T39" fmla="*/ 72 h 184"/>
                  <a:gd name="T40" fmla="*/ 68 w 350"/>
                  <a:gd name="T41" fmla="*/ 104 h 184"/>
                  <a:gd name="T42" fmla="*/ 70 w 350"/>
                  <a:gd name="T43" fmla="*/ 110 h 184"/>
                  <a:gd name="T44" fmla="*/ 78 w 350"/>
                  <a:gd name="T45" fmla="*/ 114 h 184"/>
                  <a:gd name="T46" fmla="*/ 10 w 350"/>
                  <a:gd name="T47" fmla="*/ 140 h 184"/>
                  <a:gd name="T48" fmla="*/ 0 w 350"/>
                  <a:gd name="T49" fmla="*/ 146 h 184"/>
                  <a:gd name="T50" fmla="*/ 0 w 350"/>
                  <a:gd name="T51" fmla="*/ 174 h 184"/>
                  <a:gd name="T52" fmla="*/ 6 w 350"/>
                  <a:gd name="T53" fmla="*/ 184 h 184"/>
                  <a:gd name="T54" fmla="*/ 34 w 350"/>
                  <a:gd name="T55" fmla="*/ 184 h 184"/>
                  <a:gd name="T56" fmla="*/ 42 w 350"/>
                  <a:gd name="T57" fmla="*/ 178 h 184"/>
                  <a:gd name="T58" fmla="*/ 44 w 350"/>
                  <a:gd name="T59" fmla="*/ 150 h 184"/>
                  <a:gd name="T60" fmla="*/ 38 w 350"/>
                  <a:gd name="T61" fmla="*/ 142 h 184"/>
                  <a:gd name="T62" fmla="*/ 188 w 350"/>
                  <a:gd name="T63" fmla="*/ 140 h 184"/>
                  <a:gd name="T64" fmla="*/ 74 w 350"/>
                  <a:gd name="T65" fmla="*/ 142 h 184"/>
                  <a:gd name="T66" fmla="*/ 68 w 350"/>
                  <a:gd name="T67" fmla="*/ 150 h 184"/>
                  <a:gd name="T68" fmla="*/ 68 w 350"/>
                  <a:gd name="T69" fmla="*/ 178 h 184"/>
                  <a:gd name="T70" fmla="*/ 78 w 350"/>
                  <a:gd name="T71" fmla="*/ 184 h 184"/>
                  <a:gd name="T72" fmla="*/ 34 w 350"/>
                  <a:gd name="T73" fmla="*/ 70 h 184"/>
                  <a:gd name="T74" fmla="*/ 6 w 350"/>
                  <a:gd name="T75" fmla="*/ 70 h 184"/>
                  <a:gd name="T76" fmla="*/ 0 w 350"/>
                  <a:gd name="T77" fmla="*/ 80 h 184"/>
                  <a:gd name="T78" fmla="*/ 0 w 350"/>
                  <a:gd name="T79" fmla="*/ 108 h 184"/>
                  <a:gd name="T80" fmla="*/ 10 w 350"/>
                  <a:gd name="T81" fmla="*/ 114 h 184"/>
                  <a:gd name="T82" fmla="*/ 38 w 350"/>
                  <a:gd name="T83" fmla="*/ 112 h 184"/>
                  <a:gd name="T84" fmla="*/ 44 w 350"/>
                  <a:gd name="T85" fmla="*/ 104 h 184"/>
                  <a:gd name="T86" fmla="*/ 42 w 350"/>
                  <a:gd name="T87" fmla="*/ 76 h 184"/>
                  <a:gd name="T88" fmla="*/ 34 w 350"/>
                  <a:gd name="T89" fmla="*/ 70 h 184"/>
                  <a:gd name="T90" fmla="*/ 312 w 350"/>
                  <a:gd name="T91" fmla="*/ 0 h 184"/>
                  <a:gd name="T92" fmla="*/ 184 w 350"/>
                  <a:gd name="T93" fmla="*/ 6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0" h="184">
                    <a:moveTo>
                      <a:pt x="242" y="10"/>
                    </a:moveTo>
                    <a:lnTo>
                      <a:pt x="242" y="32"/>
                    </a:lnTo>
                    <a:lnTo>
                      <a:pt x="242" y="32"/>
                    </a:lnTo>
                    <a:lnTo>
                      <a:pt x="242" y="36"/>
                    </a:lnTo>
                    <a:lnTo>
                      <a:pt x="240" y="40"/>
                    </a:lnTo>
                    <a:lnTo>
                      <a:pt x="236" y="42"/>
                    </a:lnTo>
                    <a:lnTo>
                      <a:pt x="232" y="42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0" y="40"/>
                    </a:lnTo>
                    <a:lnTo>
                      <a:pt x="68" y="36"/>
                    </a:lnTo>
                    <a:lnTo>
                      <a:pt x="68" y="32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6"/>
                    </a:lnTo>
                    <a:lnTo>
                      <a:pt x="70" y="2"/>
                    </a:lnTo>
                    <a:lnTo>
                      <a:pt x="74" y="0"/>
                    </a:lnTo>
                    <a:lnTo>
                      <a:pt x="78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36" y="0"/>
                    </a:lnTo>
                    <a:lnTo>
                      <a:pt x="240" y="2"/>
                    </a:lnTo>
                    <a:lnTo>
                      <a:pt x="242" y="6"/>
                    </a:lnTo>
                    <a:lnTo>
                      <a:pt x="242" y="10"/>
                    </a:lnTo>
                    <a:lnTo>
                      <a:pt x="242" y="10"/>
                    </a:lnTo>
                    <a:close/>
                    <a:moveTo>
                      <a:pt x="34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6" y="42"/>
                    </a:lnTo>
                    <a:lnTo>
                      <a:pt x="10" y="42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8" y="42"/>
                    </a:lnTo>
                    <a:lnTo>
                      <a:pt x="40" y="40"/>
                    </a:lnTo>
                    <a:lnTo>
                      <a:pt x="42" y="36"/>
                    </a:lnTo>
                    <a:lnTo>
                      <a:pt x="44" y="3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  <a:moveTo>
                      <a:pt x="78" y="114"/>
                    </a:moveTo>
                    <a:lnTo>
                      <a:pt x="174" y="114"/>
                    </a:lnTo>
                    <a:lnTo>
                      <a:pt x="156" y="80"/>
                    </a:lnTo>
                    <a:lnTo>
                      <a:pt x="150" y="70"/>
                    </a:lnTo>
                    <a:lnTo>
                      <a:pt x="78" y="70"/>
                    </a:lnTo>
                    <a:lnTo>
                      <a:pt x="78" y="70"/>
                    </a:lnTo>
                    <a:lnTo>
                      <a:pt x="74" y="70"/>
                    </a:lnTo>
                    <a:lnTo>
                      <a:pt x="70" y="72"/>
                    </a:lnTo>
                    <a:lnTo>
                      <a:pt x="68" y="76"/>
                    </a:lnTo>
                    <a:lnTo>
                      <a:pt x="68" y="80"/>
                    </a:lnTo>
                    <a:lnTo>
                      <a:pt x="68" y="104"/>
                    </a:lnTo>
                    <a:lnTo>
                      <a:pt x="68" y="104"/>
                    </a:lnTo>
                    <a:lnTo>
                      <a:pt x="68" y="108"/>
                    </a:lnTo>
                    <a:lnTo>
                      <a:pt x="70" y="110"/>
                    </a:lnTo>
                    <a:lnTo>
                      <a:pt x="74" y="112"/>
                    </a:lnTo>
                    <a:lnTo>
                      <a:pt x="78" y="114"/>
                    </a:lnTo>
                    <a:lnTo>
                      <a:pt x="78" y="114"/>
                    </a:lnTo>
                    <a:close/>
                    <a:moveTo>
                      <a:pt x="34" y="140"/>
                    </a:moveTo>
                    <a:lnTo>
                      <a:pt x="10" y="140"/>
                    </a:lnTo>
                    <a:lnTo>
                      <a:pt x="10" y="140"/>
                    </a:lnTo>
                    <a:lnTo>
                      <a:pt x="6" y="142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8"/>
                    </a:lnTo>
                    <a:lnTo>
                      <a:pt x="2" y="182"/>
                    </a:lnTo>
                    <a:lnTo>
                      <a:pt x="6" y="184"/>
                    </a:lnTo>
                    <a:lnTo>
                      <a:pt x="10" y="184"/>
                    </a:lnTo>
                    <a:lnTo>
                      <a:pt x="34" y="184"/>
                    </a:lnTo>
                    <a:lnTo>
                      <a:pt x="34" y="184"/>
                    </a:lnTo>
                    <a:lnTo>
                      <a:pt x="38" y="184"/>
                    </a:lnTo>
                    <a:lnTo>
                      <a:pt x="40" y="182"/>
                    </a:lnTo>
                    <a:lnTo>
                      <a:pt x="42" y="178"/>
                    </a:lnTo>
                    <a:lnTo>
                      <a:pt x="44" y="17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42" y="146"/>
                    </a:lnTo>
                    <a:lnTo>
                      <a:pt x="40" y="144"/>
                    </a:lnTo>
                    <a:lnTo>
                      <a:pt x="38" y="142"/>
                    </a:lnTo>
                    <a:lnTo>
                      <a:pt x="34" y="140"/>
                    </a:lnTo>
                    <a:lnTo>
                      <a:pt x="34" y="140"/>
                    </a:lnTo>
                    <a:close/>
                    <a:moveTo>
                      <a:pt x="188" y="140"/>
                    </a:moveTo>
                    <a:lnTo>
                      <a:pt x="78" y="140"/>
                    </a:lnTo>
                    <a:lnTo>
                      <a:pt x="78" y="140"/>
                    </a:lnTo>
                    <a:lnTo>
                      <a:pt x="74" y="142"/>
                    </a:lnTo>
                    <a:lnTo>
                      <a:pt x="70" y="144"/>
                    </a:lnTo>
                    <a:lnTo>
                      <a:pt x="68" y="146"/>
                    </a:lnTo>
                    <a:lnTo>
                      <a:pt x="68" y="150"/>
                    </a:lnTo>
                    <a:lnTo>
                      <a:pt x="68" y="174"/>
                    </a:lnTo>
                    <a:lnTo>
                      <a:pt x="68" y="174"/>
                    </a:lnTo>
                    <a:lnTo>
                      <a:pt x="68" y="178"/>
                    </a:lnTo>
                    <a:lnTo>
                      <a:pt x="70" y="182"/>
                    </a:lnTo>
                    <a:lnTo>
                      <a:pt x="74" y="184"/>
                    </a:lnTo>
                    <a:lnTo>
                      <a:pt x="78" y="184"/>
                    </a:lnTo>
                    <a:lnTo>
                      <a:pt x="212" y="184"/>
                    </a:lnTo>
                    <a:lnTo>
                      <a:pt x="188" y="140"/>
                    </a:lnTo>
                    <a:close/>
                    <a:moveTo>
                      <a:pt x="34" y="70"/>
                    </a:moveTo>
                    <a:lnTo>
                      <a:pt x="10" y="70"/>
                    </a:lnTo>
                    <a:lnTo>
                      <a:pt x="10" y="70"/>
                    </a:lnTo>
                    <a:lnTo>
                      <a:pt x="6" y="70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8"/>
                    </a:lnTo>
                    <a:lnTo>
                      <a:pt x="2" y="110"/>
                    </a:lnTo>
                    <a:lnTo>
                      <a:pt x="6" y="112"/>
                    </a:lnTo>
                    <a:lnTo>
                      <a:pt x="10" y="114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8" y="112"/>
                    </a:lnTo>
                    <a:lnTo>
                      <a:pt x="40" y="110"/>
                    </a:lnTo>
                    <a:lnTo>
                      <a:pt x="42" y="108"/>
                    </a:lnTo>
                    <a:lnTo>
                      <a:pt x="44" y="104"/>
                    </a:lnTo>
                    <a:lnTo>
                      <a:pt x="44" y="80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2"/>
                    </a:lnTo>
                    <a:lnTo>
                      <a:pt x="38" y="70"/>
                    </a:lnTo>
                    <a:lnTo>
                      <a:pt x="34" y="70"/>
                    </a:lnTo>
                    <a:lnTo>
                      <a:pt x="34" y="70"/>
                    </a:lnTo>
                    <a:close/>
                    <a:moveTo>
                      <a:pt x="350" y="0"/>
                    </a:moveTo>
                    <a:lnTo>
                      <a:pt x="312" y="0"/>
                    </a:lnTo>
                    <a:lnTo>
                      <a:pt x="248" y="116"/>
                    </a:lnTo>
                    <a:lnTo>
                      <a:pt x="220" y="66"/>
                    </a:lnTo>
                    <a:lnTo>
                      <a:pt x="184" y="66"/>
                    </a:lnTo>
                    <a:lnTo>
                      <a:pt x="248" y="184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6" name="Rectangle 478">
              <a:extLst>
                <a:ext uri="{FF2B5EF4-FFF2-40B4-BE49-F238E27FC236}">
                  <a16:creationId xmlns:a16="http://schemas.microsoft.com/office/drawing/2014/main" id="{77502D3C-DB8B-4D57-9BD8-D14BE0D7B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1667" y="986704"/>
              <a:ext cx="9129787" cy="3993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4271" tIns="37136" rIns="74271" bIns="37136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750532">
                <a:spcAft>
                  <a:spcPts val="1000"/>
                </a:spcAft>
              </a:pPr>
              <a:r>
                <a:rPr lang="en-US" sz="2800" b="1" dirty="0">
                  <a:solidFill>
                    <a:srgbClr val="D09E00"/>
                  </a:solidFill>
                </a:rPr>
                <a:t>Stagnation / Ambiguous Developments</a:t>
              </a:r>
              <a:endParaRPr lang="en-GB" sz="2000" b="1" dirty="0">
                <a:solidFill>
                  <a:srgbClr val="D09E00"/>
                </a:solidFill>
              </a:endParaRPr>
            </a:p>
            <a:p>
              <a:pPr defTabSz="750532">
                <a:spcAft>
                  <a:spcPts val="600"/>
                </a:spcAft>
              </a:pPr>
              <a:r>
                <a:rPr lang="en-US" sz="2200" b="1" dirty="0"/>
                <a:t>Physical risks still very prevalent and partly increasing, particularly ergonomic risks but also from chemical and biological  agents</a:t>
              </a:r>
            </a:p>
            <a:p>
              <a:pPr defTabSz="750532">
                <a:spcAft>
                  <a:spcPts val="600"/>
                </a:spcAft>
              </a:pPr>
              <a:r>
                <a:rPr lang="en-US" sz="2200" b="1" dirty="0"/>
                <a:t>Minor changes regarding working hours and work at unsocial hours / Stagnation of work intensification for employees since 2005 </a:t>
              </a:r>
            </a:p>
            <a:p>
              <a:pPr defTabSz="750532">
                <a:spcAft>
                  <a:spcPts val="600"/>
                </a:spcAft>
              </a:pPr>
              <a:r>
                <a:rPr lang="en-US" sz="2200" b="1" dirty="0"/>
                <a:t>Difficulties to cope with new forms of work</a:t>
              </a:r>
            </a:p>
            <a:p>
              <a:pPr defTabSz="750532">
                <a:spcAft>
                  <a:spcPts val="600"/>
                </a:spcAft>
              </a:pPr>
              <a:r>
                <a:rPr lang="en-US" sz="2200" b="1" dirty="0"/>
                <a:t>Difficulties to cope with risks that often require advanced knowledge (psychosocial, chemical and biological, optical, electromagnetic etc.)</a:t>
              </a:r>
            </a:p>
            <a:p>
              <a:pPr defTabSz="750532">
                <a:spcAft>
                  <a:spcPts val="600"/>
                </a:spcAft>
              </a:pPr>
              <a:r>
                <a:rPr lang="en-US" sz="2200" b="1" dirty="0"/>
                <a:t>Quantitative data on work-related diseases are until now best possible estimates / recognised occupational diseases still dominant for policy making  </a:t>
              </a:r>
            </a:p>
            <a:p>
              <a:pPr defTabSz="750532">
                <a:spcAft>
                  <a:spcPts val="600"/>
                </a:spcAft>
              </a:pPr>
              <a:r>
                <a:rPr lang="en-US" sz="2200" b="1" dirty="0"/>
                <a:t>Increasing psychosocial risks but no massive implementation of practical solutions </a:t>
              </a:r>
              <a:endParaRPr lang="en-GB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39536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7138C-6786-4DD4-B44B-13F1AFCCF1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94500" y="355674"/>
            <a:ext cx="4724400" cy="11826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Evidence from the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EU OSH Information system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B686A5-D77F-457A-8282-15400DE43A33}"/>
              </a:ext>
            </a:extLst>
          </p:cNvPr>
          <p:cNvGrpSpPr/>
          <p:nvPr/>
        </p:nvGrpSpPr>
        <p:grpSpPr>
          <a:xfrm>
            <a:off x="899550" y="1755368"/>
            <a:ext cx="8957609" cy="3870908"/>
            <a:chOff x="263352" y="593891"/>
            <a:chExt cx="8957609" cy="3870908"/>
          </a:xfrm>
        </p:grpSpPr>
        <p:grpSp>
          <p:nvGrpSpPr>
            <p:cNvPr id="4" name="Group 103">
              <a:extLst>
                <a:ext uri="{FF2B5EF4-FFF2-40B4-BE49-F238E27FC236}">
                  <a16:creationId xmlns:a16="http://schemas.microsoft.com/office/drawing/2014/main" id="{A69E2F56-3C02-45E6-AE06-2FF5C3C23FC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3352" y="943346"/>
              <a:ext cx="540000" cy="540000"/>
              <a:chOff x="8447928" y="2258092"/>
              <a:chExt cx="612000" cy="612000"/>
            </a:xfrm>
          </p:grpSpPr>
          <p:sp>
            <p:nvSpPr>
              <p:cNvPr id="7" name="Oval 337">
                <a:extLst>
                  <a:ext uri="{FF2B5EF4-FFF2-40B4-BE49-F238E27FC236}">
                    <a16:creationId xmlns:a16="http://schemas.microsoft.com/office/drawing/2014/main" id="{10F27019-9843-437E-81C0-D7FD1142422E}"/>
                  </a:ext>
                </a:extLst>
              </p:cNvPr>
              <p:cNvSpPr/>
              <p:nvPr/>
            </p:nvSpPr>
            <p:spPr bwMode="ltGray">
              <a:xfrm>
                <a:off x="8447928" y="2258092"/>
                <a:ext cx="612000" cy="612000"/>
              </a:xfrm>
              <a:prstGeom prst="ellipse">
                <a:avLst/>
              </a:prstGeom>
              <a:solidFill>
                <a:srgbClr val="449FA2"/>
              </a:solidFill>
              <a:ln w="3175">
                <a:solidFill>
                  <a:srgbClr val="449F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8" name="Freeform 4960">
                <a:extLst>
                  <a:ext uri="{FF2B5EF4-FFF2-40B4-BE49-F238E27FC236}">
                    <a16:creationId xmlns:a16="http://schemas.microsoft.com/office/drawing/2014/main" id="{BB67FE4F-8CFE-4B7F-A8FF-D4E7421DCF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59459" y="2479874"/>
                <a:ext cx="421594" cy="221638"/>
              </a:xfrm>
              <a:custGeom>
                <a:avLst/>
                <a:gdLst>
                  <a:gd name="T0" fmla="*/ 242 w 350"/>
                  <a:gd name="T1" fmla="*/ 32 h 184"/>
                  <a:gd name="T2" fmla="*/ 236 w 350"/>
                  <a:gd name="T3" fmla="*/ 42 h 184"/>
                  <a:gd name="T4" fmla="*/ 78 w 350"/>
                  <a:gd name="T5" fmla="*/ 42 h 184"/>
                  <a:gd name="T6" fmla="*/ 68 w 350"/>
                  <a:gd name="T7" fmla="*/ 36 h 184"/>
                  <a:gd name="T8" fmla="*/ 68 w 350"/>
                  <a:gd name="T9" fmla="*/ 10 h 184"/>
                  <a:gd name="T10" fmla="*/ 74 w 350"/>
                  <a:gd name="T11" fmla="*/ 0 h 184"/>
                  <a:gd name="T12" fmla="*/ 232 w 350"/>
                  <a:gd name="T13" fmla="*/ 0 h 184"/>
                  <a:gd name="T14" fmla="*/ 242 w 350"/>
                  <a:gd name="T15" fmla="*/ 6 h 184"/>
                  <a:gd name="T16" fmla="*/ 34 w 350"/>
                  <a:gd name="T17" fmla="*/ 0 h 184"/>
                  <a:gd name="T18" fmla="*/ 6 w 350"/>
                  <a:gd name="T19" fmla="*/ 0 h 184"/>
                  <a:gd name="T20" fmla="*/ 0 w 350"/>
                  <a:gd name="T21" fmla="*/ 10 h 184"/>
                  <a:gd name="T22" fmla="*/ 0 w 350"/>
                  <a:gd name="T23" fmla="*/ 36 h 184"/>
                  <a:gd name="T24" fmla="*/ 10 w 350"/>
                  <a:gd name="T25" fmla="*/ 42 h 184"/>
                  <a:gd name="T26" fmla="*/ 38 w 350"/>
                  <a:gd name="T27" fmla="*/ 42 h 184"/>
                  <a:gd name="T28" fmla="*/ 44 w 350"/>
                  <a:gd name="T29" fmla="*/ 32 h 184"/>
                  <a:gd name="T30" fmla="*/ 42 w 350"/>
                  <a:gd name="T31" fmla="*/ 6 h 184"/>
                  <a:gd name="T32" fmla="*/ 34 w 350"/>
                  <a:gd name="T33" fmla="*/ 0 h 184"/>
                  <a:gd name="T34" fmla="*/ 174 w 350"/>
                  <a:gd name="T35" fmla="*/ 114 h 184"/>
                  <a:gd name="T36" fmla="*/ 78 w 350"/>
                  <a:gd name="T37" fmla="*/ 70 h 184"/>
                  <a:gd name="T38" fmla="*/ 70 w 350"/>
                  <a:gd name="T39" fmla="*/ 72 h 184"/>
                  <a:gd name="T40" fmla="*/ 68 w 350"/>
                  <a:gd name="T41" fmla="*/ 104 h 184"/>
                  <a:gd name="T42" fmla="*/ 70 w 350"/>
                  <a:gd name="T43" fmla="*/ 110 h 184"/>
                  <a:gd name="T44" fmla="*/ 78 w 350"/>
                  <a:gd name="T45" fmla="*/ 114 h 184"/>
                  <a:gd name="T46" fmla="*/ 10 w 350"/>
                  <a:gd name="T47" fmla="*/ 140 h 184"/>
                  <a:gd name="T48" fmla="*/ 0 w 350"/>
                  <a:gd name="T49" fmla="*/ 146 h 184"/>
                  <a:gd name="T50" fmla="*/ 0 w 350"/>
                  <a:gd name="T51" fmla="*/ 174 h 184"/>
                  <a:gd name="T52" fmla="*/ 6 w 350"/>
                  <a:gd name="T53" fmla="*/ 184 h 184"/>
                  <a:gd name="T54" fmla="*/ 34 w 350"/>
                  <a:gd name="T55" fmla="*/ 184 h 184"/>
                  <a:gd name="T56" fmla="*/ 42 w 350"/>
                  <a:gd name="T57" fmla="*/ 178 h 184"/>
                  <a:gd name="T58" fmla="*/ 44 w 350"/>
                  <a:gd name="T59" fmla="*/ 150 h 184"/>
                  <a:gd name="T60" fmla="*/ 38 w 350"/>
                  <a:gd name="T61" fmla="*/ 142 h 184"/>
                  <a:gd name="T62" fmla="*/ 188 w 350"/>
                  <a:gd name="T63" fmla="*/ 140 h 184"/>
                  <a:gd name="T64" fmla="*/ 74 w 350"/>
                  <a:gd name="T65" fmla="*/ 142 h 184"/>
                  <a:gd name="T66" fmla="*/ 68 w 350"/>
                  <a:gd name="T67" fmla="*/ 150 h 184"/>
                  <a:gd name="T68" fmla="*/ 68 w 350"/>
                  <a:gd name="T69" fmla="*/ 178 h 184"/>
                  <a:gd name="T70" fmla="*/ 78 w 350"/>
                  <a:gd name="T71" fmla="*/ 184 h 184"/>
                  <a:gd name="T72" fmla="*/ 34 w 350"/>
                  <a:gd name="T73" fmla="*/ 70 h 184"/>
                  <a:gd name="T74" fmla="*/ 6 w 350"/>
                  <a:gd name="T75" fmla="*/ 70 h 184"/>
                  <a:gd name="T76" fmla="*/ 0 w 350"/>
                  <a:gd name="T77" fmla="*/ 80 h 184"/>
                  <a:gd name="T78" fmla="*/ 0 w 350"/>
                  <a:gd name="T79" fmla="*/ 108 h 184"/>
                  <a:gd name="T80" fmla="*/ 10 w 350"/>
                  <a:gd name="T81" fmla="*/ 114 h 184"/>
                  <a:gd name="T82" fmla="*/ 38 w 350"/>
                  <a:gd name="T83" fmla="*/ 112 h 184"/>
                  <a:gd name="T84" fmla="*/ 44 w 350"/>
                  <a:gd name="T85" fmla="*/ 104 h 184"/>
                  <a:gd name="T86" fmla="*/ 42 w 350"/>
                  <a:gd name="T87" fmla="*/ 76 h 184"/>
                  <a:gd name="T88" fmla="*/ 34 w 350"/>
                  <a:gd name="T89" fmla="*/ 70 h 184"/>
                  <a:gd name="T90" fmla="*/ 312 w 350"/>
                  <a:gd name="T91" fmla="*/ 0 h 184"/>
                  <a:gd name="T92" fmla="*/ 184 w 350"/>
                  <a:gd name="T93" fmla="*/ 6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0" h="184">
                    <a:moveTo>
                      <a:pt x="242" y="10"/>
                    </a:moveTo>
                    <a:lnTo>
                      <a:pt x="242" y="32"/>
                    </a:lnTo>
                    <a:lnTo>
                      <a:pt x="242" y="32"/>
                    </a:lnTo>
                    <a:lnTo>
                      <a:pt x="242" y="36"/>
                    </a:lnTo>
                    <a:lnTo>
                      <a:pt x="240" y="40"/>
                    </a:lnTo>
                    <a:lnTo>
                      <a:pt x="236" y="42"/>
                    </a:lnTo>
                    <a:lnTo>
                      <a:pt x="232" y="42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0" y="40"/>
                    </a:lnTo>
                    <a:lnTo>
                      <a:pt x="68" y="36"/>
                    </a:lnTo>
                    <a:lnTo>
                      <a:pt x="68" y="32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6"/>
                    </a:lnTo>
                    <a:lnTo>
                      <a:pt x="70" y="2"/>
                    </a:lnTo>
                    <a:lnTo>
                      <a:pt x="74" y="0"/>
                    </a:lnTo>
                    <a:lnTo>
                      <a:pt x="78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36" y="0"/>
                    </a:lnTo>
                    <a:lnTo>
                      <a:pt x="240" y="2"/>
                    </a:lnTo>
                    <a:lnTo>
                      <a:pt x="242" y="6"/>
                    </a:lnTo>
                    <a:lnTo>
                      <a:pt x="242" y="10"/>
                    </a:lnTo>
                    <a:lnTo>
                      <a:pt x="242" y="10"/>
                    </a:lnTo>
                    <a:close/>
                    <a:moveTo>
                      <a:pt x="34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6" y="42"/>
                    </a:lnTo>
                    <a:lnTo>
                      <a:pt x="10" y="42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8" y="42"/>
                    </a:lnTo>
                    <a:lnTo>
                      <a:pt x="40" y="40"/>
                    </a:lnTo>
                    <a:lnTo>
                      <a:pt x="42" y="36"/>
                    </a:lnTo>
                    <a:lnTo>
                      <a:pt x="44" y="3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  <a:moveTo>
                      <a:pt x="78" y="114"/>
                    </a:moveTo>
                    <a:lnTo>
                      <a:pt x="174" y="114"/>
                    </a:lnTo>
                    <a:lnTo>
                      <a:pt x="156" y="80"/>
                    </a:lnTo>
                    <a:lnTo>
                      <a:pt x="150" y="70"/>
                    </a:lnTo>
                    <a:lnTo>
                      <a:pt x="78" y="70"/>
                    </a:lnTo>
                    <a:lnTo>
                      <a:pt x="78" y="70"/>
                    </a:lnTo>
                    <a:lnTo>
                      <a:pt x="74" y="70"/>
                    </a:lnTo>
                    <a:lnTo>
                      <a:pt x="70" y="72"/>
                    </a:lnTo>
                    <a:lnTo>
                      <a:pt x="68" y="76"/>
                    </a:lnTo>
                    <a:lnTo>
                      <a:pt x="68" y="80"/>
                    </a:lnTo>
                    <a:lnTo>
                      <a:pt x="68" y="104"/>
                    </a:lnTo>
                    <a:lnTo>
                      <a:pt x="68" y="104"/>
                    </a:lnTo>
                    <a:lnTo>
                      <a:pt x="68" y="108"/>
                    </a:lnTo>
                    <a:lnTo>
                      <a:pt x="70" y="110"/>
                    </a:lnTo>
                    <a:lnTo>
                      <a:pt x="74" y="112"/>
                    </a:lnTo>
                    <a:lnTo>
                      <a:pt x="78" y="114"/>
                    </a:lnTo>
                    <a:lnTo>
                      <a:pt x="78" y="114"/>
                    </a:lnTo>
                    <a:close/>
                    <a:moveTo>
                      <a:pt x="34" y="140"/>
                    </a:moveTo>
                    <a:lnTo>
                      <a:pt x="10" y="140"/>
                    </a:lnTo>
                    <a:lnTo>
                      <a:pt x="10" y="140"/>
                    </a:lnTo>
                    <a:lnTo>
                      <a:pt x="6" y="142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8"/>
                    </a:lnTo>
                    <a:lnTo>
                      <a:pt x="2" y="182"/>
                    </a:lnTo>
                    <a:lnTo>
                      <a:pt x="6" y="184"/>
                    </a:lnTo>
                    <a:lnTo>
                      <a:pt x="10" y="184"/>
                    </a:lnTo>
                    <a:lnTo>
                      <a:pt x="34" y="184"/>
                    </a:lnTo>
                    <a:lnTo>
                      <a:pt x="34" y="184"/>
                    </a:lnTo>
                    <a:lnTo>
                      <a:pt x="38" y="184"/>
                    </a:lnTo>
                    <a:lnTo>
                      <a:pt x="40" y="182"/>
                    </a:lnTo>
                    <a:lnTo>
                      <a:pt x="42" y="178"/>
                    </a:lnTo>
                    <a:lnTo>
                      <a:pt x="44" y="17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42" y="146"/>
                    </a:lnTo>
                    <a:lnTo>
                      <a:pt x="40" y="144"/>
                    </a:lnTo>
                    <a:lnTo>
                      <a:pt x="38" y="142"/>
                    </a:lnTo>
                    <a:lnTo>
                      <a:pt x="34" y="140"/>
                    </a:lnTo>
                    <a:lnTo>
                      <a:pt x="34" y="140"/>
                    </a:lnTo>
                    <a:close/>
                    <a:moveTo>
                      <a:pt x="188" y="140"/>
                    </a:moveTo>
                    <a:lnTo>
                      <a:pt x="78" y="140"/>
                    </a:lnTo>
                    <a:lnTo>
                      <a:pt x="78" y="140"/>
                    </a:lnTo>
                    <a:lnTo>
                      <a:pt x="74" y="142"/>
                    </a:lnTo>
                    <a:lnTo>
                      <a:pt x="70" y="144"/>
                    </a:lnTo>
                    <a:lnTo>
                      <a:pt x="68" y="146"/>
                    </a:lnTo>
                    <a:lnTo>
                      <a:pt x="68" y="150"/>
                    </a:lnTo>
                    <a:lnTo>
                      <a:pt x="68" y="174"/>
                    </a:lnTo>
                    <a:lnTo>
                      <a:pt x="68" y="174"/>
                    </a:lnTo>
                    <a:lnTo>
                      <a:pt x="68" y="178"/>
                    </a:lnTo>
                    <a:lnTo>
                      <a:pt x="70" y="182"/>
                    </a:lnTo>
                    <a:lnTo>
                      <a:pt x="74" y="184"/>
                    </a:lnTo>
                    <a:lnTo>
                      <a:pt x="78" y="184"/>
                    </a:lnTo>
                    <a:lnTo>
                      <a:pt x="212" y="184"/>
                    </a:lnTo>
                    <a:lnTo>
                      <a:pt x="188" y="140"/>
                    </a:lnTo>
                    <a:close/>
                    <a:moveTo>
                      <a:pt x="34" y="70"/>
                    </a:moveTo>
                    <a:lnTo>
                      <a:pt x="10" y="70"/>
                    </a:lnTo>
                    <a:lnTo>
                      <a:pt x="10" y="70"/>
                    </a:lnTo>
                    <a:lnTo>
                      <a:pt x="6" y="70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8"/>
                    </a:lnTo>
                    <a:lnTo>
                      <a:pt x="2" y="110"/>
                    </a:lnTo>
                    <a:lnTo>
                      <a:pt x="6" y="112"/>
                    </a:lnTo>
                    <a:lnTo>
                      <a:pt x="10" y="114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8" y="112"/>
                    </a:lnTo>
                    <a:lnTo>
                      <a:pt x="40" y="110"/>
                    </a:lnTo>
                    <a:lnTo>
                      <a:pt x="42" y="108"/>
                    </a:lnTo>
                    <a:lnTo>
                      <a:pt x="44" y="104"/>
                    </a:lnTo>
                    <a:lnTo>
                      <a:pt x="44" y="80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2"/>
                    </a:lnTo>
                    <a:lnTo>
                      <a:pt x="38" y="70"/>
                    </a:lnTo>
                    <a:lnTo>
                      <a:pt x="34" y="70"/>
                    </a:lnTo>
                    <a:lnTo>
                      <a:pt x="34" y="70"/>
                    </a:lnTo>
                    <a:close/>
                    <a:moveTo>
                      <a:pt x="350" y="0"/>
                    </a:moveTo>
                    <a:lnTo>
                      <a:pt x="312" y="0"/>
                    </a:lnTo>
                    <a:lnTo>
                      <a:pt x="248" y="116"/>
                    </a:lnTo>
                    <a:lnTo>
                      <a:pt x="220" y="66"/>
                    </a:lnTo>
                    <a:lnTo>
                      <a:pt x="184" y="66"/>
                    </a:lnTo>
                    <a:lnTo>
                      <a:pt x="248" y="184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6" name="Rectangle 478">
              <a:extLst>
                <a:ext uri="{FF2B5EF4-FFF2-40B4-BE49-F238E27FC236}">
                  <a16:creationId xmlns:a16="http://schemas.microsoft.com/office/drawing/2014/main" id="{235026DF-DC02-4AAC-9945-B37A53F73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504" y="593891"/>
              <a:ext cx="7589457" cy="38709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4271" tIns="37136" rIns="74271" bIns="37136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750532">
                <a:spcAft>
                  <a:spcPts val="800"/>
                </a:spcAft>
              </a:pPr>
              <a:r>
                <a:rPr lang="en-US" sz="2800" b="1" dirty="0">
                  <a:solidFill>
                    <a:srgbClr val="C00000"/>
                  </a:solidFill>
                </a:rPr>
                <a:t>Areas of Concern</a:t>
              </a:r>
              <a:endParaRPr lang="en-GB" sz="2800" b="1" dirty="0">
                <a:solidFill>
                  <a:srgbClr val="C00000"/>
                </a:solidFill>
              </a:endParaRPr>
            </a:p>
            <a:p>
              <a:pPr defTabSz="750532">
                <a:spcAft>
                  <a:spcPts val="600"/>
                </a:spcAft>
              </a:pPr>
              <a:r>
                <a:rPr lang="en-US" sz="2400" b="1" dirty="0"/>
                <a:t>Few practical OSH solutions for types of work without clear employer - employee relations  </a:t>
              </a:r>
            </a:p>
            <a:p>
              <a:pPr defTabSz="750532">
                <a:spcAft>
                  <a:spcPts val="600"/>
                </a:spcAft>
              </a:pPr>
              <a:r>
                <a:rPr lang="en-US" sz="2400" b="1" dirty="0"/>
                <a:t>OSH in informal, undeclared and illegal work (approx. 16% informal workers in the EU according to DG EMPL) </a:t>
              </a:r>
            </a:p>
            <a:p>
              <a:pPr defTabSz="750532">
                <a:spcAft>
                  <a:spcPts val="600"/>
                </a:spcAft>
              </a:pPr>
              <a:r>
                <a:rPr lang="en-US" sz="2400" b="1" dirty="0"/>
                <a:t>Physical inactivity</a:t>
              </a:r>
            </a:p>
            <a:p>
              <a:pPr defTabSz="750532">
                <a:spcAft>
                  <a:spcPts val="600"/>
                </a:spcAft>
              </a:pPr>
              <a:r>
                <a:rPr lang="en-US" sz="2400" b="1" dirty="0"/>
                <a:t>Significant differences between Member States </a:t>
              </a:r>
            </a:p>
            <a:p>
              <a:pPr defTabSz="750532">
                <a:spcAft>
                  <a:spcPts val="600"/>
                </a:spcAft>
              </a:pPr>
              <a:r>
                <a:rPr lang="en-US" sz="2400" b="1" dirty="0"/>
                <a:t>Supply chains – externalisation of the worst OSH risks outside EU – ethical efforts have limited impact </a:t>
              </a:r>
              <a:endParaRPr lang="en-GB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21240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DEE54E9-8105-4FBF-B064-2AEE77D45A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94500" y="355600"/>
            <a:ext cx="4724400" cy="11826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Evidence from the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EU OSH Information system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780394-3C3C-4694-BA1B-A65FAD2EBBEB}"/>
              </a:ext>
            </a:extLst>
          </p:cNvPr>
          <p:cNvGrpSpPr/>
          <p:nvPr/>
        </p:nvGrpSpPr>
        <p:grpSpPr>
          <a:xfrm>
            <a:off x="859059" y="1688897"/>
            <a:ext cx="9827991" cy="4813503"/>
            <a:chOff x="407368" y="1196752"/>
            <a:chExt cx="9827991" cy="4813503"/>
          </a:xfrm>
        </p:grpSpPr>
        <p:grpSp>
          <p:nvGrpSpPr>
            <p:cNvPr id="5" name="Group 103">
              <a:extLst>
                <a:ext uri="{FF2B5EF4-FFF2-40B4-BE49-F238E27FC236}">
                  <a16:creationId xmlns:a16="http://schemas.microsoft.com/office/drawing/2014/main" id="{4E4D7978-C56D-4DC1-B3A4-4CA887175AD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7368" y="1196752"/>
              <a:ext cx="405000" cy="405000"/>
              <a:chOff x="8447928" y="2258092"/>
              <a:chExt cx="612000" cy="612000"/>
            </a:xfrm>
          </p:grpSpPr>
          <p:sp>
            <p:nvSpPr>
              <p:cNvPr id="9" name="Oval 337">
                <a:extLst>
                  <a:ext uri="{FF2B5EF4-FFF2-40B4-BE49-F238E27FC236}">
                    <a16:creationId xmlns:a16="http://schemas.microsoft.com/office/drawing/2014/main" id="{3302F7E1-A5C9-44C8-9260-40AB0AA1E21D}"/>
                  </a:ext>
                </a:extLst>
              </p:cNvPr>
              <p:cNvSpPr/>
              <p:nvPr/>
            </p:nvSpPr>
            <p:spPr bwMode="ltGray">
              <a:xfrm>
                <a:off x="8447928" y="2258092"/>
                <a:ext cx="612000" cy="612000"/>
              </a:xfrm>
              <a:prstGeom prst="ellipse">
                <a:avLst/>
              </a:prstGeom>
              <a:solidFill>
                <a:srgbClr val="449FA2"/>
              </a:solidFill>
              <a:ln w="3175">
                <a:solidFill>
                  <a:srgbClr val="449F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10" name="Freeform 4960">
                <a:extLst>
                  <a:ext uri="{FF2B5EF4-FFF2-40B4-BE49-F238E27FC236}">
                    <a16:creationId xmlns:a16="http://schemas.microsoft.com/office/drawing/2014/main" id="{B259A4ED-403D-4BEF-9546-F9C82D1352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59459" y="2479874"/>
                <a:ext cx="421594" cy="221638"/>
              </a:xfrm>
              <a:custGeom>
                <a:avLst/>
                <a:gdLst>
                  <a:gd name="T0" fmla="*/ 242 w 350"/>
                  <a:gd name="T1" fmla="*/ 32 h 184"/>
                  <a:gd name="T2" fmla="*/ 236 w 350"/>
                  <a:gd name="T3" fmla="*/ 42 h 184"/>
                  <a:gd name="T4" fmla="*/ 78 w 350"/>
                  <a:gd name="T5" fmla="*/ 42 h 184"/>
                  <a:gd name="T6" fmla="*/ 68 w 350"/>
                  <a:gd name="T7" fmla="*/ 36 h 184"/>
                  <a:gd name="T8" fmla="*/ 68 w 350"/>
                  <a:gd name="T9" fmla="*/ 10 h 184"/>
                  <a:gd name="T10" fmla="*/ 74 w 350"/>
                  <a:gd name="T11" fmla="*/ 0 h 184"/>
                  <a:gd name="T12" fmla="*/ 232 w 350"/>
                  <a:gd name="T13" fmla="*/ 0 h 184"/>
                  <a:gd name="T14" fmla="*/ 242 w 350"/>
                  <a:gd name="T15" fmla="*/ 6 h 184"/>
                  <a:gd name="T16" fmla="*/ 34 w 350"/>
                  <a:gd name="T17" fmla="*/ 0 h 184"/>
                  <a:gd name="T18" fmla="*/ 6 w 350"/>
                  <a:gd name="T19" fmla="*/ 0 h 184"/>
                  <a:gd name="T20" fmla="*/ 0 w 350"/>
                  <a:gd name="T21" fmla="*/ 10 h 184"/>
                  <a:gd name="T22" fmla="*/ 0 w 350"/>
                  <a:gd name="T23" fmla="*/ 36 h 184"/>
                  <a:gd name="T24" fmla="*/ 10 w 350"/>
                  <a:gd name="T25" fmla="*/ 42 h 184"/>
                  <a:gd name="T26" fmla="*/ 38 w 350"/>
                  <a:gd name="T27" fmla="*/ 42 h 184"/>
                  <a:gd name="T28" fmla="*/ 44 w 350"/>
                  <a:gd name="T29" fmla="*/ 32 h 184"/>
                  <a:gd name="T30" fmla="*/ 42 w 350"/>
                  <a:gd name="T31" fmla="*/ 6 h 184"/>
                  <a:gd name="T32" fmla="*/ 34 w 350"/>
                  <a:gd name="T33" fmla="*/ 0 h 184"/>
                  <a:gd name="T34" fmla="*/ 174 w 350"/>
                  <a:gd name="T35" fmla="*/ 114 h 184"/>
                  <a:gd name="T36" fmla="*/ 78 w 350"/>
                  <a:gd name="T37" fmla="*/ 70 h 184"/>
                  <a:gd name="T38" fmla="*/ 70 w 350"/>
                  <a:gd name="T39" fmla="*/ 72 h 184"/>
                  <a:gd name="T40" fmla="*/ 68 w 350"/>
                  <a:gd name="T41" fmla="*/ 104 h 184"/>
                  <a:gd name="T42" fmla="*/ 70 w 350"/>
                  <a:gd name="T43" fmla="*/ 110 h 184"/>
                  <a:gd name="T44" fmla="*/ 78 w 350"/>
                  <a:gd name="T45" fmla="*/ 114 h 184"/>
                  <a:gd name="T46" fmla="*/ 10 w 350"/>
                  <a:gd name="T47" fmla="*/ 140 h 184"/>
                  <a:gd name="T48" fmla="*/ 0 w 350"/>
                  <a:gd name="T49" fmla="*/ 146 h 184"/>
                  <a:gd name="T50" fmla="*/ 0 w 350"/>
                  <a:gd name="T51" fmla="*/ 174 h 184"/>
                  <a:gd name="T52" fmla="*/ 6 w 350"/>
                  <a:gd name="T53" fmla="*/ 184 h 184"/>
                  <a:gd name="T54" fmla="*/ 34 w 350"/>
                  <a:gd name="T55" fmla="*/ 184 h 184"/>
                  <a:gd name="T56" fmla="*/ 42 w 350"/>
                  <a:gd name="T57" fmla="*/ 178 h 184"/>
                  <a:gd name="T58" fmla="*/ 44 w 350"/>
                  <a:gd name="T59" fmla="*/ 150 h 184"/>
                  <a:gd name="T60" fmla="*/ 38 w 350"/>
                  <a:gd name="T61" fmla="*/ 142 h 184"/>
                  <a:gd name="T62" fmla="*/ 188 w 350"/>
                  <a:gd name="T63" fmla="*/ 140 h 184"/>
                  <a:gd name="T64" fmla="*/ 74 w 350"/>
                  <a:gd name="T65" fmla="*/ 142 h 184"/>
                  <a:gd name="T66" fmla="*/ 68 w 350"/>
                  <a:gd name="T67" fmla="*/ 150 h 184"/>
                  <a:gd name="T68" fmla="*/ 68 w 350"/>
                  <a:gd name="T69" fmla="*/ 178 h 184"/>
                  <a:gd name="T70" fmla="*/ 78 w 350"/>
                  <a:gd name="T71" fmla="*/ 184 h 184"/>
                  <a:gd name="T72" fmla="*/ 34 w 350"/>
                  <a:gd name="T73" fmla="*/ 70 h 184"/>
                  <a:gd name="T74" fmla="*/ 6 w 350"/>
                  <a:gd name="T75" fmla="*/ 70 h 184"/>
                  <a:gd name="T76" fmla="*/ 0 w 350"/>
                  <a:gd name="T77" fmla="*/ 80 h 184"/>
                  <a:gd name="T78" fmla="*/ 0 w 350"/>
                  <a:gd name="T79" fmla="*/ 108 h 184"/>
                  <a:gd name="T80" fmla="*/ 10 w 350"/>
                  <a:gd name="T81" fmla="*/ 114 h 184"/>
                  <a:gd name="T82" fmla="*/ 38 w 350"/>
                  <a:gd name="T83" fmla="*/ 112 h 184"/>
                  <a:gd name="T84" fmla="*/ 44 w 350"/>
                  <a:gd name="T85" fmla="*/ 104 h 184"/>
                  <a:gd name="T86" fmla="*/ 42 w 350"/>
                  <a:gd name="T87" fmla="*/ 76 h 184"/>
                  <a:gd name="T88" fmla="*/ 34 w 350"/>
                  <a:gd name="T89" fmla="*/ 70 h 184"/>
                  <a:gd name="T90" fmla="*/ 312 w 350"/>
                  <a:gd name="T91" fmla="*/ 0 h 184"/>
                  <a:gd name="T92" fmla="*/ 184 w 350"/>
                  <a:gd name="T93" fmla="*/ 6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0" h="184">
                    <a:moveTo>
                      <a:pt x="242" y="10"/>
                    </a:moveTo>
                    <a:lnTo>
                      <a:pt x="242" y="32"/>
                    </a:lnTo>
                    <a:lnTo>
                      <a:pt x="242" y="32"/>
                    </a:lnTo>
                    <a:lnTo>
                      <a:pt x="242" y="36"/>
                    </a:lnTo>
                    <a:lnTo>
                      <a:pt x="240" y="40"/>
                    </a:lnTo>
                    <a:lnTo>
                      <a:pt x="236" y="42"/>
                    </a:lnTo>
                    <a:lnTo>
                      <a:pt x="232" y="42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0" y="40"/>
                    </a:lnTo>
                    <a:lnTo>
                      <a:pt x="68" y="36"/>
                    </a:lnTo>
                    <a:lnTo>
                      <a:pt x="68" y="32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6"/>
                    </a:lnTo>
                    <a:lnTo>
                      <a:pt x="70" y="2"/>
                    </a:lnTo>
                    <a:lnTo>
                      <a:pt x="74" y="0"/>
                    </a:lnTo>
                    <a:lnTo>
                      <a:pt x="78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36" y="0"/>
                    </a:lnTo>
                    <a:lnTo>
                      <a:pt x="240" y="2"/>
                    </a:lnTo>
                    <a:lnTo>
                      <a:pt x="242" y="6"/>
                    </a:lnTo>
                    <a:lnTo>
                      <a:pt x="242" y="10"/>
                    </a:lnTo>
                    <a:lnTo>
                      <a:pt x="242" y="10"/>
                    </a:lnTo>
                    <a:close/>
                    <a:moveTo>
                      <a:pt x="34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6" y="42"/>
                    </a:lnTo>
                    <a:lnTo>
                      <a:pt x="10" y="42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8" y="42"/>
                    </a:lnTo>
                    <a:lnTo>
                      <a:pt x="40" y="40"/>
                    </a:lnTo>
                    <a:lnTo>
                      <a:pt x="42" y="36"/>
                    </a:lnTo>
                    <a:lnTo>
                      <a:pt x="44" y="3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  <a:moveTo>
                      <a:pt x="78" y="114"/>
                    </a:moveTo>
                    <a:lnTo>
                      <a:pt x="174" y="114"/>
                    </a:lnTo>
                    <a:lnTo>
                      <a:pt x="156" y="80"/>
                    </a:lnTo>
                    <a:lnTo>
                      <a:pt x="150" y="70"/>
                    </a:lnTo>
                    <a:lnTo>
                      <a:pt x="78" y="70"/>
                    </a:lnTo>
                    <a:lnTo>
                      <a:pt x="78" y="70"/>
                    </a:lnTo>
                    <a:lnTo>
                      <a:pt x="74" y="70"/>
                    </a:lnTo>
                    <a:lnTo>
                      <a:pt x="70" y="72"/>
                    </a:lnTo>
                    <a:lnTo>
                      <a:pt x="68" y="76"/>
                    </a:lnTo>
                    <a:lnTo>
                      <a:pt x="68" y="80"/>
                    </a:lnTo>
                    <a:lnTo>
                      <a:pt x="68" y="104"/>
                    </a:lnTo>
                    <a:lnTo>
                      <a:pt x="68" y="104"/>
                    </a:lnTo>
                    <a:lnTo>
                      <a:pt x="68" y="108"/>
                    </a:lnTo>
                    <a:lnTo>
                      <a:pt x="70" y="110"/>
                    </a:lnTo>
                    <a:lnTo>
                      <a:pt x="74" y="112"/>
                    </a:lnTo>
                    <a:lnTo>
                      <a:pt x="78" y="114"/>
                    </a:lnTo>
                    <a:lnTo>
                      <a:pt x="78" y="114"/>
                    </a:lnTo>
                    <a:close/>
                    <a:moveTo>
                      <a:pt x="34" y="140"/>
                    </a:moveTo>
                    <a:lnTo>
                      <a:pt x="10" y="140"/>
                    </a:lnTo>
                    <a:lnTo>
                      <a:pt x="10" y="140"/>
                    </a:lnTo>
                    <a:lnTo>
                      <a:pt x="6" y="142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8"/>
                    </a:lnTo>
                    <a:lnTo>
                      <a:pt x="2" y="182"/>
                    </a:lnTo>
                    <a:lnTo>
                      <a:pt x="6" y="184"/>
                    </a:lnTo>
                    <a:lnTo>
                      <a:pt x="10" y="184"/>
                    </a:lnTo>
                    <a:lnTo>
                      <a:pt x="34" y="184"/>
                    </a:lnTo>
                    <a:lnTo>
                      <a:pt x="34" y="184"/>
                    </a:lnTo>
                    <a:lnTo>
                      <a:pt x="38" y="184"/>
                    </a:lnTo>
                    <a:lnTo>
                      <a:pt x="40" y="182"/>
                    </a:lnTo>
                    <a:lnTo>
                      <a:pt x="42" y="178"/>
                    </a:lnTo>
                    <a:lnTo>
                      <a:pt x="44" y="17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42" y="146"/>
                    </a:lnTo>
                    <a:lnTo>
                      <a:pt x="40" y="144"/>
                    </a:lnTo>
                    <a:lnTo>
                      <a:pt x="38" y="142"/>
                    </a:lnTo>
                    <a:lnTo>
                      <a:pt x="34" y="140"/>
                    </a:lnTo>
                    <a:lnTo>
                      <a:pt x="34" y="140"/>
                    </a:lnTo>
                    <a:close/>
                    <a:moveTo>
                      <a:pt x="188" y="140"/>
                    </a:moveTo>
                    <a:lnTo>
                      <a:pt x="78" y="140"/>
                    </a:lnTo>
                    <a:lnTo>
                      <a:pt x="78" y="140"/>
                    </a:lnTo>
                    <a:lnTo>
                      <a:pt x="74" y="142"/>
                    </a:lnTo>
                    <a:lnTo>
                      <a:pt x="70" y="144"/>
                    </a:lnTo>
                    <a:lnTo>
                      <a:pt x="68" y="146"/>
                    </a:lnTo>
                    <a:lnTo>
                      <a:pt x="68" y="150"/>
                    </a:lnTo>
                    <a:lnTo>
                      <a:pt x="68" y="174"/>
                    </a:lnTo>
                    <a:lnTo>
                      <a:pt x="68" y="174"/>
                    </a:lnTo>
                    <a:lnTo>
                      <a:pt x="68" y="178"/>
                    </a:lnTo>
                    <a:lnTo>
                      <a:pt x="70" y="182"/>
                    </a:lnTo>
                    <a:lnTo>
                      <a:pt x="74" y="184"/>
                    </a:lnTo>
                    <a:lnTo>
                      <a:pt x="78" y="184"/>
                    </a:lnTo>
                    <a:lnTo>
                      <a:pt x="212" y="184"/>
                    </a:lnTo>
                    <a:lnTo>
                      <a:pt x="188" y="140"/>
                    </a:lnTo>
                    <a:close/>
                    <a:moveTo>
                      <a:pt x="34" y="70"/>
                    </a:moveTo>
                    <a:lnTo>
                      <a:pt x="10" y="70"/>
                    </a:lnTo>
                    <a:lnTo>
                      <a:pt x="10" y="70"/>
                    </a:lnTo>
                    <a:lnTo>
                      <a:pt x="6" y="70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8"/>
                    </a:lnTo>
                    <a:lnTo>
                      <a:pt x="2" y="110"/>
                    </a:lnTo>
                    <a:lnTo>
                      <a:pt x="6" y="112"/>
                    </a:lnTo>
                    <a:lnTo>
                      <a:pt x="10" y="114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8" y="112"/>
                    </a:lnTo>
                    <a:lnTo>
                      <a:pt x="40" y="110"/>
                    </a:lnTo>
                    <a:lnTo>
                      <a:pt x="42" y="108"/>
                    </a:lnTo>
                    <a:lnTo>
                      <a:pt x="44" y="104"/>
                    </a:lnTo>
                    <a:lnTo>
                      <a:pt x="44" y="80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2"/>
                    </a:lnTo>
                    <a:lnTo>
                      <a:pt x="38" y="70"/>
                    </a:lnTo>
                    <a:lnTo>
                      <a:pt x="34" y="70"/>
                    </a:lnTo>
                    <a:lnTo>
                      <a:pt x="34" y="70"/>
                    </a:lnTo>
                    <a:close/>
                    <a:moveTo>
                      <a:pt x="350" y="0"/>
                    </a:moveTo>
                    <a:lnTo>
                      <a:pt x="312" y="0"/>
                    </a:lnTo>
                    <a:lnTo>
                      <a:pt x="248" y="116"/>
                    </a:lnTo>
                    <a:lnTo>
                      <a:pt x="220" y="66"/>
                    </a:lnTo>
                    <a:lnTo>
                      <a:pt x="184" y="66"/>
                    </a:lnTo>
                    <a:lnTo>
                      <a:pt x="248" y="184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</p:grpSp>
        <p:pic>
          <p:nvPicPr>
            <p:cNvPr id="6" name="Grafik 34">
              <a:extLst>
                <a:ext uri="{FF2B5EF4-FFF2-40B4-BE49-F238E27FC236}">
                  <a16:creationId xmlns:a16="http://schemas.microsoft.com/office/drawing/2014/main" id="{AA70A596-A1F0-45C1-BE76-FB76CC82FB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913"/>
            <a:stretch/>
          </p:blipFill>
          <p:spPr bwMode="auto">
            <a:xfrm>
              <a:off x="1720393" y="1238530"/>
              <a:ext cx="4879663" cy="437811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84CF37E-82E3-4D47-86E6-234E2B50A464}"/>
                </a:ext>
              </a:extLst>
            </p:cNvPr>
            <p:cNvSpPr txBox="1"/>
            <p:nvPr/>
          </p:nvSpPr>
          <p:spPr bwMode="auto">
            <a:xfrm>
              <a:off x="6816080" y="1343520"/>
              <a:ext cx="3419279" cy="2838885"/>
            </a:xfrm>
            <a:prstGeom prst="rect">
              <a:avLst/>
            </a:prstGeom>
            <a:solidFill>
              <a:srgbClr val="C4E5E6">
                <a:alpha val="40000"/>
              </a:srgbClr>
            </a:solidFill>
          </p:spPr>
          <p:txBody>
            <a:bodyPr wrap="square" lIns="81000" tIns="0" rIns="0" bIns="0" rtlCol="0" anchor="t">
              <a:noAutofit/>
            </a:bodyPr>
            <a:lstStyle/>
            <a:p>
              <a:r>
                <a:rPr lang="en-GB" sz="2000" dirty="0"/>
                <a:t>(Nearly) all classical risks in one picture: Accident risk by the grinder, risk of slips, trips and falls by cables, electric shock, exposure to very loud noise, heavy dust, awkward posture, (and not visible): heat and time pressure </a:t>
              </a:r>
              <a:br>
                <a:rPr lang="en-GB" sz="2000" dirty="0"/>
              </a:br>
              <a:r>
                <a:rPr lang="en-GB" sz="2000" dirty="0"/>
                <a:t>No dust suppression by water.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A62498-AE54-49EE-BACB-924CC0F79634}"/>
                </a:ext>
              </a:extLst>
            </p:cNvPr>
            <p:cNvSpPr txBox="1"/>
            <p:nvPr/>
          </p:nvSpPr>
          <p:spPr>
            <a:xfrm>
              <a:off x="1775520" y="5733256"/>
              <a:ext cx="24482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0" i="0" dirty="0">
                  <a:solidFill>
                    <a:srgbClr val="4B4B4B"/>
                  </a:solidFill>
                  <a:effectLst/>
                  <a:latin typeface="adobe-clean-serif"/>
                </a:rPr>
                <a:t>© Lothar </a:t>
              </a:r>
              <a:r>
                <a:rPr lang="en-GB" sz="1200" b="0" i="0" dirty="0" err="1">
                  <a:solidFill>
                    <a:srgbClr val="4B4B4B"/>
                  </a:solidFill>
                  <a:effectLst/>
                  <a:latin typeface="adobe-clean-serif"/>
                </a:rPr>
                <a:t>Lieck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498309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90E311-4399-4400-A26C-44CDCA2216B0}"/>
              </a:ext>
            </a:extLst>
          </p:cNvPr>
          <p:cNvSpPr txBox="1"/>
          <p:nvPr/>
        </p:nvSpPr>
        <p:spPr>
          <a:xfrm>
            <a:off x="338328" y="1764792"/>
            <a:ext cx="11635958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b="1" dirty="0"/>
          </a:p>
          <a:p>
            <a:pPr algn="ctr"/>
            <a:r>
              <a:rPr lang="en-GB" sz="3600" b="1" dirty="0"/>
              <a:t>Thank you for listening!</a:t>
            </a:r>
          </a:p>
          <a:p>
            <a:pPr algn="ctr"/>
            <a:endParaRPr lang="en-GB" sz="4000" b="1" dirty="0"/>
          </a:p>
          <a:p>
            <a:pPr algn="ctr"/>
            <a:r>
              <a:rPr lang="en-GB" sz="2400" b="1" dirty="0"/>
              <a:t>More details in EU-OSHA’s report and summary </a:t>
            </a:r>
          </a:p>
          <a:p>
            <a:pPr algn="ctr"/>
            <a:r>
              <a:rPr lang="en-GB" sz="2400" kern="100" dirty="0">
                <a:ea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en-GB" sz="2400" b="1" dirty="0">
                <a:solidFill>
                  <a:srgbClr val="449FA2"/>
                </a:solidFill>
              </a:rPr>
              <a:t>Occupational safety and health in Europe - state and trends 2023’</a:t>
            </a:r>
          </a:p>
          <a:p>
            <a:pPr algn="ctr"/>
            <a:r>
              <a:rPr lang="en-GB" sz="2400" b="1" dirty="0"/>
              <a:t>or online in the OSH-Barometer:</a:t>
            </a:r>
          </a:p>
          <a:p>
            <a:pPr algn="ctr"/>
            <a:r>
              <a:rPr lang="en-GB" sz="2400" b="1" dirty="0">
                <a:hlinkClick r:id="rId2"/>
              </a:rPr>
              <a:t>https://visualisation.osha.europa.eu/osh-barometer/</a:t>
            </a:r>
            <a:r>
              <a:rPr lang="en-GB" sz="2400" b="1" dirty="0"/>
              <a:t> </a:t>
            </a:r>
            <a:br>
              <a:rPr lang="en-GB" sz="2400" b="1" dirty="0"/>
            </a:br>
            <a:br>
              <a:rPr lang="en-GB" sz="2400" b="1" dirty="0">
                <a:solidFill>
                  <a:srgbClr val="449FA2"/>
                </a:solidFill>
              </a:rPr>
            </a:br>
            <a:endParaRPr lang="de-DE" sz="2400" b="1" dirty="0">
              <a:solidFill>
                <a:srgbClr val="449FA2"/>
              </a:solidFill>
            </a:endParaRPr>
          </a:p>
          <a:p>
            <a:pPr algn="ctr"/>
            <a:endParaRPr lang="en-GB" sz="4000" b="1" dirty="0"/>
          </a:p>
          <a:p>
            <a:pPr algn="ctr"/>
            <a:endParaRPr lang="en-GB" sz="4000" b="1" dirty="0"/>
          </a:p>
          <a:p>
            <a:pPr algn="ctr"/>
            <a:endParaRPr lang="en-GB" sz="4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b="1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748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07A47-AAF8-448E-8192-034A9D7398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94500" y="355674"/>
            <a:ext cx="4724400" cy="11826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Evidence from the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EU OSH Information system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52AE5E-7E33-452A-B08E-3680D5BA2F02}"/>
              </a:ext>
            </a:extLst>
          </p:cNvPr>
          <p:cNvGrpSpPr/>
          <p:nvPr/>
        </p:nvGrpSpPr>
        <p:grpSpPr>
          <a:xfrm>
            <a:off x="724132" y="1905371"/>
            <a:ext cx="10625857" cy="4020300"/>
            <a:chOff x="724133" y="1905371"/>
            <a:chExt cx="10110044" cy="4020300"/>
          </a:xfrm>
        </p:grpSpPr>
        <p:sp>
          <p:nvSpPr>
            <p:cNvPr id="8" name="Rectangle 478">
              <a:extLst>
                <a:ext uri="{FF2B5EF4-FFF2-40B4-BE49-F238E27FC236}">
                  <a16:creationId xmlns:a16="http://schemas.microsoft.com/office/drawing/2014/main" id="{0C771E52-2EE5-4522-9662-2A73C65DF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843" y="1953207"/>
              <a:ext cx="6581345" cy="444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4271" tIns="37136" rIns="74271" bIns="37136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750532"/>
              <a:r>
                <a:rPr lang="en-US" sz="2400" b="1" dirty="0">
                  <a:solidFill>
                    <a:srgbClr val="449FA2"/>
                  </a:solidFill>
                </a:rPr>
                <a:t>Structure of the presentation</a:t>
              </a:r>
              <a:endParaRPr lang="en-GB" sz="2400" dirty="0">
                <a:solidFill>
                  <a:srgbClr val="449FA2"/>
                </a:solidFill>
              </a:endParaRPr>
            </a:p>
          </p:txBody>
        </p:sp>
        <p:grpSp>
          <p:nvGrpSpPr>
            <p:cNvPr id="9" name="Group 103">
              <a:extLst>
                <a:ext uri="{FF2B5EF4-FFF2-40B4-BE49-F238E27FC236}">
                  <a16:creationId xmlns:a16="http://schemas.microsoft.com/office/drawing/2014/main" id="{D71E831A-784E-42F4-9E5C-AD13C1FCF11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4133" y="1905371"/>
              <a:ext cx="540000" cy="540000"/>
              <a:chOff x="8447928" y="2258092"/>
              <a:chExt cx="612000" cy="612000"/>
            </a:xfrm>
          </p:grpSpPr>
          <p:sp>
            <p:nvSpPr>
              <p:cNvPr id="10" name="Oval 337">
                <a:extLst>
                  <a:ext uri="{FF2B5EF4-FFF2-40B4-BE49-F238E27FC236}">
                    <a16:creationId xmlns:a16="http://schemas.microsoft.com/office/drawing/2014/main" id="{5B7F15C6-EBD7-4049-B2A8-D6CF02D4C2DB}"/>
                  </a:ext>
                </a:extLst>
              </p:cNvPr>
              <p:cNvSpPr/>
              <p:nvPr/>
            </p:nvSpPr>
            <p:spPr bwMode="ltGray">
              <a:xfrm>
                <a:off x="8447928" y="2258092"/>
                <a:ext cx="612000" cy="612000"/>
              </a:xfrm>
              <a:prstGeom prst="ellipse">
                <a:avLst/>
              </a:prstGeom>
              <a:solidFill>
                <a:srgbClr val="449FA2"/>
              </a:solidFill>
              <a:ln w="3175">
                <a:solidFill>
                  <a:srgbClr val="449F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11" name="Freeform 4960">
                <a:extLst>
                  <a:ext uri="{FF2B5EF4-FFF2-40B4-BE49-F238E27FC236}">
                    <a16:creationId xmlns:a16="http://schemas.microsoft.com/office/drawing/2014/main" id="{722C661D-2004-44CD-A1C9-12E540182C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59459" y="2479874"/>
                <a:ext cx="421594" cy="221638"/>
              </a:xfrm>
              <a:custGeom>
                <a:avLst/>
                <a:gdLst>
                  <a:gd name="T0" fmla="*/ 242 w 350"/>
                  <a:gd name="T1" fmla="*/ 32 h 184"/>
                  <a:gd name="T2" fmla="*/ 236 w 350"/>
                  <a:gd name="T3" fmla="*/ 42 h 184"/>
                  <a:gd name="T4" fmla="*/ 78 w 350"/>
                  <a:gd name="T5" fmla="*/ 42 h 184"/>
                  <a:gd name="T6" fmla="*/ 68 w 350"/>
                  <a:gd name="T7" fmla="*/ 36 h 184"/>
                  <a:gd name="T8" fmla="*/ 68 w 350"/>
                  <a:gd name="T9" fmla="*/ 10 h 184"/>
                  <a:gd name="T10" fmla="*/ 74 w 350"/>
                  <a:gd name="T11" fmla="*/ 0 h 184"/>
                  <a:gd name="T12" fmla="*/ 232 w 350"/>
                  <a:gd name="T13" fmla="*/ 0 h 184"/>
                  <a:gd name="T14" fmla="*/ 242 w 350"/>
                  <a:gd name="T15" fmla="*/ 6 h 184"/>
                  <a:gd name="T16" fmla="*/ 34 w 350"/>
                  <a:gd name="T17" fmla="*/ 0 h 184"/>
                  <a:gd name="T18" fmla="*/ 6 w 350"/>
                  <a:gd name="T19" fmla="*/ 0 h 184"/>
                  <a:gd name="T20" fmla="*/ 0 w 350"/>
                  <a:gd name="T21" fmla="*/ 10 h 184"/>
                  <a:gd name="T22" fmla="*/ 0 w 350"/>
                  <a:gd name="T23" fmla="*/ 36 h 184"/>
                  <a:gd name="T24" fmla="*/ 10 w 350"/>
                  <a:gd name="T25" fmla="*/ 42 h 184"/>
                  <a:gd name="T26" fmla="*/ 38 w 350"/>
                  <a:gd name="T27" fmla="*/ 42 h 184"/>
                  <a:gd name="T28" fmla="*/ 44 w 350"/>
                  <a:gd name="T29" fmla="*/ 32 h 184"/>
                  <a:gd name="T30" fmla="*/ 42 w 350"/>
                  <a:gd name="T31" fmla="*/ 6 h 184"/>
                  <a:gd name="T32" fmla="*/ 34 w 350"/>
                  <a:gd name="T33" fmla="*/ 0 h 184"/>
                  <a:gd name="T34" fmla="*/ 174 w 350"/>
                  <a:gd name="T35" fmla="*/ 114 h 184"/>
                  <a:gd name="T36" fmla="*/ 78 w 350"/>
                  <a:gd name="T37" fmla="*/ 70 h 184"/>
                  <a:gd name="T38" fmla="*/ 70 w 350"/>
                  <a:gd name="T39" fmla="*/ 72 h 184"/>
                  <a:gd name="T40" fmla="*/ 68 w 350"/>
                  <a:gd name="T41" fmla="*/ 104 h 184"/>
                  <a:gd name="T42" fmla="*/ 70 w 350"/>
                  <a:gd name="T43" fmla="*/ 110 h 184"/>
                  <a:gd name="T44" fmla="*/ 78 w 350"/>
                  <a:gd name="T45" fmla="*/ 114 h 184"/>
                  <a:gd name="T46" fmla="*/ 10 w 350"/>
                  <a:gd name="T47" fmla="*/ 140 h 184"/>
                  <a:gd name="T48" fmla="*/ 0 w 350"/>
                  <a:gd name="T49" fmla="*/ 146 h 184"/>
                  <a:gd name="T50" fmla="*/ 0 w 350"/>
                  <a:gd name="T51" fmla="*/ 174 h 184"/>
                  <a:gd name="T52" fmla="*/ 6 w 350"/>
                  <a:gd name="T53" fmla="*/ 184 h 184"/>
                  <a:gd name="T54" fmla="*/ 34 w 350"/>
                  <a:gd name="T55" fmla="*/ 184 h 184"/>
                  <a:gd name="T56" fmla="*/ 42 w 350"/>
                  <a:gd name="T57" fmla="*/ 178 h 184"/>
                  <a:gd name="T58" fmla="*/ 44 w 350"/>
                  <a:gd name="T59" fmla="*/ 150 h 184"/>
                  <a:gd name="T60" fmla="*/ 38 w 350"/>
                  <a:gd name="T61" fmla="*/ 142 h 184"/>
                  <a:gd name="T62" fmla="*/ 188 w 350"/>
                  <a:gd name="T63" fmla="*/ 140 h 184"/>
                  <a:gd name="T64" fmla="*/ 74 w 350"/>
                  <a:gd name="T65" fmla="*/ 142 h 184"/>
                  <a:gd name="T66" fmla="*/ 68 w 350"/>
                  <a:gd name="T67" fmla="*/ 150 h 184"/>
                  <a:gd name="T68" fmla="*/ 68 w 350"/>
                  <a:gd name="T69" fmla="*/ 178 h 184"/>
                  <a:gd name="T70" fmla="*/ 78 w 350"/>
                  <a:gd name="T71" fmla="*/ 184 h 184"/>
                  <a:gd name="T72" fmla="*/ 34 w 350"/>
                  <a:gd name="T73" fmla="*/ 70 h 184"/>
                  <a:gd name="T74" fmla="*/ 6 w 350"/>
                  <a:gd name="T75" fmla="*/ 70 h 184"/>
                  <a:gd name="T76" fmla="*/ 0 w 350"/>
                  <a:gd name="T77" fmla="*/ 80 h 184"/>
                  <a:gd name="T78" fmla="*/ 0 w 350"/>
                  <a:gd name="T79" fmla="*/ 108 h 184"/>
                  <a:gd name="T80" fmla="*/ 10 w 350"/>
                  <a:gd name="T81" fmla="*/ 114 h 184"/>
                  <a:gd name="T82" fmla="*/ 38 w 350"/>
                  <a:gd name="T83" fmla="*/ 112 h 184"/>
                  <a:gd name="T84" fmla="*/ 44 w 350"/>
                  <a:gd name="T85" fmla="*/ 104 h 184"/>
                  <a:gd name="T86" fmla="*/ 42 w 350"/>
                  <a:gd name="T87" fmla="*/ 76 h 184"/>
                  <a:gd name="T88" fmla="*/ 34 w 350"/>
                  <a:gd name="T89" fmla="*/ 70 h 184"/>
                  <a:gd name="T90" fmla="*/ 312 w 350"/>
                  <a:gd name="T91" fmla="*/ 0 h 184"/>
                  <a:gd name="T92" fmla="*/ 184 w 350"/>
                  <a:gd name="T93" fmla="*/ 6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0" h="184">
                    <a:moveTo>
                      <a:pt x="242" y="10"/>
                    </a:moveTo>
                    <a:lnTo>
                      <a:pt x="242" y="32"/>
                    </a:lnTo>
                    <a:lnTo>
                      <a:pt x="242" y="32"/>
                    </a:lnTo>
                    <a:lnTo>
                      <a:pt x="242" y="36"/>
                    </a:lnTo>
                    <a:lnTo>
                      <a:pt x="240" y="40"/>
                    </a:lnTo>
                    <a:lnTo>
                      <a:pt x="236" y="42"/>
                    </a:lnTo>
                    <a:lnTo>
                      <a:pt x="232" y="42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0" y="40"/>
                    </a:lnTo>
                    <a:lnTo>
                      <a:pt x="68" y="36"/>
                    </a:lnTo>
                    <a:lnTo>
                      <a:pt x="68" y="32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6"/>
                    </a:lnTo>
                    <a:lnTo>
                      <a:pt x="70" y="2"/>
                    </a:lnTo>
                    <a:lnTo>
                      <a:pt x="74" y="0"/>
                    </a:lnTo>
                    <a:lnTo>
                      <a:pt x="78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36" y="0"/>
                    </a:lnTo>
                    <a:lnTo>
                      <a:pt x="240" y="2"/>
                    </a:lnTo>
                    <a:lnTo>
                      <a:pt x="242" y="6"/>
                    </a:lnTo>
                    <a:lnTo>
                      <a:pt x="242" y="10"/>
                    </a:lnTo>
                    <a:lnTo>
                      <a:pt x="242" y="10"/>
                    </a:lnTo>
                    <a:close/>
                    <a:moveTo>
                      <a:pt x="34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6" y="42"/>
                    </a:lnTo>
                    <a:lnTo>
                      <a:pt x="10" y="42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8" y="42"/>
                    </a:lnTo>
                    <a:lnTo>
                      <a:pt x="40" y="40"/>
                    </a:lnTo>
                    <a:lnTo>
                      <a:pt x="42" y="36"/>
                    </a:lnTo>
                    <a:lnTo>
                      <a:pt x="44" y="3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  <a:moveTo>
                      <a:pt x="78" y="114"/>
                    </a:moveTo>
                    <a:lnTo>
                      <a:pt x="174" y="114"/>
                    </a:lnTo>
                    <a:lnTo>
                      <a:pt x="156" y="80"/>
                    </a:lnTo>
                    <a:lnTo>
                      <a:pt x="150" y="70"/>
                    </a:lnTo>
                    <a:lnTo>
                      <a:pt x="78" y="70"/>
                    </a:lnTo>
                    <a:lnTo>
                      <a:pt x="78" y="70"/>
                    </a:lnTo>
                    <a:lnTo>
                      <a:pt x="74" y="70"/>
                    </a:lnTo>
                    <a:lnTo>
                      <a:pt x="70" y="72"/>
                    </a:lnTo>
                    <a:lnTo>
                      <a:pt x="68" y="76"/>
                    </a:lnTo>
                    <a:lnTo>
                      <a:pt x="68" y="80"/>
                    </a:lnTo>
                    <a:lnTo>
                      <a:pt x="68" y="104"/>
                    </a:lnTo>
                    <a:lnTo>
                      <a:pt x="68" y="104"/>
                    </a:lnTo>
                    <a:lnTo>
                      <a:pt x="68" y="108"/>
                    </a:lnTo>
                    <a:lnTo>
                      <a:pt x="70" y="110"/>
                    </a:lnTo>
                    <a:lnTo>
                      <a:pt x="74" y="112"/>
                    </a:lnTo>
                    <a:lnTo>
                      <a:pt x="78" y="114"/>
                    </a:lnTo>
                    <a:lnTo>
                      <a:pt x="78" y="114"/>
                    </a:lnTo>
                    <a:close/>
                    <a:moveTo>
                      <a:pt x="34" y="140"/>
                    </a:moveTo>
                    <a:lnTo>
                      <a:pt x="10" y="140"/>
                    </a:lnTo>
                    <a:lnTo>
                      <a:pt x="10" y="140"/>
                    </a:lnTo>
                    <a:lnTo>
                      <a:pt x="6" y="142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8"/>
                    </a:lnTo>
                    <a:lnTo>
                      <a:pt x="2" y="182"/>
                    </a:lnTo>
                    <a:lnTo>
                      <a:pt x="6" y="184"/>
                    </a:lnTo>
                    <a:lnTo>
                      <a:pt x="10" y="184"/>
                    </a:lnTo>
                    <a:lnTo>
                      <a:pt x="34" y="184"/>
                    </a:lnTo>
                    <a:lnTo>
                      <a:pt x="34" y="184"/>
                    </a:lnTo>
                    <a:lnTo>
                      <a:pt x="38" y="184"/>
                    </a:lnTo>
                    <a:lnTo>
                      <a:pt x="40" y="182"/>
                    </a:lnTo>
                    <a:lnTo>
                      <a:pt x="42" y="178"/>
                    </a:lnTo>
                    <a:lnTo>
                      <a:pt x="44" y="17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42" y="146"/>
                    </a:lnTo>
                    <a:lnTo>
                      <a:pt x="40" y="144"/>
                    </a:lnTo>
                    <a:lnTo>
                      <a:pt x="38" y="142"/>
                    </a:lnTo>
                    <a:lnTo>
                      <a:pt x="34" y="140"/>
                    </a:lnTo>
                    <a:lnTo>
                      <a:pt x="34" y="140"/>
                    </a:lnTo>
                    <a:close/>
                    <a:moveTo>
                      <a:pt x="188" y="140"/>
                    </a:moveTo>
                    <a:lnTo>
                      <a:pt x="78" y="140"/>
                    </a:lnTo>
                    <a:lnTo>
                      <a:pt x="78" y="140"/>
                    </a:lnTo>
                    <a:lnTo>
                      <a:pt x="74" y="142"/>
                    </a:lnTo>
                    <a:lnTo>
                      <a:pt x="70" y="144"/>
                    </a:lnTo>
                    <a:lnTo>
                      <a:pt x="68" y="146"/>
                    </a:lnTo>
                    <a:lnTo>
                      <a:pt x="68" y="150"/>
                    </a:lnTo>
                    <a:lnTo>
                      <a:pt x="68" y="174"/>
                    </a:lnTo>
                    <a:lnTo>
                      <a:pt x="68" y="174"/>
                    </a:lnTo>
                    <a:lnTo>
                      <a:pt x="68" y="178"/>
                    </a:lnTo>
                    <a:lnTo>
                      <a:pt x="70" y="182"/>
                    </a:lnTo>
                    <a:lnTo>
                      <a:pt x="74" y="184"/>
                    </a:lnTo>
                    <a:lnTo>
                      <a:pt x="78" y="184"/>
                    </a:lnTo>
                    <a:lnTo>
                      <a:pt x="212" y="184"/>
                    </a:lnTo>
                    <a:lnTo>
                      <a:pt x="188" y="140"/>
                    </a:lnTo>
                    <a:close/>
                    <a:moveTo>
                      <a:pt x="34" y="70"/>
                    </a:moveTo>
                    <a:lnTo>
                      <a:pt x="10" y="70"/>
                    </a:lnTo>
                    <a:lnTo>
                      <a:pt x="10" y="70"/>
                    </a:lnTo>
                    <a:lnTo>
                      <a:pt x="6" y="70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8"/>
                    </a:lnTo>
                    <a:lnTo>
                      <a:pt x="2" y="110"/>
                    </a:lnTo>
                    <a:lnTo>
                      <a:pt x="6" y="112"/>
                    </a:lnTo>
                    <a:lnTo>
                      <a:pt x="10" y="114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8" y="112"/>
                    </a:lnTo>
                    <a:lnTo>
                      <a:pt x="40" y="110"/>
                    </a:lnTo>
                    <a:lnTo>
                      <a:pt x="42" y="108"/>
                    </a:lnTo>
                    <a:lnTo>
                      <a:pt x="44" y="104"/>
                    </a:lnTo>
                    <a:lnTo>
                      <a:pt x="44" y="80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2"/>
                    </a:lnTo>
                    <a:lnTo>
                      <a:pt x="38" y="70"/>
                    </a:lnTo>
                    <a:lnTo>
                      <a:pt x="34" y="70"/>
                    </a:lnTo>
                    <a:lnTo>
                      <a:pt x="34" y="70"/>
                    </a:lnTo>
                    <a:close/>
                    <a:moveTo>
                      <a:pt x="350" y="0"/>
                    </a:moveTo>
                    <a:lnTo>
                      <a:pt x="312" y="0"/>
                    </a:lnTo>
                    <a:lnTo>
                      <a:pt x="248" y="116"/>
                    </a:lnTo>
                    <a:lnTo>
                      <a:pt x="220" y="66"/>
                    </a:lnTo>
                    <a:lnTo>
                      <a:pt x="184" y="66"/>
                    </a:lnTo>
                    <a:lnTo>
                      <a:pt x="248" y="184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4CDA4FD3-CFFB-4027-9FA0-456B62EA4CFB}"/>
                </a:ext>
              </a:extLst>
            </p:cNvPr>
            <p:cNvSpPr txBox="1"/>
            <p:nvPr/>
          </p:nvSpPr>
          <p:spPr bwMode="auto">
            <a:xfrm>
              <a:off x="1804560" y="2458589"/>
              <a:ext cx="9029617" cy="3467082"/>
            </a:xfrm>
            <a:prstGeom prst="rect">
              <a:avLst/>
            </a:prstGeom>
            <a:solidFill>
              <a:srgbClr val="C4E5E6">
                <a:alpha val="40000"/>
              </a:srgbClr>
            </a:solidFill>
          </p:spPr>
          <p:txBody>
            <a:bodyPr wrap="square" lIns="108000" tIns="0" rIns="0" bIns="0" rtlCol="0" anchor="t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State and trends</a:t>
              </a:r>
              <a:br>
                <a:rPr lang="en-GB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GB" sz="2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Major developments of working conditions, outcomes and OSH-related context </a:t>
              </a:r>
              <a:r>
                <a:rPr lang="en-GB" sz="2000" kern="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like: </a:t>
              </a:r>
              <a:r>
                <a:rPr lang="en-GB" sz="2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contract types, skills and qualifications, </a:t>
              </a:r>
              <a:r>
                <a:rPr lang="en-GB" sz="2000" kern="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</a:t>
              </a:r>
              <a:r>
                <a:rPr lang="en-GB" sz="2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igration… 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Conclusions </a:t>
              </a:r>
              <a:br>
                <a:rPr lang="en-GB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GB" sz="2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Areas of </a:t>
              </a:r>
              <a:r>
                <a:rPr lang="en-GB" sz="2000" b="1" dirty="0">
                  <a:solidFill>
                    <a:srgbClr val="449F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improvement</a:t>
              </a:r>
              <a:r>
                <a:rPr lang="en-GB" sz="2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areas of </a:t>
              </a:r>
              <a:r>
                <a:rPr lang="en-GB" sz="2000" b="1" dirty="0">
                  <a:solidFill>
                    <a:srgbClr val="449F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ambiguity/stagnation </a:t>
              </a:r>
              <a:r>
                <a:rPr lang="en-GB" sz="2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and </a:t>
              </a:r>
              <a:br>
                <a:rPr lang="en-GB" sz="2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GB" sz="2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areas of </a:t>
              </a:r>
              <a:r>
                <a:rPr lang="en-GB" sz="2000" b="1" dirty="0">
                  <a:solidFill>
                    <a:srgbClr val="449F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concern </a:t>
              </a:r>
              <a:br>
                <a:rPr lang="en-GB" sz="2000" b="1" dirty="0">
                  <a:solidFill>
                    <a:srgbClr val="449F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GB" sz="24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GB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Strategic responses covered by EU-OSHA in IED’s presentation</a:t>
              </a:r>
              <a:br>
                <a:rPr lang="en-GB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GB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More background and references in the summary and the full </a:t>
              </a:r>
              <a:r>
                <a:rPr lang="en-GB" kern="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report </a:t>
              </a:r>
              <a:br>
                <a:rPr lang="en-GB" kern="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GB" kern="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‘</a:t>
              </a:r>
              <a:r>
                <a:rPr lang="en-GB" b="1" dirty="0">
                  <a:solidFill>
                    <a:srgbClr val="449FA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Occupational safety and health in Europe - state and trends 2023’</a:t>
              </a:r>
              <a:endParaRPr lang="de-DE" b="1" dirty="0">
                <a:solidFill>
                  <a:srgbClr val="449FA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2000" kern="100" dirty="0"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  <a:p>
              <a:endParaRPr lang="en-GB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940521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07A47-AAF8-448E-8192-034A9D7398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94500" y="355674"/>
            <a:ext cx="4724400" cy="11826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Evidence from the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EU OSH Information system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E9EBDE-3EF7-48E4-BF46-992EB022A170}"/>
              </a:ext>
            </a:extLst>
          </p:cNvPr>
          <p:cNvGrpSpPr/>
          <p:nvPr/>
        </p:nvGrpSpPr>
        <p:grpSpPr>
          <a:xfrm>
            <a:off x="806277" y="1978207"/>
            <a:ext cx="9149253" cy="3508193"/>
            <a:chOff x="806277" y="2229221"/>
            <a:chExt cx="9149253" cy="3508193"/>
          </a:xfrm>
        </p:grpSpPr>
        <p:sp>
          <p:nvSpPr>
            <p:cNvPr id="13" name="Rectangle 478">
              <a:extLst>
                <a:ext uri="{FF2B5EF4-FFF2-40B4-BE49-F238E27FC236}">
                  <a16:creationId xmlns:a16="http://schemas.microsoft.com/office/drawing/2014/main" id="{0E1E02E8-8BD8-4365-9320-664B6463C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8777" y="2241197"/>
              <a:ext cx="6581345" cy="444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4271" tIns="37136" rIns="74271" bIns="37136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750532"/>
              <a:r>
                <a:rPr lang="en-US" sz="2400" b="1" dirty="0">
                  <a:solidFill>
                    <a:srgbClr val="449FA2"/>
                  </a:solidFill>
                </a:rPr>
                <a:t>State and trends</a:t>
              </a:r>
              <a:endParaRPr lang="en-GB" sz="2400" dirty="0">
                <a:solidFill>
                  <a:srgbClr val="449FA2"/>
                </a:solidFill>
              </a:endParaRPr>
            </a:p>
          </p:txBody>
        </p:sp>
        <p:grpSp>
          <p:nvGrpSpPr>
            <p:cNvPr id="14" name="Group 103">
              <a:extLst>
                <a:ext uri="{FF2B5EF4-FFF2-40B4-BE49-F238E27FC236}">
                  <a16:creationId xmlns:a16="http://schemas.microsoft.com/office/drawing/2014/main" id="{71F399FA-8E2C-4EFE-8A14-5EA626918BF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6277" y="2229221"/>
              <a:ext cx="540000" cy="540000"/>
              <a:chOff x="8447928" y="2258092"/>
              <a:chExt cx="612000" cy="612000"/>
            </a:xfrm>
          </p:grpSpPr>
          <p:sp>
            <p:nvSpPr>
              <p:cNvPr id="15" name="Oval 337">
                <a:extLst>
                  <a:ext uri="{FF2B5EF4-FFF2-40B4-BE49-F238E27FC236}">
                    <a16:creationId xmlns:a16="http://schemas.microsoft.com/office/drawing/2014/main" id="{ABE92488-8A10-4BD4-AD94-ED45F6168A11}"/>
                  </a:ext>
                </a:extLst>
              </p:cNvPr>
              <p:cNvSpPr/>
              <p:nvPr/>
            </p:nvSpPr>
            <p:spPr bwMode="ltGray">
              <a:xfrm>
                <a:off x="8447928" y="2258092"/>
                <a:ext cx="612000" cy="612000"/>
              </a:xfrm>
              <a:prstGeom prst="ellipse">
                <a:avLst/>
              </a:prstGeom>
              <a:solidFill>
                <a:srgbClr val="449FA2"/>
              </a:solidFill>
              <a:ln w="3175">
                <a:solidFill>
                  <a:srgbClr val="449F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16" name="Freeform 4960">
                <a:extLst>
                  <a:ext uri="{FF2B5EF4-FFF2-40B4-BE49-F238E27FC236}">
                    <a16:creationId xmlns:a16="http://schemas.microsoft.com/office/drawing/2014/main" id="{74766172-9292-4853-9073-03B0B7B9AA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59459" y="2479874"/>
                <a:ext cx="421594" cy="221638"/>
              </a:xfrm>
              <a:custGeom>
                <a:avLst/>
                <a:gdLst>
                  <a:gd name="T0" fmla="*/ 242 w 350"/>
                  <a:gd name="T1" fmla="*/ 32 h 184"/>
                  <a:gd name="T2" fmla="*/ 236 w 350"/>
                  <a:gd name="T3" fmla="*/ 42 h 184"/>
                  <a:gd name="T4" fmla="*/ 78 w 350"/>
                  <a:gd name="T5" fmla="*/ 42 h 184"/>
                  <a:gd name="T6" fmla="*/ 68 w 350"/>
                  <a:gd name="T7" fmla="*/ 36 h 184"/>
                  <a:gd name="T8" fmla="*/ 68 w 350"/>
                  <a:gd name="T9" fmla="*/ 10 h 184"/>
                  <a:gd name="T10" fmla="*/ 74 w 350"/>
                  <a:gd name="T11" fmla="*/ 0 h 184"/>
                  <a:gd name="T12" fmla="*/ 232 w 350"/>
                  <a:gd name="T13" fmla="*/ 0 h 184"/>
                  <a:gd name="T14" fmla="*/ 242 w 350"/>
                  <a:gd name="T15" fmla="*/ 6 h 184"/>
                  <a:gd name="T16" fmla="*/ 34 w 350"/>
                  <a:gd name="T17" fmla="*/ 0 h 184"/>
                  <a:gd name="T18" fmla="*/ 6 w 350"/>
                  <a:gd name="T19" fmla="*/ 0 h 184"/>
                  <a:gd name="T20" fmla="*/ 0 w 350"/>
                  <a:gd name="T21" fmla="*/ 10 h 184"/>
                  <a:gd name="T22" fmla="*/ 0 w 350"/>
                  <a:gd name="T23" fmla="*/ 36 h 184"/>
                  <a:gd name="T24" fmla="*/ 10 w 350"/>
                  <a:gd name="T25" fmla="*/ 42 h 184"/>
                  <a:gd name="T26" fmla="*/ 38 w 350"/>
                  <a:gd name="T27" fmla="*/ 42 h 184"/>
                  <a:gd name="T28" fmla="*/ 44 w 350"/>
                  <a:gd name="T29" fmla="*/ 32 h 184"/>
                  <a:gd name="T30" fmla="*/ 42 w 350"/>
                  <a:gd name="T31" fmla="*/ 6 h 184"/>
                  <a:gd name="T32" fmla="*/ 34 w 350"/>
                  <a:gd name="T33" fmla="*/ 0 h 184"/>
                  <a:gd name="T34" fmla="*/ 174 w 350"/>
                  <a:gd name="T35" fmla="*/ 114 h 184"/>
                  <a:gd name="T36" fmla="*/ 78 w 350"/>
                  <a:gd name="T37" fmla="*/ 70 h 184"/>
                  <a:gd name="T38" fmla="*/ 70 w 350"/>
                  <a:gd name="T39" fmla="*/ 72 h 184"/>
                  <a:gd name="T40" fmla="*/ 68 w 350"/>
                  <a:gd name="T41" fmla="*/ 104 h 184"/>
                  <a:gd name="T42" fmla="*/ 70 w 350"/>
                  <a:gd name="T43" fmla="*/ 110 h 184"/>
                  <a:gd name="T44" fmla="*/ 78 w 350"/>
                  <a:gd name="T45" fmla="*/ 114 h 184"/>
                  <a:gd name="T46" fmla="*/ 10 w 350"/>
                  <a:gd name="T47" fmla="*/ 140 h 184"/>
                  <a:gd name="T48" fmla="*/ 0 w 350"/>
                  <a:gd name="T49" fmla="*/ 146 h 184"/>
                  <a:gd name="T50" fmla="*/ 0 w 350"/>
                  <a:gd name="T51" fmla="*/ 174 h 184"/>
                  <a:gd name="T52" fmla="*/ 6 w 350"/>
                  <a:gd name="T53" fmla="*/ 184 h 184"/>
                  <a:gd name="T54" fmla="*/ 34 w 350"/>
                  <a:gd name="T55" fmla="*/ 184 h 184"/>
                  <a:gd name="T56" fmla="*/ 42 w 350"/>
                  <a:gd name="T57" fmla="*/ 178 h 184"/>
                  <a:gd name="T58" fmla="*/ 44 w 350"/>
                  <a:gd name="T59" fmla="*/ 150 h 184"/>
                  <a:gd name="T60" fmla="*/ 38 w 350"/>
                  <a:gd name="T61" fmla="*/ 142 h 184"/>
                  <a:gd name="T62" fmla="*/ 188 w 350"/>
                  <a:gd name="T63" fmla="*/ 140 h 184"/>
                  <a:gd name="T64" fmla="*/ 74 w 350"/>
                  <a:gd name="T65" fmla="*/ 142 h 184"/>
                  <a:gd name="T66" fmla="*/ 68 w 350"/>
                  <a:gd name="T67" fmla="*/ 150 h 184"/>
                  <a:gd name="T68" fmla="*/ 68 w 350"/>
                  <a:gd name="T69" fmla="*/ 178 h 184"/>
                  <a:gd name="T70" fmla="*/ 78 w 350"/>
                  <a:gd name="T71" fmla="*/ 184 h 184"/>
                  <a:gd name="T72" fmla="*/ 34 w 350"/>
                  <a:gd name="T73" fmla="*/ 70 h 184"/>
                  <a:gd name="T74" fmla="*/ 6 w 350"/>
                  <a:gd name="T75" fmla="*/ 70 h 184"/>
                  <a:gd name="T76" fmla="*/ 0 w 350"/>
                  <a:gd name="T77" fmla="*/ 80 h 184"/>
                  <a:gd name="T78" fmla="*/ 0 w 350"/>
                  <a:gd name="T79" fmla="*/ 108 h 184"/>
                  <a:gd name="T80" fmla="*/ 10 w 350"/>
                  <a:gd name="T81" fmla="*/ 114 h 184"/>
                  <a:gd name="T82" fmla="*/ 38 w 350"/>
                  <a:gd name="T83" fmla="*/ 112 h 184"/>
                  <a:gd name="T84" fmla="*/ 44 w 350"/>
                  <a:gd name="T85" fmla="*/ 104 h 184"/>
                  <a:gd name="T86" fmla="*/ 42 w 350"/>
                  <a:gd name="T87" fmla="*/ 76 h 184"/>
                  <a:gd name="T88" fmla="*/ 34 w 350"/>
                  <a:gd name="T89" fmla="*/ 70 h 184"/>
                  <a:gd name="T90" fmla="*/ 312 w 350"/>
                  <a:gd name="T91" fmla="*/ 0 h 184"/>
                  <a:gd name="T92" fmla="*/ 184 w 350"/>
                  <a:gd name="T93" fmla="*/ 6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0" h="184">
                    <a:moveTo>
                      <a:pt x="242" y="10"/>
                    </a:moveTo>
                    <a:lnTo>
                      <a:pt x="242" y="32"/>
                    </a:lnTo>
                    <a:lnTo>
                      <a:pt x="242" y="32"/>
                    </a:lnTo>
                    <a:lnTo>
                      <a:pt x="242" y="36"/>
                    </a:lnTo>
                    <a:lnTo>
                      <a:pt x="240" y="40"/>
                    </a:lnTo>
                    <a:lnTo>
                      <a:pt x="236" y="42"/>
                    </a:lnTo>
                    <a:lnTo>
                      <a:pt x="232" y="42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0" y="40"/>
                    </a:lnTo>
                    <a:lnTo>
                      <a:pt x="68" y="36"/>
                    </a:lnTo>
                    <a:lnTo>
                      <a:pt x="68" y="32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6"/>
                    </a:lnTo>
                    <a:lnTo>
                      <a:pt x="70" y="2"/>
                    </a:lnTo>
                    <a:lnTo>
                      <a:pt x="74" y="0"/>
                    </a:lnTo>
                    <a:lnTo>
                      <a:pt x="78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36" y="0"/>
                    </a:lnTo>
                    <a:lnTo>
                      <a:pt x="240" y="2"/>
                    </a:lnTo>
                    <a:lnTo>
                      <a:pt x="242" y="6"/>
                    </a:lnTo>
                    <a:lnTo>
                      <a:pt x="242" y="10"/>
                    </a:lnTo>
                    <a:lnTo>
                      <a:pt x="242" y="10"/>
                    </a:lnTo>
                    <a:close/>
                    <a:moveTo>
                      <a:pt x="34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6" y="42"/>
                    </a:lnTo>
                    <a:lnTo>
                      <a:pt x="10" y="42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8" y="42"/>
                    </a:lnTo>
                    <a:lnTo>
                      <a:pt x="40" y="40"/>
                    </a:lnTo>
                    <a:lnTo>
                      <a:pt x="42" y="36"/>
                    </a:lnTo>
                    <a:lnTo>
                      <a:pt x="44" y="3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  <a:moveTo>
                      <a:pt x="78" y="114"/>
                    </a:moveTo>
                    <a:lnTo>
                      <a:pt x="174" y="114"/>
                    </a:lnTo>
                    <a:lnTo>
                      <a:pt x="156" y="80"/>
                    </a:lnTo>
                    <a:lnTo>
                      <a:pt x="150" y="70"/>
                    </a:lnTo>
                    <a:lnTo>
                      <a:pt x="78" y="70"/>
                    </a:lnTo>
                    <a:lnTo>
                      <a:pt x="78" y="70"/>
                    </a:lnTo>
                    <a:lnTo>
                      <a:pt x="74" y="70"/>
                    </a:lnTo>
                    <a:lnTo>
                      <a:pt x="70" y="72"/>
                    </a:lnTo>
                    <a:lnTo>
                      <a:pt x="68" y="76"/>
                    </a:lnTo>
                    <a:lnTo>
                      <a:pt x="68" y="80"/>
                    </a:lnTo>
                    <a:lnTo>
                      <a:pt x="68" y="104"/>
                    </a:lnTo>
                    <a:lnTo>
                      <a:pt x="68" y="104"/>
                    </a:lnTo>
                    <a:lnTo>
                      <a:pt x="68" y="108"/>
                    </a:lnTo>
                    <a:lnTo>
                      <a:pt x="70" y="110"/>
                    </a:lnTo>
                    <a:lnTo>
                      <a:pt x="74" y="112"/>
                    </a:lnTo>
                    <a:lnTo>
                      <a:pt x="78" y="114"/>
                    </a:lnTo>
                    <a:lnTo>
                      <a:pt x="78" y="114"/>
                    </a:lnTo>
                    <a:close/>
                    <a:moveTo>
                      <a:pt x="34" y="140"/>
                    </a:moveTo>
                    <a:lnTo>
                      <a:pt x="10" y="140"/>
                    </a:lnTo>
                    <a:lnTo>
                      <a:pt x="10" y="140"/>
                    </a:lnTo>
                    <a:lnTo>
                      <a:pt x="6" y="142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8"/>
                    </a:lnTo>
                    <a:lnTo>
                      <a:pt x="2" y="182"/>
                    </a:lnTo>
                    <a:lnTo>
                      <a:pt x="6" y="184"/>
                    </a:lnTo>
                    <a:lnTo>
                      <a:pt x="10" y="184"/>
                    </a:lnTo>
                    <a:lnTo>
                      <a:pt x="34" y="184"/>
                    </a:lnTo>
                    <a:lnTo>
                      <a:pt x="34" y="184"/>
                    </a:lnTo>
                    <a:lnTo>
                      <a:pt x="38" y="184"/>
                    </a:lnTo>
                    <a:lnTo>
                      <a:pt x="40" y="182"/>
                    </a:lnTo>
                    <a:lnTo>
                      <a:pt x="42" y="178"/>
                    </a:lnTo>
                    <a:lnTo>
                      <a:pt x="44" y="17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42" y="146"/>
                    </a:lnTo>
                    <a:lnTo>
                      <a:pt x="40" y="144"/>
                    </a:lnTo>
                    <a:lnTo>
                      <a:pt x="38" y="142"/>
                    </a:lnTo>
                    <a:lnTo>
                      <a:pt x="34" y="140"/>
                    </a:lnTo>
                    <a:lnTo>
                      <a:pt x="34" y="140"/>
                    </a:lnTo>
                    <a:close/>
                    <a:moveTo>
                      <a:pt x="188" y="140"/>
                    </a:moveTo>
                    <a:lnTo>
                      <a:pt x="78" y="140"/>
                    </a:lnTo>
                    <a:lnTo>
                      <a:pt x="78" y="140"/>
                    </a:lnTo>
                    <a:lnTo>
                      <a:pt x="74" y="142"/>
                    </a:lnTo>
                    <a:lnTo>
                      <a:pt x="70" y="144"/>
                    </a:lnTo>
                    <a:lnTo>
                      <a:pt x="68" y="146"/>
                    </a:lnTo>
                    <a:lnTo>
                      <a:pt x="68" y="150"/>
                    </a:lnTo>
                    <a:lnTo>
                      <a:pt x="68" y="174"/>
                    </a:lnTo>
                    <a:lnTo>
                      <a:pt x="68" y="174"/>
                    </a:lnTo>
                    <a:lnTo>
                      <a:pt x="68" y="178"/>
                    </a:lnTo>
                    <a:lnTo>
                      <a:pt x="70" y="182"/>
                    </a:lnTo>
                    <a:lnTo>
                      <a:pt x="74" y="184"/>
                    </a:lnTo>
                    <a:lnTo>
                      <a:pt x="78" y="184"/>
                    </a:lnTo>
                    <a:lnTo>
                      <a:pt x="212" y="184"/>
                    </a:lnTo>
                    <a:lnTo>
                      <a:pt x="188" y="140"/>
                    </a:lnTo>
                    <a:close/>
                    <a:moveTo>
                      <a:pt x="34" y="70"/>
                    </a:moveTo>
                    <a:lnTo>
                      <a:pt x="10" y="70"/>
                    </a:lnTo>
                    <a:lnTo>
                      <a:pt x="10" y="70"/>
                    </a:lnTo>
                    <a:lnTo>
                      <a:pt x="6" y="70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8"/>
                    </a:lnTo>
                    <a:lnTo>
                      <a:pt x="2" y="110"/>
                    </a:lnTo>
                    <a:lnTo>
                      <a:pt x="6" y="112"/>
                    </a:lnTo>
                    <a:lnTo>
                      <a:pt x="10" y="114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8" y="112"/>
                    </a:lnTo>
                    <a:lnTo>
                      <a:pt x="40" y="110"/>
                    </a:lnTo>
                    <a:lnTo>
                      <a:pt x="42" y="108"/>
                    </a:lnTo>
                    <a:lnTo>
                      <a:pt x="44" y="104"/>
                    </a:lnTo>
                    <a:lnTo>
                      <a:pt x="44" y="80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2"/>
                    </a:lnTo>
                    <a:lnTo>
                      <a:pt x="38" y="70"/>
                    </a:lnTo>
                    <a:lnTo>
                      <a:pt x="34" y="70"/>
                    </a:lnTo>
                    <a:lnTo>
                      <a:pt x="34" y="70"/>
                    </a:lnTo>
                    <a:close/>
                    <a:moveTo>
                      <a:pt x="350" y="0"/>
                    </a:moveTo>
                    <a:lnTo>
                      <a:pt x="312" y="0"/>
                    </a:lnTo>
                    <a:lnTo>
                      <a:pt x="248" y="116"/>
                    </a:lnTo>
                    <a:lnTo>
                      <a:pt x="220" y="66"/>
                    </a:lnTo>
                    <a:lnTo>
                      <a:pt x="184" y="66"/>
                    </a:lnTo>
                    <a:lnTo>
                      <a:pt x="248" y="184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0F9F0E61-B7C5-41E5-804B-6E932420849C}"/>
                </a:ext>
              </a:extLst>
            </p:cNvPr>
            <p:cNvSpPr txBox="1"/>
            <p:nvPr/>
          </p:nvSpPr>
          <p:spPr bwMode="auto">
            <a:xfrm>
              <a:off x="1867080" y="2804467"/>
              <a:ext cx="8088450" cy="2932947"/>
            </a:xfrm>
            <a:prstGeom prst="rect">
              <a:avLst/>
            </a:prstGeom>
            <a:solidFill>
              <a:srgbClr val="C4E5E6">
                <a:alpha val="40000"/>
              </a:srgbClr>
            </a:solidFill>
          </p:spPr>
          <p:txBody>
            <a:bodyPr wrap="square" lIns="108000" tIns="0" rIns="0" bIns="0" rtlCol="0" anchor="t">
              <a:noAutofit/>
            </a:bodyPr>
            <a:lstStyle/>
            <a:p>
              <a:pPr>
                <a:spcAft>
                  <a:spcPts val="800"/>
                </a:spcAft>
              </a:pPr>
              <a:r>
                <a:rPr lang="en-GB" sz="2200" b="1" dirty="0">
                  <a:solidFill>
                    <a:srgbClr val="449FA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Working conditions</a:t>
              </a:r>
              <a:br>
                <a:rPr lang="en-GB" sz="22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GB" sz="2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Psychosocial risks, Working time and work intensification, Physical risks, Safety risks</a:t>
              </a:r>
            </a:p>
            <a:p>
              <a:pPr>
                <a:spcAft>
                  <a:spcPts val="800"/>
                </a:spcAft>
              </a:pPr>
              <a:r>
                <a:rPr lang="en-GB" sz="2200" b="1" dirty="0">
                  <a:solidFill>
                    <a:srgbClr val="449FA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Outcomes</a:t>
              </a:r>
              <a:br>
                <a:rPr lang="en-GB" sz="22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GB" sz="2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Accidents at work, health and wellbeing</a:t>
              </a:r>
            </a:p>
            <a:p>
              <a:pPr>
                <a:spcAft>
                  <a:spcPts val="800"/>
                </a:spcAft>
              </a:pPr>
              <a:r>
                <a:rPr lang="en-GB" sz="2200" b="1" dirty="0">
                  <a:solidFill>
                    <a:srgbClr val="449FA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Context </a:t>
              </a:r>
              <a:br>
                <a:rPr lang="en-GB" sz="22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GB" sz="2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OSH-related developments – trends and  mega trends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2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567992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07A47-AAF8-448E-8192-034A9D7398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94500" y="355674"/>
            <a:ext cx="4724400" cy="11826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Evidence from the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EU OSH Information system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686B72-25AC-44A0-9EA1-416A4D56C714}"/>
              </a:ext>
            </a:extLst>
          </p:cNvPr>
          <p:cNvGrpSpPr/>
          <p:nvPr/>
        </p:nvGrpSpPr>
        <p:grpSpPr>
          <a:xfrm>
            <a:off x="1042206" y="1701726"/>
            <a:ext cx="8653759" cy="5102463"/>
            <a:chOff x="1042206" y="1701726"/>
            <a:chExt cx="8653759" cy="5102463"/>
          </a:xfrm>
        </p:grpSpPr>
        <p:grpSp>
          <p:nvGrpSpPr>
            <p:cNvPr id="8" name="Group 103">
              <a:extLst>
                <a:ext uri="{FF2B5EF4-FFF2-40B4-BE49-F238E27FC236}">
                  <a16:creationId xmlns:a16="http://schemas.microsoft.com/office/drawing/2014/main" id="{48E09E23-B8C5-4A2B-9211-56EA316C1D4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2206" y="1887334"/>
              <a:ext cx="405000" cy="405000"/>
              <a:chOff x="8447928" y="2258092"/>
              <a:chExt cx="612000" cy="612000"/>
            </a:xfrm>
          </p:grpSpPr>
          <p:sp>
            <p:nvSpPr>
              <p:cNvPr id="9" name="Oval 337">
                <a:extLst>
                  <a:ext uri="{FF2B5EF4-FFF2-40B4-BE49-F238E27FC236}">
                    <a16:creationId xmlns:a16="http://schemas.microsoft.com/office/drawing/2014/main" id="{069185E5-BA8B-40D5-8A8A-D97091512DC7}"/>
                  </a:ext>
                </a:extLst>
              </p:cNvPr>
              <p:cNvSpPr/>
              <p:nvPr/>
            </p:nvSpPr>
            <p:spPr bwMode="ltGray">
              <a:xfrm>
                <a:off x="8447928" y="2258092"/>
                <a:ext cx="612000" cy="612000"/>
              </a:xfrm>
              <a:prstGeom prst="ellipse">
                <a:avLst/>
              </a:prstGeom>
              <a:solidFill>
                <a:srgbClr val="449FA2"/>
              </a:solidFill>
              <a:ln w="3175">
                <a:solidFill>
                  <a:srgbClr val="449F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10" name="Freeform 4960">
                <a:extLst>
                  <a:ext uri="{FF2B5EF4-FFF2-40B4-BE49-F238E27FC236}">
                    <a16:creationId xmlns:a16="http://schemas.microsoft.com/office/drawing/2014/main" id="{8287130C-068F-4211-B3FB-FACBD3F67A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59459" y="2479874"/>
                <a:ext cx="421594" cy="221638"/>
              </a:xfrm>
              <a:custGeom>
                <a:avLst/>
                <a:gdLst>
                  <a:gd name="T0" fmla="*/ 242 w 350"/>
                  <a:gd name="T1" fmla="*/ 32 h 184"/>
                  <a:gd name="T2" fmla="*/ 236 w 350"/>
                  <a:gd name="T3" fmla="*/ 42 h 184"/>
                  <a:gd name="T4" fmla="*/ 78 w 350"/>
                  <a:gd name="T5" fmla="*/ 42 h 184"/>
                  <a:gd name="T6" fmla="*/ 68 w 350"/>
                  <a:gd name="T7" fmla="*/ 36 h 184"/>
                  <a:gd name="T8" fmla="*/ 68 w 350"/>
                  <a:gd name="T9" fmla="*/ 10 h 184"/>
                  <a:gd name="T10" fmla="*/ 74 w 350"/>
                  <a:gd name="T11" fmla="*/ 0 h 184"/>
                  <a:gd name="T12" fmla="*/ 232 w 350"/>
                  <a:gd name="T13" fmla="*/ 0 h 184"/>
                  <a:gd name="T14" fmla="*/ 242 w 350"/>
                  <a:gd name="T15" fmla="*/ 6 h 184"/>
                  <a:gd name="T16" fmla="*/ 34 w 350"/>
                  <a:gd name="T17" fmla="*/ 0 h 184"/>
                  <a:gd name="T18" fmla="*/ 6 w 350"/>
                  <a:gd name="T19" fmla="*/ 0 h 184"/>
                  <a:gd name="T20" fmla="*/ 0 w 350"/>
                  <a:gd name="T21" fmla="*/ 10 h 184"/>
                  <a:gd name="T22" fmla="*/ 0 w 350"/>
                  <a:gd name="T23" fmla="*/ 36 h 184"/>
                  <a:gd name="T24" fmla="*/ 10 w 350"/>
                  <a:gd name="T25" fmla="*/ 42 h 184"/>
                  <a:gd name="T26" fmla="*/ 38 w 350"/>
                  <a:gd name="T27" fmla="*/ 42 h 184"/>
                  <a:gd name="T28" fmla="*/ 44 w 350"/>
                  <a:gd name="T29" fmla="*/ 32 h 184"/>
                  <a:gd name="T30" fmla="*/ 42 w 350"/>
                  <a:gd name="T31" fmla="*/ 6 h 184"/>
                  <a:gd name="T32" fmla="*/ 34 w 350"/>
                  <a:gd name="T33" fmla="*/ 0 h 184"/>
                  <a:gd name="T34" fmla="*/ 174 w 350"/>
                  <a:gd name="T35" fmla="*/ 114 h 184"/>
                  <a:gd name="T36" fmla="*/ 78 w 350"/>
                  <a:gd name="T37" fmla="*/ 70 h 184"/>
                  <a:gd name="T38" fmla="*/ 70 w 350"/>
                  <a:gd name="T39" fmla="*/ 72 h 184"/>
                  <a:gd name="T40" fmla="*/ 68 w 350"/>
                  <a:gd name="T41" fmla="*/ 104 h 184"/>
                  <a:gd name="T42" fmla="*/ 70 w 350"/>
                  <a:gd name="T43" fmla="*/ 110 h 184"/>
                  <a:gd name="T44" fmla="*/ 78 w 350"/>
                  <a:gd name="T45" fmla="*/ 114 h 184"/>
                  <a:gd name="T46" fmla="*/ 10 w 350"/>
                  <a:gd name="T47" fmla="*/ 140 h 184"/>
                  <a:gd name="T48" fmla="*/ 0 w 350"/>
                  <a:gd name="T49" fmla="*/ 146 h 184"/>
                  <a:gd name="T50" fmla="*/ 0 w 350"/>
                  <a:gd name="T51" fmla="*/ 174 h 184"/>
                  <a:gd name="T52" fmla="*/ 6 w 350"/>
                  <a:gd name="T53" fmla="*/ 184 h 184"/>
                  <a:gd name="T54" fmla="*/ 34 w 350"/>
                  <a:gd name="T55" fmla="*/ 184 h 184"/>
                  <a:gd name="T56" fmla="*/ 42 w 350"/>
                  <a:gd name="T57" fmla="*/ 178 h 184"/>
                  <a:gd name="T58" fmla="*/ 44 w 350"/>
                  <a:gd name="T59" fmla="*/ 150 h 184"/>
                  <a:gd name="T60" fmla="*/ 38 w 350"/>
                  <a:gd name="T61" fmla="*/ 142 h 184"/>
                  <a:gd name="T62" fmla="*/ 188 w 350"/>
                  <a:gd name="T63" fmla="*/ 140 h 184"/>
                  <a:gd name="T64" fmla="*/ 74 w 350"/>
                  <a:gd name="T65" fmla="*/ 142 h 184"/>
                  <a:gd name="T66" fmla="*/ 68 w 350"/>
                  <a:gd name="T67" fmla="*/ 150 h 184"/>
                  <a:gd name="T68" fmla="*/ 68 w 350"/>
                  <a:gd name="T69" fmla="*/ 178 h 184"/>
                  <a:gd name="T70" fmla="*/ 78 w 350"/>
                  <a:gd name="T71" fmla="*/ 184 h 184"/>
                  <a:gd name="T72" fmla="*/ 34 w 350"/>
                  <a:gd name="T73" fmla="*/ 70 h 184"/>
                  <a:gd name="T74" fmla="*/ 6 w 350"/>
                  <a:gd name="T75" fmla="*/ 70 h 184"/>
                  <a:gd name="T76" fmla="*/ 0 w 350"/>
                  <a:gd name="T77" fmla="*/ 80 h 184"/>
                  <a:gd name="T78" fmla="*/ 0 w 350"/>
                  <a:gd name="T79" fmla="*/ 108 h 184"/>
                  <a:gd name="T80" fmla="*/ 10 w 350"/>
                  <a:gd name="T81" fmla="*/ 114 h 184"/>
                  <a:gd name="T82" fmla="*/ 38 w 350"/>
                  <a:gd name="T83" fmla="*/ 112 h 184"/>
                  <a:gd name="T84" fmla="*/ 44 w 350"/>
                  <a:gd name="T85" fmla="*/ 104 h 184"/>
                  <a:gd name="T86" fmla="*/ 42 w 350"/>
                  <a:gd name="T87" fmla="*/ 76 h 184"/>
                  <a:gd name="T88" fmla="*/ 34 w 350"/>
                  <a:gd name="T89" fmla="*/ 70 h 184"/>
                  <a:gd name="T90" fmla="*/ 312 w 350"/>
                  <a:gd name="T91" fmla="*/ 0 h 184"/>
                  <a:gd name="T92" fmla="*/ 184 w 350"/>
                  <a:gd name="T93" fmla="*/ 6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0" h="184">
                    <a:moveTo>
                      <a:pt x="242" y="10"/>
                    </a:moveTo>
                    <a:lnTo>
                      <a:pt x="242" y="32"/>
                    </a:lnTo>
                    <a:lnTo>
                      <a:pt x="242" y="32"/>
                    </a:lnTo>
                    <a:lnTo>
                      <a:pt x="242" y="36"/>
                    </a:lnTo>
                    <a:lnTo>
                      <a:pt x="240" y="40"/>
                    </a:lnTo>
                    <a:lnTo>
                      <a:pt x="236" y="42"/>
                    </a:lnTo>
                    <a:lnTo>
                      <a:pt x="232" y="42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0" y="40"/>
                    </a:lnTo>
                    <a:lnTo>
                      <a:pt x="68" y="36"/>
                    </a:lnTo>
                    <a:lnTo>
                      <a:pt x="68" y="32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6"/>
                    </a:lnTo>
                    <a:lnTo>
                      <a:pt x="70" y="2"/>
                    </a:lnTo>
                    <a:lnTo>
                      <a:pt x="74" y="0"/>
                    </a:lnTo>
                    <a:lnTo>
                      <a:pt x="78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36" y="0"/>
                    </a:lnTo>
                    <a:lnTo>
                      <a:pt x="240" y="2"/>
                    </a:lnTo>
                    <a:lnTo>
                      <a:pt x="242" y="6"/>
                    </a:lnTo>
                    <a:lnTo>
                      <a:pt x="242" y="10"/>
                    </a:lnTo>
                    <a:lnTo>
                      <a:pt x="242" y="10"/>
                    </a:lnTo>
                    <a:close/>
                    <a:moveTo>
                      <a:pt x="34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6" y="42"/>
                    </a:lnTo>
                    <a:lnTo>
                      <a:pt x="10" y="42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8" y="42"/>
                    </a:lnTo>
                    <a:lnTo>
                      <a:pt x="40" y="40"/>
                    </a:lnTo>
                    <a:lnTo>
                      <a:pt x="42" y="36"/>
                    </a:lnTo>
                    <a:lnTo>
                      <a:pt x="44" y="3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  <a:moveTo>
                      <a:pt x="78" y="114"/>
                    </a:moveTo>
                    <a:lnTo>
                      <a:pt x="174" y="114"/>
                    </a:lnTo>
                    <a:lnTo>
                      <a:pt x="156" y="80"/>
                    </a:lnTo>
                    <a:lnTo>
                      <a:pt x="150" y="70"/>
                    </a:lnTo>
                    <a:lnTo>
                      <a:pt x="78" y="70"/>
                    </a:lnTo>
                    <a:lnTo>
                      <a:pt x="78" y="70"/>
                    </a:lnTo>
                    <a:lnTo>
                      <a:pt x="74" y="70"/>
                    </a:lnTo>
                    <a:lnTo>
                      <a:pt x="70" y="72"/>
                    </a:lnTo>
                    <a:lnTo>
                      <a:pt x="68" y="76"/>
                    </a:lnTo>
                    <a:lnTo>
                      <a:pt x="68" y="80"/>
                    </a:lnTo>
                    <a:lnTo>
                      <a:pt x="68" y="104"/>
                    </a:lnTo>
                    <a:lnTo>
                      <a:pt x="68" y="104"/>
                    </a:lnTo>
                    <a:lnTo>
                      <a:pt x="68" y="108"/>
                    </a:lnTo>
                    <a:lnTo>
                      <a:pt x="70" y="110"/>
                    </a:lnTo>
                    <a:lnTo>
                      <a:pt x="74" y="112"/>
                    </a:lnTo>
                    <a:lnTo>
                      <a:pt x="78" y="114"/>
                    </a:lnTo>
                    <a:lnTo>
                      <a:pt x="78" y="114"/>
                    </a:lnTo>
                    <a:close/>
                    <a:moveTo>
                      <a:pt x="34" y="140"/>
                    </a:moveTo>
                    <a:lnTo>
                      <a:pt x="10" y="140"/>
                    </a:lnTo>
                    <a:lnTo>
                      <a:pt x="10" y="140"/>
                    </a:lnTo>
                    <a:lnTo>
                      <a:pt x="6" y="142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8"/>
                    </a:lnTo>
                    <a:lnTo>
                      <a:pt x="2" y="182"/>
                    </a:lnTo>
                    <a:lnTo>
                      <a:pt x="6" y="184"/>
                    </a:lnTo>
                    <a:lnTo>
                      <a:pt x="10" y="184"/>
                    </a:lnTo>
                    <a:lnTo>
                      <a:pt x="34" y="184"/>
                    </a:lnTo>
                    <a:lnTo>
                      <a:pt x="34" y="184"/>
                    </a:lnTo>
                    <a:lnTo>
                      <a:pt x="38" y="184"/>
                    </a:lnTo>
                    <a:lnTo>
                      <a:pt x="40" y="182"/>
                    </a:lnTo>
                    <a:lnTo>
                      <a:pt x="42" y="178"/>
                    </a:lnTo>
                    <a:lnTo>
                      <a:pt x="44" y="17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42" y="146"/>
                    </a:lnTo>
                    <a:lnTo>
                      <a:pt x="40" y="144"/>
                    </a:lnTo>
                    <a:lnTo>
                      <a:pt x="38" y="142"/>
                    </a:lnTo>
                    <a:lnTo>
                      <a:pt x="34" y="140"/>
                    </a:lnTo>
                    <a:lnTo>
                      <a:pt x="34" y="140"/>
                    </a:lnTo>
                    <a:close/>
                    <a:moveTo>
                      <a:pt x="188" y="140"/>
                    </a:moveTo>
                    <a:lnTo>
                      <a:pt x="78" y="140"/>
                    </a:lnTo>
                    <a:lnTo>
                      <a:pt x="78" y="140"/>
                    </a:lnTo>
                    <a:lnTo>
                      <a:pt x="74" y="142"/>
                    </a:lnTo>
                    <a:lnTo>
                      <a:pt x="70" y="144"/>
                    </a:lnTo>
                    <a:lnTo>
                      <a:pt x="68" y="146"/>
                    </a:lnTo>
                    <a:lnTo>
                      <a:pt x="68" y="150"/>
                    </a:lnTo>
                    <a:lnTo>
                      <a:pt x="68" y="174"/>
                    </a:lnTo>
                    <a:lnTo>
                      <a:pt x="68" y="174"/>
                    </a:lnTo>
                    <a:lnTo>
                      <a:pt x="68" y="178"/>
                    </a:lnTo>
                    <a:lnTo>
                      <a:pt x="70" y="182"/>
                    </a:lnTo>
                    <a:lnTo>
                      <a:pt x="74" y="184"/>
                    </a:lnTo>
                    <a:lnTo>
                      <a:pt x="78" y="184"/>
                    </a:lnTo>
                    <a:lnTo>
                      <a:pt x="212" y="184"/>
                    </a:lnTo>
                    <a:lnTo>
                      <a:pt x="188" y="140"/>
                    </a:lnTo>
                    <a:close/>
                    <a:moveTo>
                      <a:pt x="34" y="70"/>
                    </a:moveTo>
                    <a:lnTo>
                      <a:pt x="10" y="70"/>
                    </a:lnTo>
                    <a:lnTo>
                      <a:pt x="10" y="70"/>
                    </a:lnTo>
                    <a:lnTo>
                      <a:pt x="6" y="70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8"/>
                    </a:lnTo>
                    <a:lnTo>
                      <a:pt x="2" y="110"/>
                    </a:lnTo>
                    <a:lnTo>
                      <a:pt x="6" y="112"/>
                    </a:lnTo>
                    <a:lnTo>
                      <a:pt x="10" y="114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8" y="112"/>
                    </a:lnTo>
                    <a:lnTo>
                      <a:pt x="40" y="110"/>
                    </a:lnTo>
                    <a:lnTo>
                      <a:pt x="42" y="108"/>
                    </a:lnTo>
                    <a:lnTo>
                      <a:pt x="44" y="104"/>
                    </a:lnTo>
                    <a:lnTo>
                      <a:pt x="44" y="80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2"/>
                    </a:lnTo>
                    <a:lnTo>
                      <a:pt x="38" y="70"/>
                    </a:lnTo>
                    <a:lnTo>
                      <a:pt x="34" y="70"/>
                    </a:lnTo>
                    <a:lnTo>
                      <a:pt x="34" y="70"/>
                    </a:lnTo>
                    <a:close/>
                    <a:moveTo>
                      <a:pt x="350" y="0"/>
                    </a:moveTo>
                    <a:lnTo>
                      <a:pt x="312" y="0"/>
                    </a:lnTo>
                    <a:lnTo>
                      <a:pt x="248" y="116"/>
                    </a:lnTo>
                    <a:lnTo>
                      <a:pt x="220" y="66"/>
                    </a:lnTo>
                    <a:lnTo>
                      <a:pt x="184" y="66"/>
                    </a:lnTo>
                    <a:lnTo>
                      <a:pt x="248" y="184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65361B-F910-44EF-A739-C763D492EB76}"/>
                </a:ext>
              </a:extLst>
            </p:cNvPr>
            <p:cNvSpPr txBox="1"/>
            <p:nvPr/>
          </p:nvSpPr>
          <p:spPr>
            <a:xfrm>
              <a:off x="2496034" y="6527190"/>
              <a:ext cx="3240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0" i="0" dirty="0">
                  <a:solidFill>
                    <a:srgbClr val="4B4B4B"/>
                  </a:solidFill>
                  <a:effectLst/>
                  <a:latin typeface="adobe-clean-serif"/>
                </a:rPr>
                <a:t>© </a:t>
              </a:r>
              <a:r>
                <a:rPr lang="en-GB" sz="1200" b="0" i="0" dirty="0" err="1">
                  <a:solidFill>
                    <a:srgbClr val="4B4B4B"/>
                  </a:solidFill>
                  <a:effectLst/>
                  <a:latin typeface="adobe-clean-serif"/>
                </a:rPr>
                <a:t>pressmaster</a:t>
              </a:r>
              <a:r>
                <a:rPr lang="en-GB" sz="1200" b="0" i="0" dirty="0">
                  <a:solidFill>
                    <a:srgbClr val="4B4B4B"/>
                  </a:solidFill>
                  <a:effectLst/>
                  <a:latin typeface="adobe-clean-serif"/>
                </a:rPr>
                <a:t> / Adobe Stock</a:t>
              </a:r>
              <a:endParaRPr lang="en-GB" sz="1200" dirty="0"/>
            </a:p>
          </p:txBody>
        </p:sp>
        <p:pic>
          <p:nvPicPr>
            <p:cNvPr id="12" name="Picture 11" descr="A person and a child using a computer&#10;&#10;Description automatically generated with low confidence">
              <a:extLst>
                <a:ext uri="{FF2B5EF4-FFF2-40B4-BE49-F238E27FC236}">
                  <a16:creationId xmlns:a16="http://schemas.microsoft.com/office/drawing/2014/main" id="{6093ACBC-2076-481C-8878-8BBD48AEA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6034" y="1701726"/>
              <a:ext cx="7199931" cy="480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424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07A47-AAF8-448E-8192-034A9D7398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94500" y="355674"/>
            <a:ext cx="4724400" cy="11826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Evidence from the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EU OSH Information system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E482992-6614-4216-B72C-6FD7A954BD52}"/>
              </a:ext>
            </a:extLst>
          </p:cNvPr>
          <p:cNvGrpSpPr/>
          <p:nvPr/>
        </p:nvGrpSpPr>
        <p:grpSpPr>
          <a:xfrm>
            <a:off x="1444452" y="1676771"/>
            <a:ext cx="10013050" cy="5173127"/>
            <a:chOff x="1473027" y="1752971"/>
            <a:chExt cx="10013050" cy="5173127"/>
          </a:xfrm>
        </p:grpSpPr>
        <p:grpSp>
          <p:nvGrpSpPr>
            <p:cNvPr id="13" name="Group 103">
              <a:extLst>
                <a:ext uri="{FF2B5EF4-FFF2-40B4-BE49-F238E27FC236}">
                  <a16:creationId xmlns:a16="http://schemas.microsoft.com/office/drawing/2014/main" id="{AE5083BC-EAC6-4452-BFF6-C0D21F8E23E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73027" y="1752971"/>
              <a:ext cx="540000" cy="540000"/>
              <a:chOff x="8447928" y="2258092"/>
              <a:chExt cx="612000" cy="612000"/>
            </a:xfrm>
          </p:grpSpPr>
          <p:sp>
            <p:nvSpPr>
              <p:cNvPr id="14" name="Oval 337">
                <a:extLst>
                  <a:ext uri="{FF2B5EF4-FFF2-40B4-BE49-F238E27FC236}">
                    <a16:creationId xmlns:a16="http://schemas.microsoft.com/office/drawing/2014/main" id="{A9CD0FD7-A673-4726-B550-09D4818B3A2E}"/>
                  </a:ext>
                </a:extLst>
              </p:cNvPr>
              <p:cNvSpPr/>
              <p:nvPr/>
            </p:nvSpPr>
            <p:spPr bwMode="ltGray">
              <a:xfrm>
                <a:off x="8447928" y="2258092"/>
                <a:ext cx="612000" cy="612000"/>
              </a:xfrm>
              <a:prstGeom prst="ellipse">
                <a:avLst/>
              </a:prstGeom>
              <a:solidFill>
                <a:srgbClr val="449FA2"/>
              </a:solidFill>
              <a:ln w="3175">
                <a:solidFill>
                  <a:srgbClr val="449F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15" name="Freeform 4960">
                <a:extLst>
                  <a:ext uri="{FF2B5EF4-FFF2-40B4-BE49-F238E27FC236}">
                    <a16:creationId xmlns:a16="http://schemas.microsoft.com/office/drawing/2014/main" id="{024CCF93-AF0A-4FBF-BA9A-E4806048B2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59459" y="2479874"/>
                <a:ext cx="421594" cy="221638"/>
              </a:xfrm>
              <a:custGeom>
                <a:avLst/>
                <a:gdLst>
                  <a:gd name="T0" fmla="*/ 242 w 350"/>
                  <a:gd name="T1" fmla="*/ 32 h 184"/>
                  <a:gd name="T2" fmla="*/ 236 w 350"/>
                  <a:gd name="T3" fmla="*/ 42 h 184"/>
                  <a:gd name="T4" fmla="*/ 78 w 350"/>
                  <a:gd name="T5" fmla="*/ 42 h 184"/>
                  <a:gd name="T6" fmla="*/ 68 w 350"/>
                  <a:gd name="T7" fmla="*/ 36 h 184"/>
                  <a:gd name="T8" fmla="*/ 68 w 350"/>
                  <a:gd name="T9" fmla="*/ 10 h 184"/>
                  <a:gd name="T10" fmla="*/ 74 w 350"/>
                  <a:gd name="T11" fmla="*/ 0 h 184"/>
                  <a:gd name="T12" fmla="*/ 232 w 350"/>
                  <a:gd name="T13" fmla="*/ 0 h 184"/>
                  <a:gd name="T14" fmla="*/ 242 w 350"/>
                  <a:gd name="T15" fmla="*/ 6 h 184"/>
                  <a:gd name="T16" fmla="*/ 34 w 350"/>
                  <a:gd name="T17" fmla="*/ 0 h 184"/>
                  <a:gd name="T18" fmla="*/ 6 w 350"/>
                  <a:gd name="T19" fmla="*/ 0 h 184"/>
                  <a:gd name="T20" fmla="*/ 0 w 350"/>
                  <a:gd name="T21" fmla="*/ 10 h 184"/>
                  <a:gd name="T22" fmla="*/ 0 w 350"/>
                  <a:gd name="T23" fmla="*/ 36 h 184"/>
                  <a:gd name="T24" fmla="*/ 10 w 350"/>
                  <a:gd name="T25" fmla="*/ 42 h 184"/>
                  <a:gd name="T26" fmla="*/ 38 w 350"/>
                  <a:gd name="T27" fmla="*/ 42 h 184"/>
                  <a:gd name="T28" fmla="*/ 44 w 350"/>
                  <a:gd name="T29" fmla="*/ 32 h 184"/>
                  <a:gd name="T30" fmla="*/ 42 w 350"/>
                  <a:gd name="T31" fmla="*/ 6 h 184"/>
                  <a:gd name="T32" fmla="*/ 34 w 350"/>
                  <a:gd name="T33" fmla="*/ 0 h 184"/>
                  <a:gd name="T34" fmla="*/ 174 w 350"/>
                  <a:gd name="T35" fmla="*/ 114 h 184"/>
                  <a:gd name="T36" fmla="*/ 78 w 350"/>
                  <a:gd name="T37" fmla="*/ 70 h 184"/>
                  <a:gd name="T38" fmla="*/ 70 w 350"/>
                  <a:gd name="T39" fmla="*/ 72 h 184"/>
                  <a:gd name="T40" fmla="*/ 68 w 350"/>
                  <a:gd name="T41" fmla="*/ 104 h 184"/>
                  <a:gd name="T42" fmla="*/ 70 w 350"/>
                  <a:gd name="T43" fmla="*/ 110 h 184"/>
                  <a:gd name="T44" fmla="*/ 78 w 350"/>
                  <a:gd name="T45" fmla="*/ 114 h 184"/>
                  <a:gd name="T46" fmla="*/ 10 w 350"/>
                  <a:gd name="T47" fmla="*/ 140 h 184"/>
                  <a:gd name="T48" fmla="*/ 0 w 350"/>
                  <a:gd name="T49" fmla="*/ 146 h 184"/>
                  <a:gd name="T50" fmla="*/ 0 w 350"/>
                  <a:gd name="T51" fmla="*/ 174 h 184"/>
                  <a:gd name="T52" fmla="*/ 6 w 350"/>
                  <a:gd name="T53" fmla="*/ 184 h 184"/>
                  <a:gd name="T54" fmla="*/ 34 w 350"/>
                  <a:gd name="T55" fmla="*/ 184 h 184"/>
                  <a:gd name="T56" fmla="*/ 42 w 350"/>
                  <a:gd name="T57" fmla="*/ 178 h 184"/>
                  <a:gd name="T58" fmla="*/ 44 w 350"/>
                  <a:gd name="T59" fmla="*/ 150 h 184"/>
                  <a:gd name="T60" fmla="*/ 38 w 350"/>
                  <a:gd name="T61" fmla="*/ 142 h 184"/>
                  <a:gd name="T62" fmla="*/ 188 w 350"/>
                  <a:gd name="T63" fmla="*/ 140 h 184"/>
                  <a:gd name="T64" fmla="*/ 74 w 350"/>
                  <a:gd name="T65" fmla="*/ 142 h 184"/>
                  <a:gd name="T66" fmla="*/ 68 w 350"/>
                  <a:gd name="T67" fmla="*/ 150 h 184"/>
                  <a:gd name="T68" fmla="*/ 68 w 350"/>
                  <a:gd name="T69" fmla="*/ 178 h 184"/>
                  <a:gd name="T70" fmla="*/ 78 w 350"/>
                  <a:gd name="T71" fmla="*/ 184 h 184"/>
                  <a:gd name="T72" fmla="*/ 34 w 350"/>
                  <a:gd name="T73" fmla="*/ 70 h 184"/>
                  <a:gd name="T74" fmla="*/ 6 w 350"/>
                  <a:gd name="T75" fmla="*/ 70 h 184"/>
                  <a:gd name="T76" fmla="*/ 0 w 350"/>
                  <a:gd name="T77" fmla="*/ 80 h 184"/>
                  <a:gd name="T78" fmla="*/ 0 w 350"/>
                  <a:gd name="T79" fmla="*/ 108 h 184"/>
                  <a:gd name="T80" fmla="*/ 10 w 350"/>
                  <a:gd name="T81" fmla="*/ 114 h 184"/>
                  <a:gd name="T82" fmla="*/ 38 w 350"/>
                  <a:gd name="T83" fmla="*/ 112 h 184"/>
                  <a:gd name="T84" fmla="*/ 44 w 350"/>
                  <a:gd name="T85" fmla="*/ 104 h 184"/>
                  <a:gd name="T86" fmla="*/ 42 w 350"/>
                  <a:gd name="T87" fmla="*/ 76 h 184"/>
                  <a:gd name="T88" fmla="*/ 34 w 350"/>
                  <a:gd name="T89" fmla="*/ 70 h 184"/>
                  <a:gd name="T90" fmla="*/ 312 w 350"/>
                  <a:gd name="T91" fmla="*/ 0 h 184"/>
                  <a:gd name="T92" fmla="*/ 184 w 350"/>
                  <a:gd name="T93" fmla="*/ 6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0" h="184">
                    <a:moveTo>
                      <a:pt x="242" y="10"/>
                    </a:moveTo>
                    <a:lnTo>
                      <a:pt x="242" y="32"/>
                    </a:lnTo>
                    <a:lnTo>
                      <a:pt x="242" y="32"/>
                    </a:lnTo>
                    <a:lnTo>
                      <a:pt x="242" y="36"/>
                    </a:lnTo>
                    <a:lnTo>
                      <a:pt x="240" y="40"/>
                    </a:lnTo>
                    <a:lnTo>
                      <a:pt x="236" y="42"/>
                    </a:lnTo>
                    <a:lnTo>
                      <a:pt x="232" y="42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0" y="40"/>
                    </a:lnTo>
                    <a:lnTo>
                      <a:pt x="68" y="36"/>
                    </a:lnTo>
                    <a:lnTo>
                      <a:pt x="68" y="32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6"/>
                    </a:lnTo>
                    <a:lnTo>
                      <a:pt x="70" y="2"/>
                    </a:lnTo>
                    <a:lnTo>
                      <a:pt x="74" y="0"/>
                    </a:lnTo>
                    <a:lnTo>
                      <a:pt x="78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36" y="0"/>
                    </a:lnTo>
                    <a:lnTo>
                      <a:pt x="240" y="2"/>
                    </a:lnTo>
                    <a:lnTo>
                      <a:pt x="242" y="6"/>
                    </a:lnTo>
                    <a:lnTo>
                      <a:pt x="242" y="10"/>
                    </a:lnTo>
                    <a:lnTo>
                      <a:pt x="242" y="10"/>
                    </a:lnTo>
                    <a:close/>
                    <a:moveTo>
                      <a:pt x="34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6" y="42"/>
                    </a:lnTo>
                    <a:lnTo>
                      <a:pt x="10" y="42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8" y="42"/>
                    </a:lnTo>
                    <a:lnTo>
                      <a:pt x="40" y="40"/>
                    </a:lnTo>
                    <a:lnTo>
                      <a:pt x="42" y="36"/>
                    </a:lnTo>
                    <a:lnTo>
                      <a:pt x="44" y="3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  <a:moveTo>
                      <a:pt x="78" y="114"/>
                    </a:moveTo>
                    <a:lnTo>
                      <a:pt x="174" y="114"/>
                    </a:lnTo>
                    <a:lnTo>
                      <a:pt x="156" y="80"/>
                    </a:lnTo>
                    <a:lnTo>
                      <a:pt x="150" y="70"/>
                    </a:lnTo>
                    <a:lnTo>
                      <a:pt x="78" y="70"/>
                    </a:lnTo>
                    <a:lnTo>
                      <a:pt x="78" y="70"/>
                    </a:lnTo>
                    <a:lnTo>
                      <a:pt x="74" y="70"/>
                    </a:lnTo>
                    <a:lnTo>
                      <a:pt x="70" y="72"/>
                    </a:lnTo>
                    <a:lnTo>
                      <a:pt x="68" y="76"/>
                    </a:lnTo>
                    <a:lnTo>
                      <a:pt x="68" y="80"/>
                    </a:lnTo>
                    <a:lnTo>
                      <a:pt x="68" y="104"/>
                    </a:lnTo>
                    <a:lnTo>
                      <a:pt x="68" y="104"/>
                    </a:lnTo>
                    <a:lnTo>
                      <a:pt x="68" y="108"/>
                    </a:lnTo>
                    <a:lnTo>
                      <a:pt x="70" y="110"/>
                    </a:lnTo>
                    <a:lnTo>
                      <a:pt x="74" y="112"/>
                    </a:lnTo>
                    <a:lnTo>
                      <a:pt x="78" y="114"/>
                    </a:lnTo>
                    <a:lnTo>
                      <a:pt x="78" y="114"/>
                    </a:lnTo>
                    <a:close/>
                    <a:moveTo>
                      <a:pt x="34" y="140"/>
                    </a:moveTo>
                    <a:lnTo>
                      <a:pt x="10" y="140"/>
                    </a:lnTo>
                    <a:lnTo>
                      <a:pt x="10" y="140"/>
                    </a:lnTo>
                    <a:lnTo>
                      <a:pt x="6" y="142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8"/>
                    </a:lnTo>
                    <a:lnTo>
                      <a:pt x="2" y="182"/>
                    </a:lnTo>
                    <a:lnTo>
                      <a:pt x="6" y="184"/>
                    </a:lnTo>
                    <a:lnTo>
                      <a:pt x="10" y="184"/>
                    </a:lnTo>
                    <a:lnTo>
                      <a:pt x="34" y="184"/>
                    </a:lnTo>
                    <a:lnTo>
                      <a:pt x="34" y="184"/>
                    </a:lnTo>
                    <a:lnTo>
                      <a:pt x="38" y="184"/>
                    </a:lnTo>
                    <a:lnTo>
                      <a:pt x="40" y="182"/>
                    </a:lnTo>
                    <a:lnTo>
                      <a:pt x="42" y="178"/>
                    </a:lnTo>
                    <a:lnTo>
                      <a:pt x="44" y="17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42" y="146"/>
                    </a:lnTo>
                    <a:lnTo>
                      <a:pt x="40" y="144"/>
                    </a:lnTo>
                    <a:lnTo>
                      <a:pt x="38" y="142"/>
                    </a:lnTo>
                    <a:lnTo>
                      <a:pt x="34" y="140"/>
                    </a:lnTo>
                    <a:lnTo>
                      <a:pt x="34" y="140"/>
                    </a:lnTo>
                    <a:close/>
                    <a:moveTo>
                      <a:pt x="188" y="140"/>
                    </a:moveTo>
                    <a:lnTo>
                      <a:pt x="78" y="140"/>
                    </a:lnTo>
                    <a:lnTo>
                      <a:pt x="78" y="140"/>
                    </a:lnTo>
                    <a:lnTo>
                      <a:pt x="74" y="142"/>
                    </a:lnTo>
                    <a:lnTo>
                      <a:pt x="70" y="144"/>
                    </a:lnTo>
                    <a:lnTo>
                      <a:pt x="68" y="146"/>
                    </a:lnTo>
                    <a:lnTo>
                      <a:pt x="68" y="150"/>
                    </a:lnTo>
                    <a:lnTo>
                      <a:pt x="68" y="174"/>
                    </a:lnTo>
                    <a:lnTo>
                      <a:pt x="68" y="174"/>
                    </a:lnTo>
                    <a:lnTo>
                      <a:pt x="68" y="178"/>
                    </a:lnTo>
                    <a:lnTo>
                      <a:pt x="70" y="182"/>
                    </a:lnTo>
                    <a:lnTo>
                      <a:pt x="74" y="184"/>
                    </a:lnTo>
                    <a:lnTo>
                      <a:pt x="78" y="184"/>
                    </a:lnTo>
                    <a:lnTo>
                      <a:pt x="212" y="184"/>
                    </a:lnTo>
                    <a:lnTo>
                      <a:pt x="188" y="140"/>
                    </a:lnTo>
                    <a:close/>
                    <a:moveTo>
                      <a:pt x="34" y="70"/>
                    </a:moveTo>
                    <a:lnTo>
                      <a:pt x="10" y="70"/>
                    </a:lnTo>
                    <a:lnTo>
                      <a:pt x="10" y="70"/>
                    </a:lnTo>
                    <a:lnTo>
                      <a:pt x="6" y="70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8"/>
                    </a:lnTo>
                    <a:lnTo>
                      <a:pt x="2" y="110"/>
                    </a:lnTo>
                    <a:lnTo>
                      <a:pt x="6" y="112"/>
                    </a:lnTo>
                    <a:lnTo>
                      <a:pt x="10" y="114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8" y="112"/>
                    </a:lnTo>
                    <a:lnTo>
                      <a:pt x="40" y="110"/>
                    </a:lnTo>
                    <a:lnTo>
                      <a:pt x="42" y="108"/>
                    </a:lnTo>
                    <a:lnTo>
                      <a:pt x="44" y="104"/>
                    </a:lnTo>
                    <a:lnTo>
                      <a:pt x="44" y="80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2"/>
                    </a:lnTo>
                    <a:lnTo>
                      <a:pt x="38" y="70"/>
                    </a:lnTo>
                    <a:lnTo>
                      <a:pt x="34" y="70"/>
                    </a:lnTo>
                    <a:lnTo>
                      <a:pt x="34" y="70"/>
                    </a:lnTo>
                    <a:close/>
                    <a:moveTo>
                      <a:pt x="350" y="0"/>
                    </a:moveTo>
                    <a:lnTo>
                      <a:pt x="312" y="0"/>
                    </a:lnTo>
                    <a:lnTo>
                      <a:pt x="248" y="116"/>
                    </a:lnTo>
                    <a:lnTo>
                      <a:pt x="220" y="66"/>
                    </a:lnTo>
                    <a:lnTo>
                      <a:pt x="184" y="66"/>
                    </a:lnTo>
                    <a:lnTo>
                      <a:pt x="248" y="184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pic>
          <p:nvPicPr>
            <p:cNvPr id="16" name="Grafik 1">
              <a:extLst>
                <a:ext uri="{FF2B5EF4-FFF2-40B4-BE49-F238E27FC236}">
                  <a16:creationId xmlns:a16="http://schemas.microsoft.com/office/drawing/2014/main" id="{6BA4DAC3-2158-4A19-ACEE-8DA4997348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151" t="48931" r="19970" b="42951"/>
            <a:stretch/>
          </p:blipFill>
          <p:spPr>
            <a:xfrm>
              <a:off x="2985195" y="3374529"/>
              <a:ext cx="3528392" cy="1152128"/>
            </a:xfrm>
            <a:prstGeom prst="rect">
              <a:avLst/>
            </a:prstGeom>
          </p:spPr>
        </p:pic>
        <p:pic>
          <p:nvPicPr>
            <p:cNvPr id="17" name="Grafik 3">
              <a:extLst>
                <a:ext uri="{FF2B5EF4-FFF2-40B4-BE49-F238E27FC236}">
                  <a16:creationId xmlns:a16="http://schemas.microsoft.com/office/drawing/2014/main" id="{DF730ED6-4BAD-4BA6-B7D7-B0DC8697B9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151" t="60094" r="18148" b="30914"/>
            <a:stretch/>
          </p:blipFill>
          <p:spPr>
            <a:xfrm>
              <a:off x="3057203" y="4258627"/>
              <a:ext cx="3960440" cy="1276142"/>
            </a:xfrm>
            <a:prstGeom prst="rect">
              <a:avLst/>
            </a:prstGeom>
          </p:spPr>
        </p:pic>
        <p:pic>
          <p:nvPicPr>
            <p:cNvPr id="18" name="Grafik 5">
              <a:extLst>
                <a:ext uri="{FF2B5EF4-FFF2-40B4-BE49-F238E27FC236}">
                  <a16:creationId xmlns:a16="http://schemas.microsoft.com/office/drawing/2014/main" id="{5DB29D87-31D2-4720-8A6C-D3A036AC1B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471" t="74150" r="17911" b="11150"/>
            <a:stretch/>
          </p:blipFill>
          <p:spPr>
            <a:xfrm>
              <a:off x="1512653" y="5204074"/>
              <a:ext cx="5797868" cy="1722024"/>
            </a:xfrm>
            <a:prstGeom prst="rect">
              <a:avLst/>
            </a:prstGeom>
          </p:spPr>
        </p:pic>
        <p:pic>
          <p:nvPicPr>
            <p:cNvPr id="19" name="Grafik 9">
              <a:extLst>
                <a:ext uri="{FF2B5EF4-FFF2-40B4-BE49-F238E27FC236}">
                  <a16:creationId xmlns:a16="http://schemas.microsoft.com/office/drawing/2014/main" id="{8E72F64D-BCF1-4D7F-9629-6110EAD0A1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770" t="86749" r="34291" b="4851"/>
            <a:stretch/>
          </p:blipFill>
          <p:spPr>
            <a:xfrm>
              <a:off x="8113926" y="3791501"/>
              <a:ext cx="2123839" cy="894248"/>
            </a:xfrm>
            <a:prstGeom prst="rect">
              <a:avLst/>
            </a:prstGeom>
          </p:spPr>
        </p:pic>
        <p:pic>
          <p:nvPicPr>
            <p:cNvPr id="20" name="Grafik 11">
              <a:extLst>
                <a:ext uri="{FF2B5EF4-FFF2-40B4-BE49-F238E27FC236}">
                  <a16:creationId xmlns:a16="http://schemas.microsoft.com/office/drawing/2014/main" id="{6A325348-2450-4505-B914-4B81A147F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5352" t="32150" r="16697" b="57350"/>
            <a:stretch/>
          </p:blipFill>
          <p:spPr>
            <a:xfrm>
              <a:off x="2469904" y="2285751"/>
              <a:ext cx="5483843" cy="1232794"/>
            </a:xfrm>
            <a:prstGeom prst="rect">
              <a:avLst/>
            </a:prstGeom>
          </p:spPr>
        </p:pic>
        <p:sp>
          <p:nvSpPr>
            <p:cNvPr id="21" name="Rectangle 478">
              <a:extLst>
                <a:ext uri="{FF2B5EF4-FFF2-40B4-BE49-F238E27FC236}">
                  <a16:creationId xmlns:a16="http://schemas.microsoft.com/office/drawing/2014/main" id="{22D84547-0C87-40FB-BBAD-804F4FDEC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155" y="1800807"/>
              <a:ext cx="8860922" cy="444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4271" tIns="37136" rIns="74271" bIns="37136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750532"/>
              <a:r>
                <a:rPr lang="en-US" sz="2400" b="1" dirty="0">
                  <a:solidFill>
                    <a:srgbClr val="449FA2"/>
                  </a:solidFill>
                </a:rPr>
                <a:t>Psychosocial risks at work - ESENER 2014 and 2019</a:t>
              </a:r>
              <a:endParaRPr lang="en-GB" sz="2400" b="1" dirty="0">
                <a:solidFill>
                  <a:srgbClr val="449FA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0229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07A47-AAF8-448E-8192-034A9D7398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94500" y="355674"/>
            <a:ext cx="4724400" cy="11826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Evidence from the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EU OSH Information system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E147237-F576-46BC-B518-91AFC8CE7DA5}"/>
              </a:ext>
            </a:extLst>
          </p:cNvPr>
          <p:cNvGrpSpPr/>
          <p:nvPr/>
        </p:nvGrpSpPr>
        <p:grpSpPr>
          <a:xfrm>
            <a:off x="723901" y="1676982"/>
            <a:ext cx="11073450" cy="4978194"/>
            <a:chOff x="723901" y="1676982"/>
            <a:chExt cx="11073450" cy="4978194"/>
          </a:xfrm>
        </p:grpSpPr>
        <p:grpSp>
          <p:nvGrpSpPr>
            <p:cNvPr id="3" name="Group 103">
              <a:extLst>
                <a:ext uri="{FF2B5EF4-FFF2-40B4-BE49-F238E27FC236}">
                  <a16:creationId xmlns:a16="http://schemas.microsoft.com/office/drawing/2014/main" id="{B78FCD8E-3C16-4FDF-8F1A-3BF10782AD9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3901" y="1707759"/>
              <a:ext cx="540000" cy="540000"/>
              <a:chOff x="8447928" y="2258092"/>
              <a:chExt cx="612000" cy="612000"/>
            </a:xfrm>
          </p:grpSpPr>
          <p:sp>
            <p:nvSpPr>
              <p:cNvPr id="4" name="Oval 337">
                <a:extLst>
                  <a:ext uri="{FF2B5EF4-FFF2-40B4-BE49-F238E27FC236}">
                    <a16:creationId xmlns:a16="http://schemas.microsoft.com/office/drawing/2014/main" id="{E85B3A55-5F48-4DB3-8DA5-B9BD072089A1}"/>
                  </a:ext>
                </a:extLst>
              </p:cNvPr>
              <p:cNvSpPr/>
              <p:nvPr/>
            </p:nvSpPr>
            <p:spPr bwMode="ltGray">
              <a:xfrm>
                <a:off x="8447928" y="2258092"/>
                <a:ext cx="612000" cy="612000"/>
              </a:xfrm>
              <a:prstGeom prst="ellipse">
                <a:avLst/>
              </a:prstGeom>
              <a:solidFill>
                <a:srgbClr val="449FA2"/>
              </a:solidFill>
              <a:ln w="3175">
                <a:solidFill>
                  <a:srgbClr val="449F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5" name="Freeform 4960">
                <a:extLst>
                  <a:ext uri="{FF2B5EF4-FFF2-40B4-BE49-F238E27FC236}">
                    <a16:creationId xmlns:a16="http://schemas.microsoft.com/office/drawing/2014/main" id="{5B53CFA7-ADFF-4D42-9DD4-AAC70F97EC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59459" y="2479874"/>
                <a:ext cx="421594" cy="221638"/>
              </a:xfrm>
              <a:custGeom>
                <a:avLst/>
                <a:gdLst>
                  <a:gd name="T0" fmla="*/ 242 w 350"/>
                  <a:gd name="T1" fmla="*/ 32 h 184"/>
                  <a:gd name="T2" fmla="*/ 236 w 350"/>
                  <a:gd name="T3" fmla="*/ 42 h 184"/>
                  <a:gd name="T4" fmla="*/ 78 w 350"/>
                  <a:gd name="T5" fmla="*/ 42 h 184"/>
                  <a:gd name="T6" fmla="*/ 68 w 350"/>
                  <a:gd name="T7" fmla="*/ 36 h 184"/>
                  <a:gd name="T8" fmla="*/ 68 w 350"/>
                  <a:gd name="T9" fmla="*/ 10 h 184"/>
                  <a:gd name="T10" fmla="*/ 74 w 350"/>
                  <a:gd name="T11" fmla="*/ 0 h 184"/>
                  <a:gd name="T12" fmla="*/ 232 w 350"/>
                  <a:gd name="T13" fmla="*/ 0 h 184"/>
                  <a:gd name="T14" fmla="*/ 242 w 350"/>
                  <a:gd name="T15" fmla="*/ 6 h 184"/>
                  <a:gd name="T16" fmla="*/ 34 w 350"/>
                  <a:gd name="T17" fmla="*/ 0 h 184"/>
                  <a:gd name="T18" fmla="*/ 6 w 350"/>
                  <a:gd name="T19" fmla="*/ 0 h 184"/>
                  <a:gd name="T20" fmla="*/ 0 w 350"/>
                  <a:gd name="T21" fmla="*/ 10 h 184"/>
                  <a:gd name="T22" fmla="*/ 0 w 350"/>
                  <a:gd name="T23" fmla="*/ 36 h 184"/>
                  <a:gd name="T24" fmla="*/ 10 w 350"/>
                  <a:gd name="T25" fmla="*/ 42 h 184"/>
                  <a:gd name="T26" fmla="*/ 38 w 350"/>
                  <a:gd name="T27" fmla="*/ 42 h 184"/>
                  <a:gd name="T28" fmla="*/ 44 w 350"/>
                  <a:gd name="T29" fmla="*/ 32 h 184"/>
                  <a:gd name="T30" fmla="*/ 42 w 350"/>
                  <a:gd name="T31" fmla="*/ 6 h 184"/>
                  <a:gd name="T32" fmla="*/ 34 w 350"/>
                  <a:gd name="T33" fmla="*/ 0 h 184"/>
                  <a:gd name="T34" fmla="*/ 174 w 350"/>
                  <a:gd name="T35" fmla="*/ 114 h 184"/>
                  <a:gd name="T36" fmla="*/ 78 w 350"/>
                  <a:gd name="T37" fmla="*/ 70 h 184"/>
                  <a:gd name="T38" fmla="*/ 70 w 350"/>
                  <a:gd name="T39" fmla="*/ 72 h 184"/>
                  <a:gd name="T40" fmla="*/ 68 w 350"/>
                  <a:gd name="T41" fmla="*/ 104 h 184"/>
                  <a:gd name="T42" fmla="*/ 70 w 350"/>
                  <a:gd name="T43" fmla="*/ 110 h 184"/>
                  <a:gd name="T44" fmla="*/ 78 w 350"/>
                  <a:gd name="T45" fmla="*/ 114 h 184"/>
                  <a:gd name="T46" fmla="*/ 10 w 350"/>
                  <a:gd name="T47" fmla="*/ 140 h 184"/>
                  <a:gd name="T48" fmla="*/ 0 w 350"/>
                  <a:gd name="T49" fmla="*/ 146 h 184"/>
                  <a:gd name="T50" fmla="*/ 0 w 350"/>
                  <a:gd name="T51" fmla="*/ 174 h 184"/>
                  <a:gd name="T52" fmla="*/ 6 w 350"/>
                  <a:gd name="T53" fmla="*/ 184 h 184"/>
                  <a:gd name="T54" fmla="*/ 34 w 350"/>
                  <a:gd name="T55" fmla="*/ 184 h 184"/>
                  <a:gd name="T56" fmla="*/ 42 w 350"/>
                  <a:gd name="T57" fmla="*/ 178 h 184"/>
                  <a:gd name="T58" fmla="*/ 44 w 350"/>
                  <a:gd name="T59" fmla="*/ 150 h 184"/>
                  <a:gd name="T60" fmla="*/ 38 w 350"/>
                  <a:gd name="T61" fmla="*/ 142 h 184"/>
                  <a:gd name="T62" fmla="*/ 188 w 350"/>
                  <a:gd name="T63" fmla="*/ 140 h 184"/>
                  <a:gd name="T64" fmla="*/ 74 w 350"/>
                  <a:gd name="T65" fmla="*/ 142 h 184"/>
                  <a:gd name="T66" fmla="*/ 68 w 350"/>
                  <a:gd name="T67" fmla="*/ 150 h 184"/>
                  <a:gd name="T68" fmla="*/ 68 w 350"/>
                  <a:gd name="T69" fmla="*/ 178 h 184"/>
                  <a:gd name="T70" fmla="*/ 78 w 350"/>
                  <a:gd name="T71" fmla="*/ 184 h 184"/>
                  <a:gd name="T72" fmla="*/ 34 w 350"/>
                  <a:gd name="T73" fmla="*/ 70 h 184"/>
                  <a:gd name="T74" fmla="*/ 6 w 350"/>
                  <a:gd name="T75" fmla="*/ 70 h 184"/>
                  <a:gd name="T76" fmla="*/ 0 w 350"/>
                  <a:gd name="T77" fmla="*/ 80 h 184"/>
                  <a:gd name="T78" fmla="*/ 0 w 350"/>
                  <a:gd name="T79" fmla="*/ 108 h 184"/>
                  <a:gd name="T80" fmla="*/ 10 w 350"/>
                  <a:gd name="T81" fmla="*/ 114 h 184"/>
                  <a:gd name="T82" fmla="*/ 38 w 350"/>
                  <a:gd name="T83" fmla="*/ 112 h 184"/>
                  <a:gd name="T84" fmla="*/ 44 w 350"/>
                  <a:gd name="T85" fmla="*/ 104 h 184"/>
                  <a:gd name="T86" fmla="*/ 42 w 350"/>
                  <a:gd name="T87" fmla="*/ 76 h 184"/>
                  <a:gd name="T88" fmla="*/ 34 w 350"/>
                  <a:gd name="T89" fmla="*/ 70 h 184"/>
                  <a:gd name="T90" fmla="*/ 312 w 350"/>
                  <a:gd name="T91" fmla="*/ 0 h 184"/>
                  <a:gd name="T92" fmla="*/ 184 w 350"/>
                  <a:gd name="T93" fmla="*/ 6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0" h="184">
                    <a:moveTo>
                      <a:pt x="242" y="10"/>
                    </a:moveTo>
                    <a:lnTo>
                      <a:pt x="242" y="32"/>
                    </a:lnTo>
                    <a:lnTo>
                      <a:pt x="242" y="32"/>
                    </a:lnTo>
                    <a:lnTo>
                      <a:pt x="242" y="36"/>
                    </a:lnTo>
                    <a:lnTo>
                      <a:pt x="240" y="40"/>
                    </a:lnTo>
                    <a:lnTo>
                      <a:pt x="236" y="42"/>
                    </a:lnTo>
                    <a:lnTo>
                      <a:pt x="232" y="42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0" y="40"/>
                    </a:lnTo>
                    <a:lnTo>
                      <a:pt x="68" y="36"/>
                    </a:lnTo>
                    <a:lnTo>
                      <a:pt x="68" y="32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6"/>
                    </a:lnTo>
                    <a:lnTo>
                      <a:pt x="70" y="2"/>
                    </a:lnTo>
                    <a:lnTo>
                      <a:pt x="74" y="0"/>
                    </a:lnTo>
                    <a:lnTo>
                      <a:pt x="78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36" y="0"/>
                    </a:lnTo>
                    <a:lnTo>
                      <a:pt x="240" y="2"/>
                    </a:lnTo>
                    <a:lnTo>
                      <a:pt x="242" y="6"/>
                    </a:lnTo>
                    <a:lnTo>
                      <a:pt x="242" y="10"/>
                    </a:lnTo>
                    <a:lnTo>
                      <a:pt x="242" y="10"/>
                    </a:lnTo>
                    <a:close/>
                    <a:moveTo>
                      <a:pt x="34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6" y="42"/>
                    </a:lnTo>
                    <a:lnTo>
                      <a:pt x="10" y="42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8" y="42"/>
                    </a:lnTo>
                    <a:lnTo>
                      <a:pt x="40" y="40"/>
                    </a:lnTo>
                    <a:lnTo>
                      <a:pt x="42" y="36"/>
                    </a:lnTo>
                    <a:lnTo>
                      <a:pt x="44" y="3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  <a:moveTo>
                      <a:pt x="78" y="114"/>
                    </a:moveTo>
                    <a:lnTo>
                      <a:pt x="174" y="114"/>
                    </a:lnTo>
                    <a:lnTo>
                      <a:pt x="156" y="80"/>
                    </a:lnTo>
                    <a:lnTo>
                      <a:pt x="150" y="70"/>
                    </a:lnTo>
                    <a:lnTo>
                      <a:pt x="78" y="70"/>
                    </a:lnTo>
                    <a:lnTo>
                      <a:pt x="78" y="70"/>
                    </a:lnTo>
                    <a:lnTo>
                      <a:pt x="74" y="70"/>
                    </a:lnTo>
                    <a:lnTo>
                      <a:pt x="70" y="72"/>
                    </a:lnTo>
                    <a:lnTo>
                      <a:pt x="68" y="76"/>
                    </a:lnTo>
                    <a:lnTo>
                      <a:pt x="68" y="80"/>
                    </a:lnTo>
                    <a:lnTo>
                      <a:pt x="68" y="104"/>
                    </a:lnTo>
                    <a:lnTo>
                      <a:pt x="68" y="104"/>
                    </a:lnTo>
                    <a:lnTo>
                      <a:pt x="68" y="108"/>
                    </a:lnTo>
                    <a:lnTo>
                      <a:pt x="70" y="110"/>
                    </a:lnTo>
                    <a:lnTo>
                      <a:pt x="74" y="112"/>
                    </a:lnTo>
                    <a:lnTo>
                      <a:pt x="78" y="114"/>
                    </a:lnTo>
                    <a:lnTo>
                      <a:pt x="78" y="114"/>
                    </a:lnTo>
                    <a:close/>
                    <a:moveTo>
                      <a:pt x="34" y="140"/>
                    </a:moveTo>
                    <a:lnTo>
                      <a:pt x="10" y="140"/>
                    </a:lnTo>
                    <a:lnTo>
                      <a:pt x="10" y="140"/>
                    </a:lnTo>
                    <a:lnTo>
                      <a:pt x="6" y="142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8"/>
                    </a:lnTo>
                    <a:lnTo>
                      <a:pt x="2" y="182"/>
                    </a:lnTo>
                    <a:lnTo>
                      <a:pt x="6" y="184"/>
                    </a:lnTo>
                    <a:lnTo>
                      <a:pt x="10" y="184"/>
                    </a:lnTo>
                    <a:lnTo>
                      <a:pt x="34" y="184"/>
                    </a:lnTo>
                    <a:lnTo>
                      <a:pt x="34" y="184"/>
                    </a:lnTo>
                    <a:lnTo>
                      <a:pt x="38" y="184"/>
                    </a:lnTo>
                    <a:lnTo>
                      <a:pt x="40" y="182"/>
                    </a:lnTo>
                    <a:lnTo>
                      <a:pt x="42" y="178"/>
                    </a:lnTo>
                    <a:lnTo>
                      <a:pt x="44" y="17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42" y="146"/>
                    </a:lnTo>
                    <a:lnTo>
                      <a:pt x="40" y="144"/>
                    </a:lnTo>
                    <a:lnTo>
                      <a:pt x="38" y="142"/>
                    </a:lnTo>
                    <a:lnTo>
                      <a:pt x="34" y="140"/>
                    </a:lnTo>
                    <a:lnTo>
                      <a:pt x="34" y="140"/>
                    </a:lnTo>
                    <a:close/>
                    <a:moveTo>
                      <a:pt x="188" y="140"/>
                    </a:moveTo>
                    <a:lnTo>
                      <a:pt x="78" y="140"/>
                    </a:lnTo>
                    <a:lnTo>
                      <a:pt x="78" y="140"/>
                    </a:lnTo>
                    <a:lnTo>
                      <a:pt x="74" y="142"/>
                    </a:lnTo>
                    <a:lnTo>
                      <a:pt x="70" y="144"/>
                    </a:lnTo>
                    <a:lnTo>
                      <a:pt x="68" y="146"/>
                    </a:lnTo>
                    <a:lnTo>
                      <a:pt x="68" y="150"/>
                    </a:lnTo>
                    <a:lnTo>
                      <a:pt x="68" y="174"/>
                    </a:lnTo>
                    <a:lnTo>
                      <a:pt x="68" y="174"/>
                    </a:lnTo>
                    <a:lnTo>
                      <a:pt x="68" y="178"/>
                    </a:lnTo>
                    <a:lnTo>
                      <a:pt x="70" y="182"/>
                    </a:lnTo>
                    <a:lnTo>
                      <a:pt x="74" y="184"/>
                    </a:lnTo>
                    <a:lnTo>
                      <a:pt x="78" y="184"/>
                    </a:lnTo>
                    <a:lnTo>
                      <a:pt x="212" y="184"/>
                    </a:lnTo>
                    <a:lnTo>
                      <a:pt x="188" y="140"/>
                    </a:lnTo>
                    <a:close/>
                    <a:moveTo>
                      <a:pt x="34" y="70"/>
                    </a:moveTo>
                    <a:lnTo>
                      <a:pt x="10" y="70"/>
                    </a:lnTo>
                    <a:lnTo>
                      <a:pt x="10" y="70"/>
                    </a:lnTo>
                    <a:lnTo>
                      <a:pt x="6" y="70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8"/>
                    </a:lnTo>
                    <a:lnTo>
                      <a:pt x="2" y="110"/>
                    </a:lnTo>
                    <a:lnTo>
                      <a:pt x="6" y="112"/>
                    </a:lnTo>
                    <a:lnTo>
                      <a:pt x="10" y="114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8" y="112"/>
                    </a:lnTo>
                    <a:lnTo>
                      <a:pt x="40" y="110"/>
                    </a:lnTo>
                    <a:lnTo>
                      <a:pt x="42" y="108"/>
                    </a:lnTo>
                    <a:lnTo>
                      <a:pt x="44" y="104"/>
                    </a:lnTo>
                    <a:lnTo>
                      <a:pt x="44" y="80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2"/>
                    </a:lnTo>
                    <a:lnTo>
                      <a:pt x="38" y="70"/>
                    </a:lnTo>
                    <a:lnTo>
                      <a:pt x="34" y="70"/>
                    </a:lnTo>
                    <a:lnTo>
                      <a:pt x="34" y="70"/>
                    </a:lnTo>
                    <a:close/>
                    <a:moveTo>
                      <a:pt x="350" y="0"/>
                    </a:moveTo>
                    <a:lnTo>
                      <a:pt x="312" y="0"/>
                    </a:lnTo>
                    <a:lnTo>
                      <a:pt x="248" y="116"/>
                    </a:lnTo>
                    <a:lnTo>
                      <a:pt x="220" y="66"/>
                    </a:lnTo>
                    <a:lnTo>
                      <a:pt x="184" y="66"/>
                    </a:lnTo>
                    <a:lnTo>
                      <a:pt x="248" y="184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6" name="Rectangle 478">
              <a:extLst>
                <a:ext uri="{FF2B5EF4-FFF2-40B4-BE49-F238E27FC236}">
                  <a16:creationId xmlns:a16="http://schemas.microsoft.com/office/drawing/2014/main" id="{9C7EF0D5-84CB-4DC9-B33E-1E993E3F9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530" y="1676982"/>
              <a:ext cx="9842821" cy="444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4271" tIns="37136" rIns="74271" bIns="37136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750532"/>
              <a:r>
                <a:rPr lang="en-US" sz="2400" b="1" dirty="0">
                  <a:solidFill>
                    <a:srgbClr val="449FA2"/>
                  </a:solidFill>
                </a:rPr>
                <a:t>Working at high speed – Working to tight deadlines (EWCS 1991 to 2015)</a:t>
              </a:r>
              <a:endParaRPr lang="en-GB" sz="2400" b="1" dirty="0">
                <a:solidFill>
                  <a:srgbClr val="449FA2"/>
                </a:solidFill>
              </a:endParaRPr>
            </a:p>
          </p:txBody>
        </p:sp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3E8ACE16-D261-4376-B030-86FB9BBC040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3481411"/>
                </p:ext>
              </p:extLst>
            </p:nvPr>
          </p:nvGraphicFramePr>
          <p:xfrm>
            <a:off x="3153981" y="2437341"/>
            <a:ext cx="7614951" cy="42178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Rectangle 478">
              <a:extLst>
                <a:ext uri="{FF2B5EF4-FFF2-40B4-BE49-F238E27FC236}">
                  <a16:creationId xmlns:a16="http://schemas.microsoft.com/office/drawing/2014/main" id="{4CFDE8E1-1DDA-484B-A89B-492F0503C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319" y="2583832"/>
              <a:ext cx="2051524" cy="3152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4271" tIns="37136" rIns="74271" bIns="37136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750532"/>
              <a:r>
                <a:rPr lang="en-US" sz="2000" b="1" dirty="0">
                  <a:solidFill>
                    <a:srgbClr val="449FA2"/>
                  </a:solidFill>
                </a:rPr>
                <a:t>Work intensity:</a:t>
              </a:r>
              <a:br>
                <a:rPr lang="en-US" sz="2000" b="1" dirty="0">
                  <a:solidFill>
                    <a:srgbClr val="449FA2"/>
                  </a:solidFill>
                </a:rPr>
              </a:br>
              <a:br>
                <a:rPr lang="en-US" sz="2000" b="1" dirty="0">
                  <a:solidFill>
                    <a:srgbClr val="449FA2"/>
                  </a:solidFill>
                </a:rPr>
              </a:br>
              <a:r>
                <a:rPr lang="en-US" sz="2000" b="1" dirty="0">
                  <a:solidFill>
                    <a:srgbClr val="C00000"/>
                  </a:solidFill>
                </a:rPr>
                <a:t>Working at high speed</a:t>
              </a:r>
              <a:br>
                <a:rPr lang="en-US" sz="2000" b="1" dirty="0">
                  <a:solidFill>
                    <a:srgbClr val="449FA2"/>
                  </a:solidFill>
                </a:rPr>
              </a:br>
              <a:r>
                <a:rPr lang="en-US" sz="2000" b="1" dirty="0">
                  <a:solidFill>
                    <a:srgbClr val="449FA2"/>
                  </a:solidFill>
                </a:rPr>
                <a:t>Working to tight deadlines  </a:t>
              </a:r>
            </a:p>
            <a:p>
              <a:pPr defTabSz="750532"/>
              <a:endParaRPr lang="en-US" sz="1600" b="1" i="1" dirty="0">
                <a:solidFill>
                  <a:srgbClr val="449FA2"/>
                </a:solidFill>
              </a:endParaRPr>
            </a:p>
            <a:p>
              <a:pPr defTabSz="750532"/>
              <a:r>
                <a:rPr lang="en-U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All figures are percentages of ‘Yes’- responses to the survey question</a:t>
              </a:r>
              <a:endParaRPr lang="en-GB" sz="16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2414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07A47-AAF8-448E-8192-034A9D7398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94500" y="355674"/>
            <a:ext cx="4724400" cy="11826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Evidence from the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EU OSH Information system</a:t>
            </a:r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547683-B674-44F7-9E74-F08A96558059}"/>
              </a:ext>
            </a:extLst>
          </p:cNvPr>
          <p:cNvGrpSpPr/>
          <p:nvPr/>
        </p:nvGrpSpPr>
        <p:grpSpPr>
          <a:xfrm>
            <a:off x="179069" y="1691329"/>
            <a:ext cx="11204221" cy="5089616"/>
            <a:chOff x="179069" y="1691329"/>
            <a:chExt cx="11204221" cy="5089616"/>
          </a:xfrm>
        </p:grpSpPr>
        <p:grpSp>
          <p:nvGrpSpPr>
            <p:cNvPr id="3" name="Group 103">
              <a:extLst>
                <a:ext uri="{FF2B5EF4-FFF2-40B4-BE49-F238E27FC236}">
                  <a16:creationId xmlns:a16="http://schemas.microsoft.com/office/drawing/2014/main" id="{BAC389B3-9E65-4962-8D75-46CD84EBDC1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9069" y="1691329"/>
              <a:ext cx="540000" cy="540000"/>
              <a:chOff x="8447928" y="2258092"/>
              <a:chExt cx="612000" cy="612000"/>
            </a:xfrm>
          </p:grpSpPr>
          <p:sp>
            <p:nvSpPr>
              <p:cNvPr id="4" name="Oval 337">
                <a:extLst>
                  <a:ext uri="{FF2B5EF4-FFF2-40B4-BE49-F238E27FC236}">
                    <a16:creationId xmlns:a16="http://schemas.microsoft.com/office/drawing/2014/main" id="{12655B92-CA01-4F48-940B-A5C464A40040}"/>
                  </a:ext>
                </a:extLst>
              </p:cNvPr>
              <p:cNvSpPr/>
              <p:nvPr/>
            </p:nvSpPr>
            <p:spPr bwMode="ltGray">
              <a:xfrm>
                <a:off x="8447928" y="2258092"/>
                <a:ext cx="612000" cy="612000"/>
              </a:xfrm>
              <a:prstGeom prst="ellipse">
                <a:avLst/>
              </a:prstGeom>
              <a:solidFill>
                <a:srgbClr val="449FA2"/>
              </a:solidFill>
              <a:ln w="3175">
                <a:solidFill>
                  <a:srgbClr val="449F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5" name="Freeform 4960">
                <a:extLst>
                  <a:ext uri="{FF2B5EF4-FFF2-40B4-BE49-F238E27FC236}">
                    <a16:creationId xmlns:a16="http://schemas.microsoft.com/office/drawing/2014/main" id="{C54E3F03-47DD-4A87-9D06-7E04292928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59459" y="2479874"/>
                <a:ext cx="421594" cy="221638"/>
              </a:xfrm>
              <a:custGeom>
                <a:avLst/>
                <a:gdLst>
                  <a:gd name="T0" fmla="*/ 242 w 350"/>
                  <a:gd name="T1" fmla="*/ 32 h 184"/>
                  <a:gd name="T2" fmla="*/ 236 w 350"/>
                  <a:gd name="T3" fmla="*/ 42 h 184"/>
                  <a:gd name="T4" fmla="*/ 78 w 350"/>
                  <a:gd name="T5" fmla="*/ 42 h 184"/>
                  <a:gd name="T6" fmla="*/ 68 w 350"/>
                  <a:gd name="T7" fmla="*/ 36 h 184"/>
                  <a:gd name="T8" fmla="*/ 68 w 350"/>
                  <a:gd name="T9" fmla="*/ 10 h 184"/>
                  <a:gd name="T10" fmla="*/ 74 w 350"/>
                  <a:gd name="T11" fmla="*/ 0 h 184"/>
                  <a:gd name="T12" fmla="*/ 232 w 350"/>
                  <a:gd name="T13" fmla="*/ 0 h 184"/>
                  <a:gd name="T14" fmla="*/ 242 w 350"/>
                  <a:gd name="T15" fmla="*/ 6 h 184"/>
                  <a:gd name="T16" fmla="*/ 34 w 350"/>
                  <a:gd name="T17" fmla="*/ 0 h 184"/>
                  <a:gd name="T18" fmla="*/ 6 w 350"/>
                  <a:gd name="T19" fmla="*/ 0 h 184"/>
                  <a:gd name="T20" fmla="*/ 0 w 350"/>
                  <a:gd name="T21" fmla="*/ 10 h 184"/>
                  <a:gd name="T22" fmla="*/ 0 w 350"/>
                  <a:gd name="T23" fmla="*/ 36 h 184"/>
                  <a:gd name="T24" fmla="*/ 10 w 350"/>
                  <a:gd name="T25" fmla="*/ 42 h 184"/>
                  <a:gd name="T26" fmla="*/ 38 w 350"/>
                  <a:gd name="T27" fmla="*/ 42 h 184"/>
                  <a:gd name="T28" fmla="*/ 44 w 350"/>
                  <a:gd name="T29" fmla="*/ 32 h 184"/>
                  <a:gd name="T30" fmla="*/ 42 w 350"/>
                  <a:gd name="T31" fmla="*/ 6 h 184"/>
                  <a:gd name="T32" fmla="*/ 34 w 350"/>
                  <a:gd name="T33" fmla="*/ 0 h 184"/>
                  <a:gd name="T34" fmla="*/ 174 w 350"/>
                  <a:gd name="T35" fmla="*/ 114 h 184"/>
                  <a:gd name="T36" fmla="*/ 78 w 350"/>
                  <a:gd name="T37" fmla="*/ 70 h 184"/>
                  <a:gd name="T38" fmla="*/ 70 w 350"/>
                  <a:gd name="T39" fmla="*/ 72 h 184"/>
                  <a:gd name="T40" fmla="*/ 68 w 350"/>
                  <a:gd name="T41" fmla="*/ 104 h 184"/>
                  <a:gd name="T42" fmla="*/ 70 w 350"/>
                  <a:gd name="T43" fmla="*/ 110 h 184"/>
                  <a:gd name="T44" fmla="*/ 78 w 350"/>
                  <a:gd name="T45" fmla="*/ 114 h 184"/>
                  <a:gd name="T46" fmla="*/ 10 w 350"/>
                  <a:gd name="T47" fmla="*/ 140 h 184"/>
                  <a:gd name="T48" fmla="*/ 0 w 350"/>
                  <a:gd name="T49" fmla="*/ 146 h 184"/>
                  <a:gd name="T50" fmla="*/ 0 w 350"/>
                  <a:gd name="T51" fmla="*/ 174 h 184"/>
                  <a:gd name="T52" fmla="*/ 6 w 350"/>
                  <a:gd name="T53" fmla="*/ 184 h 184"/>
                  <a:gd name="T54" fmla="*/ 34 w 350"/>
                  <a:gd name="T55" fmla="*/ 184 h 184"/>
                  <a:gd name="T56" fmla="*/ 42 w 350"/>
                  <a:gd name="T57" fmla="*/ 178 h 184"/>
                  <a:gd name="T58" fmla="*/ 44 w 350"/>
                  <a:gd name="T59" fmla="*/ 150 h 184"/>
                  <a:gd name="T60" fmla="*/ 38 w 350"/>
                  <a:gd name="T61" fmla="*/ 142 h 184"/>
                  <a:gd name="T62" fmla="*/ 188 w 350"/>
                  <a:gd name="T63" fmla="*/ 140 h 184"/>
                  <a:gd name="T64" fmla="*/ 74 w 350"/>
                  <a:gd name="T65" fmla="*/ 142 h 184"/>
                  <a:gd name="T66" fmla="*/ 68 w 350"/>
                  <a:gd name="T67" fmla="*/ 150 h 184"/>
                  <a:gd name="T68" fmla="*/ 68 w 350"/>
                  <a:gd name="T69" fmla="*/ 178 h 184"/>
                  <a:gd name="T70" fmla="*/ 78 w 350"/>
                  <a:gd name="T71" fmla="*/ 184 h 184"/>
                  <a:gd name="T72" fmla="*/ 34 w 350"/>
                  <a:gd name="T73" fmla="*/ 70 h 184"/>
                  <a:gd name="T74" fmla="*/ 6 w 350"/>
                  <a:gd name="T75" fmla="*/ 70 h 184"/>
                  <a:gd name="T76" fmla="*/ 0 w 350"/>
                  <a:gd name="T77" fmla="*/ 80 h 184"/>
                  <a:gd name="T78" fmla="*/ 0 w 350"/>
                  <a:gd name="T79" fmla="*/ 108 h 184"/>
                  <a:gd name="T80" fmla="*/ 10 w 350"/>
                  <a:gd name="T81" fmla="*/ 114 h 184"/>
                  <a:gd name="T82" fmla="*/ 38 w 350"/>
                  <a:gd name="T83" fmla="*/ 112 h 184"/>
                  <a:gd name="T84" fmla="*/ 44 w 350"/>
                  <a:gd name="T85" fmla="*/ 104 h 184"/>
                  <a:gd name="T86" fmla="*/ 42 w 350"/>
                  <a:gd name="T87" fmla="*/ 76 h 184"/>
                  <a:gd name="T88" fmla="*/ 34 w 350"/>
                  <a:gd name="T89" fmla="*/ 70 h 184"/>
                  <a:gd name="T90" fmla="*/ 312 w 350"/>
                  <a:gd name="T91" fmla="*/ 0 h 184"/>
                  <a:gd name="T92" fmla="*/ 184 w 350"/>
                  <a:gd name="T93" fmla="*/ 6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0" h="184">
                    <a:moveTo>
                      <a:pt x="242" y="10"/>
                    </a:moveTo>
                    <a:lnTo>
                      <a:pt x="242" y="32"/>
                    </a:lnTo>
                    <a:lnTo>
                      <a:pt x="242" y="32"/>
                    </a:lnTo>
                    <a:lnTo>
                      <a:pt x="242" y="36"/>
                    </a:lnTo>
                    <a:lnTo>
                      <a:pt x="240" y="40"/>
                    </a:lnTo>
                    <a:lnTo>
                      <a:pt x="236" y="42"/>
                    </a:lnTo>
                    <a:lnTo>
                      <a:pt x="232" y="42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0" y="40"/>
                    </a:lnTo>
                    <a:lnTo>
                      <a:pt x="68" y="36"/>
                    </a:lnTo>
                    <a:lnTo>
                      <a:pt x="68" y="32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6"/>
                    </a:lnTo>
                    <a:lnTo>
                      <a:pt x="70" y="2"/>
                    </a:lnTo>
                    <a:lnTo>
                      <a:pt x="74" y="0"/>
                    </a:lnTo>
                    <a:lnTo>
                      <a:pt x="78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36" y="0"/>
                    </a:lnTo>
                    <a:lnTo>
                      <a:pt x="240" y="2"/>
                    </a:lnTo>
                    <a:lnTo>
                      <a:pt x="242" y="6"/>
                    </a:lnTo>
                    <a:lnTo>
                      <a:pt x="242" y="10"/>
                    </a:lnTo>
                    <a:lnTo>
                      <a:pt x="242" y="10"/>
                    </a:lnTo>
                    <a:close/>
                    <a:moveTo>
                      <a:pt x="34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6" y="42"/>
                    </a:lnTo>
                    <a:lnTo>
                      <a:pt x="10" y="42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8" y="42"/>
                    </a:lnTo>
                    <a:lnTo>
                      <a:pt x="40" y="40"/>
                    </a:lnTo>
                    <a:lnTo>
                      <a:pt x="42" y="36"/>
                    </a:lnTo>
                    <a:lnTo>
                      <a:pt x="44" y="3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  <a:moveTo>
                      <a:pt x="78" y="114"/>
                    </a:moveTo>
                    <a:lnTo>
                      <a:pt x="174" y="114"/>
                    </a:lnTo>
                    <a:lnTo>
                      <a:pt x="156" y="80"/>
                    </a:lnTo>
                    <a:lnTo>
                      <a:pt x="150" y="70"/>
                    </a:lnTo>
                    <a:lnTo>
                      <a:pt x="78" y="70"/>
                    </a:lnTo>
                    <a:lnTo>
                      <a:pt x="78" y="70"/>
                    </a:lnTo>
                    <a:lnTo>
                      <a:pt x="74" y="70"/>
                    </a:lnTo>
                    <a:lnTo>
                      <a:pt x="70" y="72"/>
                    </a:lnTo>
                    <a:lnTo>
                      <a:pt x="68" y="76"/>
                    </a:lnTo>
                    <a:lnTo>
                      <a:pt x="68" y="80"/>
                    </a:lnTo>
                    <a:lnTo>
                      <a:pt x="68" y="104"/>
                    </a:lnTo>
                    <a:lnTo>
                      <a:pt x="68" y="104"/>
                    </a:lnTo>
                    <a:lnTo>
                      <a:pt x="68" y="108"/>
                    </a:lnTo>
                    <a:lnTo>
                      <a:pt x="70" y="110"/>
                    </a:lnTo>
                    <a:lnTo>
                      <a:pt x="74" y="112"/>
                    </a:lnTo>
                    <a:lnTo>
                      <a:pt x="78" y="114"/>
                    </a:lnTo>
                    <a:lnTo>
                      <a:pt x="78" y="114"/>
                    </a:lnTo>
                    <a:close/>
                    <a:moveTo>
                      <a:pt x="34" y="140"/>
                    </a:moveTo>
                    <a:lnTo>
                      <a:pt x="10" y="140"/>
                    </a:lnTo>
                    <a:lnTo>
                      <a:pt x="10" y="140"/>
                    </a:lnTo>
                    <a:lnTo>
                      <a:pt x="6" y="142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8"/>
                    </a:lnTo>
                    <a:lnTo>
                      <a:pt x="2" y="182"/>
                    </a:lnTo>
                    <a:lnTo>
                      <a:pt x="6" y="184"/>
                    </a:lnTo>
                    <a:lnTo>
                      <a:pt x="10" y="184"/>
                    </a:lnTo>
                    <a:lnTo>
                      <a:pt x="34" y="184"/>
                    </a:lnTo>
                    <a:lnTo>
                      <a:pt x="34" y="184"/>
                    </a:lnTo>
                    <a:lnTo>
                      <a:pt x="38" y="184"/>
                    </a:lnTo>
                    <a:lnTo>
                      <a:pt x="40" y="182"/>
                    </a:lnTo>
                    <a:lnTo>
                      <a:pt x="42" y="178"/>
                    </a:lnTo>
                    <a:lnTo>
                      <a:pt x="44" y="17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42" y="146"/>
                    </a:lnTo>
                    <a:lnTo>
                      <a:pt x="40" y="144"/>
                    </a:lnTo>
                    <a:lnTo>
                      <a:pt x="38" y="142"/>
                    </a:lnTo>
                    <a:lnTo>
                      <a:pt x="34" y="140"/>
                    </a:lnTo>
                    <a:lnTo>
                      <a:pt x="34" y="140"/>
                    </a:lnTo>
                    <a:close/>
                    <a:moveTo>
                      <a:pt x="188" y="140"/>
                    </a:moveTo>
                    <a:lnTo>
                      <a:pt x="78" y="140"/>
                    </a:lnTo>
                    <a:lnTo>
                      <a:pt x="78" y="140"/>
                    </a:lnTo>
                    <a:lnTo>
                      <a:pt x="74" y="142"/>
                    </a:lnTo>
                    <a:lnTo>
                      <a:pt x="70" y="144"/>
                    </a:lnTo>
                    <a:lnTo>
                      <a:pt x="68" y="146"/>
                    </a:lnTo>
                    <a:lnTo>
                      <a:pt x="68" y="150"/>
                    </a:lnTo>
                    <a:lnTo>
                      <a:pt x="68" y="174"/>
                    </a:lnTo>
                    <a:lnTo>
                      <a:pt x="68" y="174"/>
                    </a:lnTo>
                    <a:lnTo>
                      <a:pt x="68" y="178"/>
                    </a:lnTo>
                    <a:lnTo>
                      <a:pt x="70" y="182"/>
                    </a:lnTo>
                    <a:lnTo>
                      <a:pt x="74" y="184"/>
                    </a:lnTo>
                    <a:lnTo>
                      <a:pt x="78" y="184"/>
                    </a:lnTo>
                    <a:lnTo>
                      <a:pt x="212" y="184"/>
                    </a:lnTo>
                    <a:lnTo>
                      <a:pt x="188" y="140"/>
                    </a:lnTo>
                    <a:close/>
                    <a:moveTo>
                      <a:pt x="34" y="70"/>
                    </a:moveTo>
                    <a:lnTo>
                      <a:pt x="10" y="70"/>
                    </a:lnTo>
                    <a:lnTo>
                      <a:pt x="10" y="70"/>
                    </a:lnTo>
                    <a:lnTo>
                      <a:pt x="6" y="70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8"/>
                    </a:lnTo>
                    <a:lnTo>
                      <a:pt x="2" y="110"/>
                    </a:lnTo>
                    <a:lnTo>
                      <a:pt x="6" y="112"/>
                    </a:lnTo>
                    <a:lnTo>
                      <a:pt x="10" y="114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8" y="112"/>
                    </a:lnTo>
                    <a:lnTo>
                      <a:pt x="40" y="110"/>
                    </a:lnTo>
                    <a:lnTo>
                      <a:pt x="42" y="108"/>
                    </a:lnTo>
                    <a:lnTo>
                      <a:pt x="44" y="104"/>
                    </a:lnTo>
                    <a:lnTo>
                      <a:pt x="44" y="80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2"/>
                    </a:lnTo>
                    <a:lnTo>
                      <a:pt x="38" y="70"/>
                    </a:lnTo>
                    <a:lnTo>
                      <a:pt x="34" y="70"/>
                    </a:lnTo>
                    <a:lnTo>
                      <a:pt x="34" y="70"/>
                    </a:lnTo>
                    <a:close/>
                    <a:moveTo>
                      <a:pt x="350" y="0"/>
                    </a:moveTo>
                    <a:lnTo>
                      <a:pt x="312" y="0"/>
                    </a:lnTo>
                    <a:lnTo>
                      <a:pt x="248" y="116"/>
                    </a:lnTo>
                    <a:lnTo>
                      <a:pt x="220" y="66"/>
                    </a:lnTo>
                    <a:lnTo>
                      <a:pt x="184" y="66"/>
                    </a:lnTo>
                    <a:lnTo>
                      <a:pt x="248" y="184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pic>
          <p:nvPicPr>
            <p:cNvPr id="6" name="Grafik 2">
              <a:extLst>
                <a:ext uri="{FF2B5EF4-FFF2-40B4-BE49-F238E27FC236}">
                  <a16:creationId xmlns:a16="http://schemas.microsoft.com/office/drawing/2014/main" id="{4321D46F-AE93-42F6-B76E-A96D5C195E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3511" t="53257" r="28871" b="5665"/>
            <a:stretch/>
          </p:blipFill>
          <p:spPr>
            <a:xfrm>
              <a:off x="5154047" y="2710194"/>
              <a:ext cx="6229243" cy="4070751"/>
            </a:xfrm>
            <a:prstGeom prst="rect">
              <a:avLst/>
            </a:prstGeom>
          </p:spPr>
        </p:pic>
        <p:pic>
          <p:nvPicPr>
            <p:cNvPr id="7" name="Grafik 1">
              <a:extLst>
                <a:ext uri="{FF2B5EF4-FFF2-40B4-BE49-F238E27FC236}">
                  <a16:creationId xmlns:a16="http://schemas.microsoft.com/office/drawing/2014/main" id="{7D9D6412-918A-43A3-A25E-CE43AF78FF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702" t="20599" r="54596" b="49267"/>
            <a:stretch/>
          </p:blipFill>
          <p:spPr>
            <a:xfrm>
              <a:off x="1681212" y="2570394"/>
              <a:ext cx="2304256" cy="2109083"/>
            </a:xfrm>
            <a:prstGeom prst="rect">
              <a:avLst/>
            </a:prstGeom>
          </p:spPr>
        </p:pic>
        <p:sp>
          <p:nvSpPr>
            <p:cNvPr id="8" name="Rectangle 478">
              <a:extLst>
                <a:ext uri="{FF2B5EF4-FFF2-40B4-BE49-F238E27FC236}">
                  <a16:creationId xmlns:a16="http://schemas.microsoft.com/office/drawing/2014/main" id="{CD6021B7-F559-4FA8-BD20-57A3BF64E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576" y="1961329"/>
              <a:ext cx="4618174" cy="628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4271" tIns="37136" rIns="74271" bIns="37136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750532"/>
              <a:r>
                <a:rPr lang="en-US" b="1" dirty="0">
                  <a:solidFill>
                    <a:srgbClr val="449FA2"/>
                  </a:solidFill>
                </a:rPr>
                <a:t>Average weekly working time for full-time employees - Eurostat </a:t>
              </a:r>
              <a:r>
                <a:rPr lang="en-US" b="1" dirty="0">
                  <a:solidFill>
                    <a:srgbClr val="D09E00"/>
                  </a:solidFill>
                </a:rPr>
                <a:t>2006 </a:t>
              </a:r>
              <a:r>
                <a:rPr lang="en-US" b="1" dirty="0">
                  <a:solidFill>
                    <a:srgbClr val="449FA2"/>
                  </a:solidFill>
                </a:rPr>
                <a:t>/ 2019</a:t>
              </a:r>
              <a:endParaRPr lang="en-GB" dirty="0">
                <a:solidFill>
                  <a:srgbClr val="449FA2"/>
                </a:solidFill>
              </a:endParaRPr>
            </a:p>
          </p:txBody>
        </p:sp>
        <p:pic>
          <p:nvPicPr>
            <p:cNvPr id="9" name="Grafik 5">
              <a:extLst>
                <a:ext uri="{FF2B5EF4-FFF2-40B4-BE49-F238E27FC236}">
                  <a16:creationId xmlns:a16="http://schemas.microsoft.com/office/drawing/2014/main" id="{CEF44916-1663-44DD-B23A-1C91A364F5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9578" t="22421" r="23170" b="49267"/>
            <a:stretch/>
          </p:blipFill>
          <p:spPr>
            <a:xfrm>
              <a:off x="1824449" y="4799347"/>
              <a:ext cx="2017781" cy="1981598"/>
            </a:xfrm>
            <a:prstGeom prst="rect">
              <a:avLst/>
            </a:prstGeom>
          </p:spPr>
        </p:pic>
        <p:sp>
          <p:nvSpPr>
            <p:cNvPr id="10" name="Rectangle 478">
              <a:extLst>
                <a:ext uri="{FF2B5EF4-FFF2-40B4-BE49-F238E27FC236}">
                  <a16:creationId xmlns:a16="http://schemas.microsoft.com/office/drawing/2014/main" id="{4FDB9F76-DEA3-4E49-B379-C5DC28C39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036" y="3448936"/>
              <a:ext cx="772184" cy="351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4271" tIns="37136" rIns="74271" bIns="37136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750532"/>
              <a:r>
                <a:rPr lang="en-US" b="1" dirty="0">
                  <a:solidFill>
                    <a:srgbClr val="D09E00"/>
                  </a:solidFill>
                </a:rPr>
                <a:t>2006</a:t>
              </a:r>
              <a:r>
                <a:rPr lang="en-US" b="1" dirty="0">
                  <a:solidFill>
                    <a:srgbClr val="FFC000"/>
                  </a:solidFill>
                  <a:highlight>
                    <a:srgbClr val="000000"/>
                  </a:highlight>
                </a:rPr>
                <a:t> </a:t>
              </a:r>
              <a:endParaRPr lang="en-GB" dirty="0">
                <a:solidFill>
                  <a:srgbClr val="FFC000"/>
                </a:solidFill>
                <a:highlight>
                  <a:srgbClr val="000000"/>
                </a:highlight>
              </a:endParaRPr>
            </a:p>
          </p:txBody>
        </p:sp>
        <p:sp>
          <p:nvSpPr>
            <p:cNvPr id="11" name="Rectangle 478">
              <a:extLst>
                <a:ext uri="{FF2B5EF4-FFF2-40B4-BE49-F238E27FC236}">
                  <a16:creationId xmlns:a16="http://schemas.microsoft.com/office/drawing/2014/main" id="{A97AEE1B-9F8A-4D58-9F49-042FB61F5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531" y="5614148"/>
              <a:ext cx="772184" cy="351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4271" tIns="37136" rIns="74271" bIns="37136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750532"/>
              <a:r>
                <a:rPr lang="en-US" b="1" dirty="0">
                  <a:solidFill>
                    <a:srgbClr val="449FA2"/>
                  </a:solidFill>
                </a:rPr>
                <a:t>2019 </a:t>
              </a:r>
              <a:endParaRPr lang="en-GB" dirty="0">
                <a:solidFill>
                  <a:srgbClr val="449FA2"/>
                </a:solidFill>
              </a:endParaRPr>
            </a:p>
          </p:txBody>
        </p:sp>
        <p:sp>
          <p:nvSpPr>
            <p:cNvPr id="12" name="Rectangle 478">
              <a:extLst>
                <a:ext uri="{FF2B5EF4-FFF2-40B4-BE49-F238E27FC236}">
                  <a16:creationId xmlns:a16="http://schemas.microsoft.com/office/drawing/2014/main" id="{575B19E8-8A16-4D29-846E-8DA6962CE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9764" y="1942427"/>
              <a:ext cx="4618174" cy="690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4271" tIns="37136" rIns="74271" bIns="37136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750532"/>
              <a:r>
                <a:rPr lang="en-US" sz="2000" b="1" dirty="0">
                  <a:solidFill>
                    <a:srgbClr val="449FA2"/>
                  </a:solidFill>
                </a:rPr>
                <a:t>Work during unsocial hours </a:t>
              </a:r>
              <a:br>
                <a:rPr lang="en-US" sz="2000" b="1" dirty="0">
                  <a:solidFill>
                    <a:srgbClr val="449FA2"/>
                  </a:solidFill>
                </a:rPr>
              </a:br>
              <a:r>
                <a:rPr lang="en-US" sz="2000" b="1" dirty="0">
                  <a:solidFill>
                    <a:srgbClr val="449FA2"/>
                  </a:solidFill>
                </a:rPr>
                <a:t>Eurostat </a:t>
              </a:r>
              <a:r>
                <a:rPr lang="en-US" sz="2000" b="1" dirty="0">
                  <a:solidFill>
                    <a:srgbClr val="D09E00"/>
                  </a:solidFill>
                </a:rPr>
                <a:t>2006</a:t>
              </a:r>
              <a:r>
                <a:rPr lang="en-US" sz="2000" b="1" dirty="0">
                  <a:solidFill>
                    <a:srgbClr val="449FA2"/>
                  </a:solidFill>
                </a:rPr>
                <a:t> / 2019 </a:t>
              </a:r>
              <a:endParaRPr lang="en-GB" sz="2000" dirty="0">
                <a:solidFill>
                  <a:srgbClr val="449FA2"/>
                </a:solidFill>
              </a:endParaRPr>
            </a:p>
          </p:txBody>
        </p:sp>
        <p:sp>
          <p:nvSpPr>
            <p:cNvPr id="13" name="Textfeld 9">
              <a:extLst>
                <a:ext uri="{FF2B5EF4-FFF2-40B4-BE49-F238E27FC236}">
                  <a16:creationId xmlns:a16="http://schemas.microsoft.com/office/drawing/2014/main" id="{6A6B753E-F452-497E-9BCF-A71126303859}"/>
                </a:ext>
              </a:extLst>
            </p:cNvPr>
            <p:cNvSpPr txBox="1"/>
            <p:nvPr/>
          </p:nvSpPr>
          <p:spPr>
            <a:xfrm>
              <a:off x="6770735" y="2632100"/>
              <a:ext cx="2843239" cy="5109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5723442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2911</Words>
  <Application>Microsoft Office PowerPoint</Application>
  <PresentationFormat>Breitbild</PresentationFormat>
  <Paragraphs>264</Paragraphs>
  <Slides>34</Slides>
  <Notes>17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3" baseType="lpstr">
      <vt:lpstr>adobe-clean-serif</vt:lpstr>
      <vt:lpstr>Arial</vt:lpstr>
      <vt:lpstr>Calibri</vt:lpstr>
      <vt:lpstr>Calibri Light</vt:lpstr>
      <vt:lpstr>Courier New</vt:lpstr>
      <vt:lpstr>Georgia</vt:lpstr>
      <vt:lpstr>Wingdings</vt:lpstr>
      <vt:lpstr>Tema di Office</vt:lpstr>
      <vt:lpstr>Diapositiva de think-cell</vt:lpstr>
      <vt:lpstr>Evidence from the EU OSH Information system</vt:lpstr>
      <vt:lpstr>Evidence from the  EU OSH Information system</vt:lpstr>
      <vt:lpstr>Evidence from the  EU OSH Information system</vt:lpstr>
      <vt:lpstr>Evidence from the  EU OSH Information system</vt:lpstr>
      <vt:lpstr>Evidence from the  EU OSH Information system</vt:lpstr>
      <vt:lpstr>Evidence from the  EU OSH Information system</vt:lpstr>
      <vt:lpstr>Evidence from the  EU OSH Information system</vt:lpstr>
      <vt:lpstr>Evidence from the  EU OSH Information system</vt:lpstr>
      <vt:lpstr>Evidence from the  EU OSH Information system</vt:lpstr>
      <vt:lpstr>Evidence from the  EU OSH Information system</vt:lpstr>
      <vt:lpstr>Evidence from the  EU OSH Information system</vt:lpstr>
      <vt:lpstr>Evidence from the  EU OSH Information system</vt:lpstr>
      <vt:lpstr>Evidence from the  EU OSH Information system</vt:lpstr>
      <vt:lpstr>Evidence from the  EU OSH Information system</vt:lpstr>
      <vt:lpstr>Evidence from the  EU OSH Information system</vt:lpstr>
      <vt:lpstr>Evidence from the  EU OSH Information system</vt:lpstr>
      <vt:lpstr>Evidence from the  EU OSH Information system</vt:lpstr>
      <vt:lpstr>Evidence from the  EU OSH Information system</vt:lpstr>
      <vt:lpstr>Evidence from the  EU OSH Information system</vt:lpstr>
      <vt:lpstr>Evidence from the  EU OSH Information system</vt:lpstr>
      <vt:lpstr>Evidence from the  EU OSH Information system</vt:lpstr>
      <vt:lpstr>Evidence from the  EU OSH Information system</vt:lpstr>
      <vt:lpstr>Evidence from the  EU OSH Information system</vt:lpstr>
      <vt:lpstr>Evidence from the  EU OSH Information system</vt:lpstr>
      <vt:lpstr>Evidence from the  EU OSH Information system</vt:lpstr>
      <vt:lpstr>Evidence from the  EU OSH Information system</vt:lpstr>
      <vt:lpstr>Evidence from the  EU OSH Information system</vt:lpstr>
      <vt:lpstr>Evidence from the  EU OSH Information system</vt:lpstr>
      <vt:lpstr>Evidence from the  EU OSH Information system</vt:lpstr>
      <vt:lpstr>Evidence from the  EU OSH Information system</vt:lpstr>
      <vt:lpstr>Evidence from the  EU OSH Information system</vt:lpstr>
      <vt:lpstr>Evidence from the  EU OSH Information system</vt:lpstr>
      <vt:lpstr>Evidence from the  EU OSH Information system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insert Title</dc:title>
  <dc:creator>Microsoft Office User</dc:creator>
  <cp:lastModifiedBy>Lothar Lieck</cp:lastModifiedBy>
  <cp:revision>23</cp:revision>
  <dcterms:created xsi:type="dcterms:W3CDTF">2023-01-25T11:47:57Z</dcterms:created>
  <dcterms:modified xsi:type="dcterms:W3CDTF">2023-05-10T14:16:45Z</dcterms:modified>
</cp:coreProperties>
</file>