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28"/>
  </p:normalViewPr>
  <p:slideViewPr>
    <p:cSldViewPr snapToGrid="0">
      <p:cViewPr varScale="1">
        <p:scale>
          <a:sx n="109" d="100"/>
          <a:sy n="109" d="100"/>
        </p:scale>
        <p:origin x="39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468AF-8D7A-45FF-8907-FE6E31D220AE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EDF302B-3067-40E5-AD03-CC34B270183F}">
      <dgm:prSet phldrT="[Texto]" custT="1"/>
      <dgm:spPr/>
      <dgm:t>
        <a:bodyPr/>
        <a:lstStyle/>
        <a:p>
          <a:r>
            <a:rPr lang="pt-PT" sz="2000" dirty="0" smtClean="0">
              <a:latin typeface="+mn-lt"/>
              <a:ea typeface="Verdana" panose="020B0604030504040204" pitchFamily="34" charset="0"/>
            </a:rPr>
            <a:t>IN 2020</a:t>
          </a:r>
          <a:endParaRPr lang="pt-PT" sz="2000" dirty="0">
            <a:latin typeface="+mn-lt"/>
            <a:ea typeface="Verdana" panose="020B0604030504040204" pitchFamily="34" charset="0"/>
          </a:endParaRPr>
        </a:p>
      </dgm:t>
    </dgm:pt>
    <dgm:pt modelId="{02AF9A15-8179-481E-BC8D-4B6DAA878387}" type="parTrans" cxnId="{31A857CC-C8DE-42CB-804C-819D6D206710}">
      <dgm:prSet/>
      <dgm:spPr/>
      <dgm:t>
        <a:bodyPr/>
        <a:lstStyle/>
        <a:p>
          <a:endParaRPr lang="pt-PT" sz="2000">
            <a:latin typeface="+mn-lt"/>
          </a:endParaRPr>
        </a:p>
      </dgm:t>
    </dgm:pt>
    <dgm:pt modelId="{CFE41CA8-0E7E-48E3-89B0-A1AF5C08A142}" type="sibTrans" cxnId="{31A857CC-C8DE-42CB-804C-819D6D206710}">
      <dgm:prSet/>
      <dgm:spPr/>
      <dgm:t>
        <a:bodyPr/>
        <a:lstStyle/>
        <a:p>
          <a:endParaRPr lang="pt-PT" sz="2000">
            <a:latin typeface="+mn-lt"/>
          </a:endParaRPr>
        </a:p>
      </dgm:t>
    </dgm:pt>
    <dgm:pt modelId="{BFA5A1BF-158F-416C-8F43-E2D832391F44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n-GB" sz="2000" b="1" dirty="0" smtClean="0">
              <a:latin typeface="+mn-lt"/>
              <a:ea typeface="Verdana" panose="020B0604030504040204" pitchFamily="34" charset="0"/>
            </a:rPr>
            <a:t>more than a fifth </a:t>
          </a:r>
          <a:r>
            <a:rPr lang="en-GB" sz="2000" dirty="0" smtClean="0">
              <a:latin typeface="+mn-lt"/>
              <a:ea typeface="Verdana" panose="020B0604030504040204" pitchFamily="34" charset="0"/>
            </a:rPr>
            <a:t>of all fatal accidents at work in the EU took place within the </a:t>
          </a:r>
          <a:r>
            <a:rPr lang="en-GB" sz="2000" b="1" dirty="0" smtClean="0">
              <a:latin typeface="+mn-lt"/>
              <a:ea typeface="Verdana" panose="020B0604030504040204" pitchFamily="34" charset="0"/>
            </a:rPr>
            <a:t>construction sector</a:t>
          </a:r>
          <a:endParaRPr lang="pt-PT" sz="2000" b="1" dirty="0">
            <a:latin typeface="+mn-lt"/>
          </a:endParaRPr>
        </a:p>
      </dgm:t>
    </dgm:pt>
    <dgm:pt modelId="{1D79D0DB-6664-4680-BCBC-19DE56F1AA96}" type="parTrans" cxnId="{50C4D6A7-AE39-4A2A-B416-39A6D7090EC9}">
      <dgm:prSet/>
      <dgm:spPr/>
      <dgm:t>
        <a:bodyPr/>
        <a:lstStyle/>
        <a:p>
          <a:endParaRPr lang="pt-PT" sz="2000">
            <a:latin typeface="+mn-lt"/>
          </a:endParaRPr>
        </a:p>
      </dgm:t>
    </dgm:pt>
    <dgm:pt modelId="{CB12237C-9397-475D-BB21-4C8274139857}" type="sibTrans" cxnId="{50C4D6A7-AE39-4A2A-B416-39A6D7090EC9}">
      <dgm:prSet/>
      <dgm:spPr/>
      <dgm:t>
        <a:bodyPr/>
        <a:lstStyle/>
        <a:p>
          <a:endParaRPr lang="pt-PT" sz="2000">
            <a:latin typeface="+mn-lt"/>
          </a:endParaRPr>
        </a:p>
      </dgm:t>
    </dgm:pt>
    <dgm:pt modelId="{E27D5A16-D5BE-462F-A850-E63465885DA5}">
      <dgm:prSet phldrT="[Texto]" custT="1"/>
      <dgm:spPr/>
      <dgm:t>
        <a:bodyPr/>
        <a:lstStyle/>
        <a:p>
          <a:r>
            <a:rPr lang="pt-PT" sz="2000" dirty="0" smtClean="0">
              <a:latin typeface="+mn-lt"/>
              <a:ea typeface="Verdana" panose="020B0604030504040204" pitchFamily="34" charset="0"/>
            </a:rPr>
            <a:t>IN 2020</a:t>
          </a:r>
          <a:endParaRPr lang="pt-PT" sz="2000" dirty="0">
            <a:latin typeface="+mn-lt"/>
            <a:ea typeface="Verdana" panose="020B0604030504040204" pitchFamily="34" charset="0"/>
          </a:endParaRPr>
        </a:p>
      </dgm:t>
    </dgm:pt>
    <dgm:pt modelId="{53224F1E-EA7B-43FB-8482-591B5123C9CC}" type="parTrans" cxnId="{1AE4D0FC-A6C3-4F3E-AB87-9D18F22D59B9}">
      <dgm:prSet/>
      <dgm:spPr/>
      <dgm:t>
        <a:bodyPr/>
        <a:lstStyle/>
        <a:p>
          <a:endParaRPr lang="pt-PT" sz="2000">
            <a:latin typeface="+mn-lt"/>
          </a:endParaRPr>
        </a:p>
      </dgm:t>
    </dgm:pt>
    <dgm:pt modelId="{866260CE-F6C8-460E-9F8D-2A9A114C6650}" type="sibTrans" cxnId="{1AE4D0FC-A6C3-4F3E-AB87-9D18F22D59B9}">
      <dgm:prSet/>
      <dgm:spPr/>
      <dgm:t>
        <a:bodyPr/>
        <a:lstStyle/>
        <a:p>
          <a:endParaRPr lang="pt-PT" sz="2000">
            <a:latin typeface="+mn-lt"/>
          </a:endParaRPr>
        </a:p>
      </dgm:t>
    </dgm:pt>
    <dgm:pt modelId="{FA8CB950-814A-4171-9FBA-04E6C9A911B9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n-GB" sz="2000" b="1" dirty="0" smtClean="0">
              <a:latin typeface="+mn-lt"/>
              <a:ea typeface="Verdana" panose="020B0604030504040204" pitchFamily="34" charset="0"/>
            </a:rPr>
            <a:t>70 %</a:t>
          </a:r>
          <a:r>
            <a:rPr lang="en-GB" sz="2000" dirty="0" smtClean="0">
              <a:latin typeface="+mn-lt"/>
              <a:ea typeface="Verdana" panose="020B0604030504040204" pitchFamily="34" charset="0"/>
            </a:rPr>
            <a:t> of all non-fatal accidents at work in the EU </a:t>
          </a:r>
          <a:r>
            <a:rPr lang="en-GB" sz="2000" b="1" dirty="0" smtClean="0">
              <a:latin typeface="+mn-lt"/>
              <a:ea typeface="Verdana" panose="020B0604030504040204" pitchFamily="34" charset="0"/>
            </a:rPr>
            <a:t>caused wounds</a:t>
          </a:r>
          <a:r>
            <a:rPr lang="en-GB" sz="2000" dirty="0" smtClean="0">
              <a:latin typeface="+mn-lt"/>
              <a:ea typeface="Verdana" panose="020B0604030504040204" pitchFamily="34" charset="0"/>
            </a:rPr>
            <a:t> and </a:t>
          </a:r>
          <a:r>
            <a:rPr lang="en-GB" sz="2000" b="1" dirty="0" smtClean="0">
              <a:latin typeface="+mn-lt"/>
              <a:ea typeface="Verdana" panose="020B0604030504040204" pitchFamily="34" charset="0"/>
            </a:rPr>
            <a:t>superficial injuries</a:t>
          </a:r>
          <a:r>
            <a:rPr lang="en-GB" sz="2000" dirty="0" smtClean="0">
              <a:latin typeface="+mn-lt"/>
              <a:ea typeface="Verdana" panose="020B0604030504040204" pitchFamily="34" charset="0"/>
            </a:rPr>
            <a:t>, </a:t>
          </a:r>
          <a:r>
            <a:rPr lang="en-GB" sz="2000" b="1" dirty="0" smtClean="0">
              <a:latin typeface="+mn-lt"/>
              <a:ea typeface="Verdana" panose="020B0604030504040204" pitchFamily="34" charset="0"/>
            </a:rPr>
            <a:t>dislocations</a:t>
          </a:r>
          <a:r>
            <a:rPr lang="en-GB" sz="2000" dirty="0" smtClean="0">
              <a:latin typeface="+mn-lt"/>
              <a:ea typeface="Verdana" panose="020B0604030504040204" pitchFamily="34" charset="0"/>
            </a:rPr>
            <a:t>, </a:t>
          </a:r>
          <a:r>
            <a:rPr lang="en-GB" sz="2000" b="1" dirty="0" smtClean="0">
              <a:latin typeface="+mn-lt"/>
              <a:ea typeface="Verdana" panose="020B0604030504040204" pitchFamily="34" charset="0"/>
            </a:rPr>
            <a:t>sprains and strains, or concussions </a:t>
          </a:r>
          <a:r>
            <a:rPr lang="en-GB" sz="2000" dirty="0" smtClean="0">
              <a:latin typeface="+mn-lt"/>
              <a:ea typeface="Verdana" panose="020B0604030504040204" pitchFamily="34" charset="0"/>
            </a:rPr>
            <a:t>and </a:t>
          </a:r>
          <a:r>
            <a:rPr lang="en-GB" sz="2000" b="1" dirty="0" smtClean="0">
              <a:latin typeface="+mn-lt"/>
              <a:ea typeface="Verdana" panose="020B0604030504040204" pitchFamily="34" charset="0"/>
            </a:rPr>
            <a:t>internal injuries</a:t>
          </a:r>
          <a:endParaRPr lang="pt-PT" sz="2000" b="1" dirty="0">
            <a:latin typeface="+mn-lt"/>
          </a:endParaRPr>
        </a:p>
      </dgm:t>
    </dgm:pt>
    <dgm:pt modelId="{2095BAC5-C320-48D4-A516-9399D7A40A0B}" type="parTrans" cxnId="{BAB69EF5-BD6A-4819-A722-DC669FF0A0C8}">
      <dgm:prSet/>
      <dgm:spPr/>
      <dgm:t>
        <a:bodyPr/>
        <a:lstStyle/>
        <a:p>
          <a:endParaRPr lang="pt-PT" sz="2000">
            <a:latin typeface="+mn-lt"/>
          </a:endParaRPr>
        </a:p>
      </dgm:t>
    </dgm:pt>
    <dgm:pt modelId="{F38A8F77-FF27-461D-8E9D-7E352E53127A}" type="sibTrans" cxnId="{BAB69EF5-BD6A-4819-A722-DC669FF0A0C8}">
      <dgm:prSet/>
      <dgm:spPr/>
      <dgm:t>
        <a:bodyPr/>
        <a:lstStyle/>
        <a:p>
          <a:endParaRPr lang="pt-PT" sz="2000">
            <a:latin typeface="+mn-lt"/>
          </a:endParaRPr>
        </a:p>
      </dgm:t>
    </dgm:pt>
    <dgm:pt modelId="{A1DFC6AE-567D-401C-85E2-D1F57B9B22F4}">
      <dgm:prSet phldrT="[Texto]" custT="1"/>
      <dgm:spPr/>
      <dgm:t>
        <a:bodyPr/>
        <a:lstStyle/>
        <a:p>
          <a:r>
            <a:rPr lang="pt-PT" sz="2000" dirty="0" smtClean="0">
              <a:latin typeface="+mn-lt"/>
              <a:ea typeface="Verdana" panose="020B0604030504040204" pitchFamily="34" charset="0"/>
            </a:rPr>
            <a:t>IN 2020</a:t>
          </a:r>
          <a:endParaRPr lang="pt-PT" sz="2000" dirty="0">
            <a:latin typeface="+mn-lt"/>
            <a:ea typeface="Verdana" panose="020B0604030504040204" pitchFamily="34" charset="0"/>
          </a:endParaRPr>
        </a:p>
      </dgm:t>
    </dgm:pt>
    <dgm:pt modelId="{EC484174-5405-4CEA-89B5-45D8B127B624}" type="parTrans" cxnId="{2BF23F8A-EF3E-499E-999D-4C119C7F749A}">
      <dgm:prSet/>
      <dgm:spPr/>
      <dgm:t>
        <a:bodyPr/>
        <a:lstStyle/>
        <a:p>
          <a:endParaRPr lang="pt-PT" sz="2000">
            <a:latin typeface="+mn-lt"/>
          </a:endParaRPr>
        </a:p>
      </dgm:t>
    </dgm:pt>
    <dgm:pt modelId="{DD0FAE6A-8CC0-454B-9ADE-B9B46086F11D}" type="sibTrans" cxnId="{2BF23F8A-EF3E-499E-999D-4C119C7F749A}">
      <dgm:prSet/>
      <dgm:spPr/>
      <dgm:t>
        <a:bodyPr/>
        <a:lstStyle/>
        <a:p>
          <a:endParaRPr lang="pt-PT" sz="2000">
            <a:latin typeface="+mn-lt"/>
          </a:endParaRPr>
        </a:p>
      </dgm:t>
    </dgm:pt>
    <dgm:pt modelId="{98B5A8DB-A661-40B3-8036-093A8BE1C6F9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n-GB" sz="2000" b="1" dirty="0" smtClean="0">
              <a:latin typeface="+mn-lt"/>
              <a:ea typeface="Verdana" panose="020B0604030504040204" pitchFamily="34" charset="0"/>
            </a:rPr>
            <a:t>Over 3 300 fatal accidents at work </a:t>
          </a:r>
          <a:r>
            <a:rPr lang="en-GB" sz="2000" b="0" dirty="0" smtClean="0">
              <a:latin typeface="+mn-lt"/>
              <a:ea typeface="Verdana" panose="020B0604030504040204" pitchFamily="34" charset="0"/>
            </a:rPr>
            <a:t>occurred</a:t>
          </a:r>
          <a:r>
            <a:rPr lang="en-GB" sz="2000" b="1" dirty="0" smtClean="0">
              <a:latin typeface="+mn-lt"/>
              <a:ea typeface="Verdana" panose="020B0604030504040204" pitchFamily="34" charset="0"/>
            </a:rPr>
            <a:t> </a:t>
          </a:r>
        </a:p>
        <a:p>
          <a:pPr algn="just">
            <a:lnSpc>
              <a:spcPct val="100000"/>
            </a:lnSpc>
          </a:pPr>
          <a:r>
            <a:rPr lang="en-GB" sz="2000" b="0" dirty="0" smtClean="0">
              <a:latin typeface="+mn-lt"/>
              <a:ea typeface="Verdana" panose="020B0604030504040204" pitchFamily="34" charset="0"/>
            </a:rPr>
            <a:t>and</a:t>
          </a:r>
          <a:r>
            <a:rPr lang="en-GB" sz="2000" b="1" dirty="0" smtClean="0">
              <a:latin typeface="+mn-lt"/>
              <a:ea typeface="Verdana" panose="020B0604030504040204" pitchFamily="34" charset="0"/>
            </a:rPr>
            <a:t> 2.7 million non-fatal accidents</a:t>
          </a:r>
          <a:r>
            <a:rPr lang="en-GB" sz="2000" dirty="0" smtClean="0">
              <a:latin typeface="+mn-lt"/>
              <a:ea typeface="Verdana" panose="020B0604030504040204" pitchFamily="34" charset="0"/>
            </a:rPr>
            <a:t> resulted in at least </a:t>
          </a:r>
          <a:r>
            <a:rPr lang="en-GB" sz="2000" b="1" dirty="0" smtClean="0">
              <a:latin typeface="+mn-lt"/>
              <a:ea typeface="Verdana" panose="020B0604030504040204" pitchFamily="34" charset="0"/>
            </a:rPr>
            <a:t>four calendar days of absence</a:t>
          </a:r>
          <a:r>
            <a:rPr lang="en-GB" sz="2000" b="0" dirty="0" smtClean="0">
              <a:latin typeface="+mn-lt"/>
              <a:ea typeface="Verdana" panose="020B0604030504040204" pitchFamily="34" charset="0"/>
            </a:rPr>
            <a:t> from work  in t</a:t>
          </a:r>
          <a:r>
            <a:rPr lang="en-GB" sz="2000" dirty="0" smtClean="0">
              <a:latin typeface="+mn-lt"/>
              <a:ea typeface="Verdana" panose="020B0604030504040204" pitchFamily="34" charset="0"/>
            </a:rPr>
            <a:t>he EU</a:t>
          </a:r>
          <a:endParaRPr lang="pt-PT" sz="2000" b="1" dirty="0">
            <a:latin typeface="+mn-lt"/>
          </a:endParaRPr>
        </a:p>
      </dgm:t>
    </dgm:pt>
    <dgm:pt modelId="{0074A976-6193-4295-8E9E-8E0770F72B7D}" type="parTrans" cxnId="{107A5DDD-B8B4-4C8F-86EE-28367D5E176E}">
      <dgm:prSet/>
      <dgm:spPr/>
      <dgm:t>
        <a:bodyPr/>
        <a:lstStyle/>
        <a:p>
          <a:endParaRPr lang="pt-PT" sz="2000">
            <a:latin typeface="+mn-lt"/>
          </a:endParaRPr>
        </a:p>
      </dgm:t>
    </dgm:pt>
    <dgm:pt modelId="{F995E3B4-3E66-47BC-B186-142BD849ACCD}" type="sibTrans" cxnId="{107A5DDD-B8B4-4C8F-86EE-28367D5E176E}">
      <dgm:prSet/>
      <dgm:spPr/>
      <dgm:t>
        <a:bodyPr/>
        <a:lstStyle/>
        <a:p>
          <a:endParaRPr lang="pt-PT" sz="2000">
            <a:latin typeface="+mn-lt"/>
          </a:endParaRPr>
        </a:p>
      </dgm:t>
    </dgm:pt>
    <dgm:pt modelId="{6461710B-AB87-4A58-A608-6BCEA47F0103}" type="pres">
      <dgm:prSet presAssocID="{DF2468AF-8D7A-45FF-8907-FE6E31D220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7352209-5077-46AD-93BD-D4F3A6CA6EBF}" type="pres">
      <dgm:prSet presAssocID="{7EDF302B-3067-40E5-AD03-CC34B270183F}" presName="compositeNode" presStyleCnt="0">
        <dgm:presLayoutVars>
          <dgm:bulletEnabled val="1"/>
        </dgm:presLayoutVars>
      </dgm:prSet>
      <dgm:spPr/>
    </dgm:pt>
    <dgm:pt modelId="{6DF2C29C-727F-498F-9DFB-29EA51DE95CF}" type="pres">
      <dgm:prSet presAssocID="{7EDF302B-3067-40E5-AD03-CC34B270183F}" presName="bgRect" presStyleLbl="node1" presStyleIdx="0" presStyleCnt="3"/>
      <dgm:spPr/>
      <dgm:t>
        <a:bodyPr/>
        <a:lstStyle/>
        <a:p>
          <a:endParaRPr lang="pt-PT"/>
        </a:p>
      </dgm:t>
    </dgm:pt>
    <dgm:pt modelId="{71B637F1-6775-4731-952C-55DE94E42AB2}" type="pres">
      <dgm:prSet presAssocID="{7EDF302B-3067-40E5-AD03-CC34B270183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53AB1FC-AFCC-49F6-A5AE-617BBD6500DA}" type="pres">
      <dgm:prSet presAssocID="{7EDF302B-3067-40E5-AD03-CC34B270183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F7960CD-7957-4B91-BE14-20854017B7B1}" type="pres">
      <dgm:prSet presAssocID="{CFE41CA8-0E7E-48E3-89B0-A1AF5C08A142}" presName="hSp" presStyleCnt="0"/>
      <dgm:spPr/>
    </dgm:pt>
    <dgm:pt modelId="{B6F87B14-64F4-4F31-9730-C2B9470250DE}" type="pres">
      <dgm:prSet presAssocID="{CFE41CA8-0E7E-48E3-89B0-A1AF5C08A142}" presName="vProcSp" presStyleCnt="0"/>
      <dgm:spPr/>
    </dgm:pt>
    <dgm:pt modelId="{81BACB0D-24AD-4850-BC1E-6762F1A7F41A}" type="pres">
      <dgm:prSet presAssocID="{CFE41CA8-0E7E-48E3-89B0-A1AF5C08A142}" presName="vSp1" presStyleCnt="0"/>
      <dgm:spPr/>
    </dgm:pt>
    <dgm:pt modelId="{3913501B-F1A7-459E-B586-1944215A7BD7}" type="pres">
      <dgm:prSet presAssocID="{CFE41CA8-0E7E-48E3-89B0-A1AF5C08A142}" presName="simulatedConn" presStyleLbl="solidFgAcc1" presStyleIdx="0" presStyleCnt="2"/>
      <dgm:spPr/>
    </dgm:pt>
    <dgm:pt modelId="{BDAC828D-EFB6-40CE-B8CF-A418207E93F2}" type="pres">
      <dgm:prSet presAssocID="{CFE41CA8-0E7E-48E3-89B0-A1AF5C08A142}" presName="vSp2" presStyleCnt="0"/>
      <dgm:spPr/>
    </dgm:pt>
    <dgm:pt modelId="{7D4518DD-9ED6-49CE-9548-48A387AF990D}" type="pres">
      <dgm:prSet presAssocID="{CFE41CA8-0E7E-48E3-89B0-A1AF5C08A142}" presName="sibTrans" presStyleCnt="0"/>
      <dgm:spPr/>
    </dgm:pt>
    <dgm:pt modelId="{0D88778E-33D0-41DF-A902-80F346EF09CB}" type="pres">
      <dgm:prSet presAssocID="{E27D5A16-D5BE-462F-A850-E63465885DA5}" presName="compositeNode" presStyleCnt="0">
        <dgm:presLayoutVars>
          <dgm:bulletEnabled val="1"/>
        </dgm:presLayoutVars>
      </dgm:prSet>
      <dgm:spPr/>
    </dgm:pt>
    <dgm:pt modelId="{9E87FB61-6317-4683-B619-5F4B82DECAC8}" type="pres">
      <dgm:prSet presAssocID="{E27D5A16-D5BE-462F-A850-E63465885DA5}" presName="bgRect" presStyleLbl="node1" presStyleIdx="1" presStyleCnt="3"/>
      <dgm:spPr/>
      <dgm:t>
        <a:bodyPr/>
        <a:lstStyle/>
        <a:p>
          <a:endParaRPr lang="pt-PT"/>
        </a:p>
      </dgm:t>
    </dgm:pt>
    <dgm:pt modelId="{769EE31E-B315-4CFF-A698-5DEF1197063E}" type="pres">
      <dgm:prSet presAssocID="{E27D5A16-D5BE-462F-A850-E63465885DA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B3DC721-5895-426E-A469-C82E21276E7B}" type="pres">
      <dgm:prSet presAssocID="{E27D5A16-D5BE-462F-A850-E63465885DA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2EC62AD-02C9-447E-B1A5-56CFB4AD6EB2}" type="pres">
      <dgm:prSet presAssocID="{866260CE-F6C8-460E-9F8D-2A9A114C6650}" presName="hSp" presStyleCnt="0"/>
      <dgm:spPr/>
    </dgm:pt>
    <dgm:pt modelId="{538A9AA2-BF4D-4954-9366-504D14C80BB5}" type="pres">
      <dgm:prSet presAssocID="{866260CE-F6C8-460E-9F8D-2A9A114C6650}" presName="vProcSp" presStyleCnt="0"/>
      <dgm:spPr/>
    </dgm:pt>
    <dgm:pt modelId="{0602F030-AB34-43D5-B603-CAEFE353DB2F}" type="pres">
      <dgm:prSet presAssocID="{866260CE-F6C8-460E-9F8D-2A9A114C6650}" presName="vSp1" presStyleCnt="0"/>
      <dgm:spPr/>
    </dgm:pt>
    <dgm:pt modelId="{B0AE0574-AE2E-4224-81B2-5D1D95F28CD5}" type="pres">
      <dgm:prSet presAssocID="{866260CE-F6C8-460E-9F8D-2A9A114C6650}" presName="simulatedConn" presStyleLbl="solidFgAcc1" presStyleIdx="1" presStyleCnt="2"/>
      <dgm:spPr/>
    </dgm:pt>
    <dgm:pt modelId="{DAA04581-0250-4E5E-B9EB-EA57F3CEF636}" type="pres">
      <dgm:prSet presAssocID="{866260CE-F6C8-460E-9F8D-2A9A114C6650}" presName="vSp2" presStyleCnt="0"/>
      <dgm:spPr/>
    </dgm:pt>
    <dgm:pt modelId="{DC62072F-5A9C-495F-84B7-A39C885D39A9}" type="pres">
      <dgm:prSet presAssocID="{866260CE-F6C8-460E-9F8D-2A9A114C6650}" presName="sibTrans" presStyleCnt="0"/>
      <dgm:spPr/>
    </dgm:pt>
    <dgm:pt modelId="{2424DB31-E924-4C34-AAEF-BC4533051B37}" type="pres">
      <dgm:prSet presAssocID="{A1DFC6AE-567D-401C-85E2-D1F57B9B22F4}" presName="compositeNode" presStyleCnt="0">
        <dgm:presLayoutVars>
          <dgm:bulletEnabled val="1"/>
        </dgm:presLayoutVars>
      </dgm:prSet>
      <dgm:spPr/>
    </dgm:pt>
    <dgm:pt modelId="{8F90DFFB-E903-4001-9E80-068D20CA9297}" type="pres">
      <dgm:prSet presAssocID="{A1DFC6AE-567D-401C-85E2-D1F57B9B22F4}" presName="bgRect" presStyleLbl="node1" presStyleIdx="2" presStyleCnt="3"/>
      <dgm:spPr/>
      <dgm:t>
        <a:bodyPr/>
        <a:lstStyle/>
        <a:p>
          <a:endParaRPr lang="pt-PT"/>
        </a:p>
      </dgm:t>
    </dgm:pt>
    <dgm:pt modelId="{03E3C3C3-C1CC-4E83-A9B4-0FD6692A36DC}" type="pres">
      <dgm:prSet presAssocID="{A1DFC6AE-567D-401C-85E2-D1F57B9B22F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02CBDEA-3B03-4797-B090-B32BC7DDA90E}" type="pres">
      <dgm:prSet presAssocID="{A1DFC6AE-567D-401C-85E2-D1F57B9B22F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C41D8B0-FBCD-41EF-8E05-B803048BE2FE}" type="presOf" srcId="{98B5A8DB-A661-40B3-8036-093A8BE1C6F9}" destId="{B02CBDEA-3B03-4797-B090-B32BC7DDA90E}" srcOrd="0" destOrd="0" presId="urn:microsoft.com/office/officeart/2005/8/layout/hProcess7"/>
    <dgm:cxn modelId="{107A5DDD-B8B4-4C8F-86EE-28367D5E176E}" srcId="{A1DFC6AE-567D-401C-85E2-D1F57B9B22F4}" destId="{98B5A8DB-A661-40B3-8036-093A8BE1C6F9}" srcOrd="0" destOrd="0" parTransId="{0074A976-6193-4295-8E9E-8E0770F72B7D}" sibTransId="{F995E3B4-3E66-47BC-B186-142BD849ACCD}"/>
    <dgm:cxn modelId="{6A0080A6-E5CE-4E4E-B303-C72D3AE74329}" type="presOf" srcId="{A1DFC6AE-567D-401C-85E2-D1F57B9B22F4}" destId="{8F90DFFB-E903-4001-9E80-068D20CA9297}" srcOrd="0" destOrd="0" presId="urn:microsoft.com/office/officeart/2005/8/layout/hProcess7"/>
    <dgm:cxn modelId="{31A857CC-C8DE-42CB-804C-819D6D206710}" srcId="{DF2468AF-8D7A-45FF-8907-FE6E31D220AE}" destId="{7EDF302B-3067-40E5-AD03-CC34B270183F}" srcOrd="0" destOrd="0" parTransId="{02AF9A15-8179-481E-BC8D-4B6DAA878387}" sibTransId="{CFE41CA8-0E7E-48E3-89B0-A1AF5C08A142}"/>
    <dgm:cxn modelId="{50C4D6A7-AE39-4A2A-B416-39A6D7090EC9}" srcId="{7EDF302B-3067-40E5-AD03-CC34B270183F}" destId="{BFA5A1BF-158F-416C-8F43-E2D832391F44}" srcOrd="0" destOrd="0" parTransId="{1D79D0DB-6664-4680-BCBC-19DE56F1AA96}" sibTransId="{CB12237C-9397-475D-BB21-4C8274139857}"/>
    <dgm:cxn modelId="{B5D4168D-E3EA-4402-AE70-DCF3102DFF4B}" type="presOf" srcId="{E27D5A16-D5BE-462F-A850-E63465885DA5}" destId="{9E87FB61-6317-4683-B619-5F4B82DECAC8}" srcOrd="0" destOrd="0" presId="urn:microsoft.com/office/officeart/2005/8/layout/hProcess7"/>
    <dgm:cxn modelId="{55EEE014-BFAE-413F-996D-142F8A92B1F9}" type="presOf" srcId="{A1DFC6AE-567D-401C-85E2-D1F57B9B22F4}" destId="{03E3C3C3-C1CC-4E83-A9B4-0FD6692A36DC}" srcOrd="1" destOrd="0" presId="urn:microsoft.com/office/officeart/2005/8/layout/hProcess7"/>
    <dgm:cxn modelId="{585EBC77-B7FB-4AA6-AAC8-726DA576609E}" type="presOf" srcId="{FA8CB950-814A-4171-9FBA-04E6C9A911B9}" destId="{0B3DC721-5895-426E-A469-C82E21276E7B}" srcOrd="0" destOrd="0" presId="urn:microsoft.com/office/officeart/2005/8/layout/hProcess7"/>
    <dgm:cxn modelId="{E1EA8370-53EB-431E-828D-34A7B04176D9}" type="presOf" srcId="{BFA5A1BF-158F-416C-8F43-E2D832391F44}" destId="{553AB1FC-AFCC-49F6-A5AE-617BBD6500DA}" srcOrd="0" destOrd="0" presId="urn:microsoft.com/office/officeart/2005/8/layout/hProcess7"/>
    <dgm:cxn modelId="{1AE4D0FC-A6C3-4F3E-AB87-9D18F22D59B9}" srcId="{DF2468AF-8D7A-45FF-8907-FE6E31D220AE}" destId="{E27D5A16-D5BE-462F-A850-E63465885DA5}" srcOrd="1" destOrd="0" parTransId="{53224F1E-EA7B-43FB-8482-591B5123C9CC}" sibTransId="{866260CE-F6C8-460E-9F8D-2A9A114C6650}"/>
    <dgm:cxn modelId="{520F7782-5B64-409F-AB95-2E1CF558C44B}" type="presOf" srcId="{7EDF302B-3067-40E5-AD03-CC34B270183F}" destId="{71B637F1-6775-4731-952C-55DE94E42AB2}" srcOrd="1" destOrd="0" presId="urn:microsoft.com/office/officeart/2005/8/layout/hProcess7"/>
    <dgm:cxn modelId="{153F7709-4D36-48B5-A428-EB7DEA25C2BD}" type="presOf" srcId="{DF2468AF-8D7A-45FF-8907-FE6E31D220AE}" destId="{6461710B-AB87-4A58-A608-6BCEA47F0103}" srcOrd="0" destOrd="0" presId="urn:microsoft.com/office/officeart/2005/8/layout/hProcess7"/>
    <dgm:cxn modelId="{BAB69EF5-BD6A-4819-A722-DC669FF0A0C8}" srcId="{E27D5A16-D5BE-462F-A850-E63465885DA5}" destId="{FA8CB950-814A-4171-9FBA-04E6C9A911B9}" srcOrd="0" destOrd="0" parTransId="{2095BAC5-C320-48D4-A516-9399D7A40A0B}" sibTransId="{F38A8F77-FF27-461D-8E9D-7E352E53127A}"/>
    <dgm:cxn modelId="{BD8BAC2C-6940-4DC4-B5C3-241FCAF608B3}" type="presOf" srcId="{E27D5A16-D5BE-462F-A850-E63465885DA5}" destId="{769EE31E-B315-4CFF-A698-5DEF1197063E}" srcOrd="1" destOrd="0" presId="urn:microsoft.com/office/officeart/2005/8/layout/hProcess7"/>
    <dgm:cxn modelId="{2BF23F8A-EF3E-499E-999D-4C119C7F749A}" srcId="{DF2468AF-8D7A-45FF-8907-FE6E31D220AE}" destId="{A1DFC6AE-567D-401C-85E2-D1F57B9B22F4}" srcOrd="2" destOrd="0" parTransId="{EC484174-5405-4CEA-89B5-45D8B127B624}" sibTransId="{DD0FAE6A-8CC0-454B-9ADE-B9B46086F11D}"/>
    <dgm:cxn modelId="{93BD0F63-5B1E-49E8-B593-25867E8513BD}" type="presOf" srcId="{7EDF302B-3067-40E5-AD03-CC34B270183F}" destId="{6DF2C29C-727F-498F-9DFB-29EA51DE95CF}" srcOrd="0" destOrd="0" presId="urn:microsoft.com/office/officeart/2005/8/layout/hProcess7"/>
    <dgm:cxn modelId="{A02F7C16-407D-4BE9-B1FC-8E3ACD5A2768}" type="presParOf" srcId="{6461710B-AB87-4A58-A608-6BCEA47F0103}" destId="{F7352209-5077-46AD-93BD-D4F3A6CA6EBF}" srcOrd="0" destOrd="0" presId="urn:microsoft.com/office/officeart/2005/8/layout/hProcess7"/>
    <dgm:cxn modelId="{562261D9-097C-44C6-A752-5A452BAED041}" type="presParOf" srcId="{F7352209-5077-46AD-93BD-D4F3A6CA6EBF}" destId="{6DF2C29C-727F-498F-9DFB-29EA51DE95CF}" srcOrd="0" destOrd="0" presId="urn:microsoft.com/office/officeart/2005/8/layout/hProcess7"/>
    <dgm:cxn modelId="{BD193E86-4294-48F2-B6F4-BD12187090FC}" type="presParOf" srcId="{F7352209-5077-46AD-93BD-D4F3A6CA6EBF}" destId="{71B637F1-6775-4731-952C-55DE94E42AB2}" srcOrd="1" destOrd="0" presId="urn:microsoft.com/office/officeart/2005/8/layout/hProcess7"/>
    <dgm:cxn modelId="{E19E30C6-0D6B-40B0-B0A4-4BF951B32516}" type="presParOf" srcId="{F7352209-5077-46AD-93BD-D4F3A6CA6EBF}" destId="{553AB1FC-AFCC-49F6-A5AE-617BBD6500DA}" srcOrd="2" destOrd="0" presId="urn:microsoft.com/office/officeart/2005/8/layout/hProcess7"/>
    <dgm:cxn modelId="{9DC784B4-7313-4964-8FFB-E780F0357A5A}" type="presParOf" srcId="{6461710B-AB87-4A58-A608-6BCEA47F0103}" destId="{8F7960CD-7957-4B91-BE14-20854017B7B1}" srcOrd="1" destOrd="0" presId="urn:microsoft.com/office/officeart/2005/8/layout/hProcess7"/>
    <dgm:cxn modelId="{3D857F98-4333-45D1-A02A-988BDDE59862}" type="presParOf" srcId="{6461710B-AB87-4A58-A608-6BCEA47F0103}" destId="{B6F87B14-64F4-4F31-9730-C2B9470250DE}" srcOrd="2" destOrd="0" presId="urn:microsoft.com/office/officeart/2005/8/layout/hProcess7"/>
    <dgm:cxn modelId="{EC81B114-6C94-4148-808D-C76E5EC63FE3}" type="presParOf" srcId="{B6F87B14-64F4-4F31-9730-C2B9470250DE}" destId="{81BACB0D-24AD-4850-BC1E-6762F1A7F41A}" srcOrd="0" destOrd="0" presId="urn:microsoft.com/office/officeart/2005/8/layout/hProcess7"/>
    <dgm:cxn modelId="{F617D0C2-38D0-406F-B265-CEDC53986C3B}" type="presParOf" srcId="{B6F87B14-64F4-4F31-9730-C2B9470250DE}" destId="{3913501B-F1A7-459E-B586-1944215A7BD7}" srcOrd="1" destOrd="0" presId="urn:microsoft.com/office/officeart/2005/8/layout/hProcess7"/>
    <dgm:cxn modelId="{229EFB87-0509-44B6-95D9-FF9FD0B20115}" type="presParOf" srcId="{B6F87B14-64F4-4F31-9730-C2B9470250DE}" destId="{BDAC828D-EFB6-40CE-B8CF-A418207E93F2}" srcOrd="2" destOrd="0" presId="urn:microsoft.com/office/officeart/2005/8/layout/hProcess7"/>
    <dgm:cxn modelId="{267DC7D8-F8A5-4F21-B03C-C5A8F78A8946}" type="presParOf" srcId="{6461710B-AB87-4A58-A608-6BCEA47F0103}" destId="{7D4518DD-9ED6-49CE-9548-48A387AF990D}" srcOrd="3" destOrd="0" presId="urn:microsoft.com/office/officeart/2005/8/layout/hProcess7"/>
    <dgm:cxn modelId="{1749B172-B14B-4722-BEDD-D8776C517D4D}" type="presParOf" srcId="{6461710B-AB87-4A58-A608-6BCEA47F0103}" destId="{0D88778E-33D0-41DF-A902-80F346EF09CB}" srcOrd="4" destOrd="0" presId="urn:microsoft.com/office/officeart/2005/8/layout/hProcess7"/>
    <dgm:cxn modelId="{41446604-810A-49C6-BA81-ACB4C24273D3}" type="presParOf" srcId="{0D88778E-33D0-41DF-A902-80F346EF09CB}" destId="{9E87FB61-6317-4683-B619-5F4B82DECAC8}" srcOrd="0" destOrd="0" presId="urn:microsoft.com/office/officeart/2005/8/layout/hProcess7"/>
    <dgm:cxn modelId="{8DED2EA9-4337-4B0C-8713-09368694E6E5}" type="presParOf" srcId="{0D88778E-33D0-41DF-A902-80F346EF09CB}" destId="{769EE31E-B315-4CFF-A698-5DEF1197063E}" srcOrd="1" destOrd="0" presId="urn:microsoft.com/office/officeart/2005/8/layout/hProcess7"/>
    <dgm:cxn modelId="{45EA9EEE-A1C0-4AB7-9320-AD12F95AF975}" type="presParOf" srcId="{0D88778E-33D0-41DF-A902-80F346EF09CB}" destId="{0B3DC721-5895-426E-A469-C82E21276E7B}" srcOrd="2" destOrd="0" presId="urn:microsoft.com/office/officeart/2005/8/layout/hProcess7"/>
    <dgm:cxn modelId="{2B5FA0C6-78DD-4F11-8BD6-03DA74C85555}" type="presParOf" srcId="{6461710B-AB87-4A58-A608-6BCEA47F0103}" destId="{72EC62AD-02C9-447E-B1A5-56CFB4AD6EB2}" srcOrd="5" destOrd="0" presId="urn:microsoft.com/office/officeart/2005/8/layout/hProcess7"/>
    <dgm:cxn modelId="{21083BE6-89BB-48D0-8FE5-20A14AA47812}" type="presParOf" srcId="{6461710B-AB87-4A58-A608-6BCEA47F0103}" destId="{538A9AA2-BF4D-4954-9366-504D14C80BB5}" srcOrd="6" destOrd="0" presId="urn:microsoft.com/office/officeart/2005/8/layout/hProcess7"/>
    <dgm:cxn modelId="{C149520F-4806-4E84-B360-CE6691FA3259}" type="presParOf" srcId="{538A9AA2-BF4D-4954-9366-504D14C80BB5}" destId="{0602F030-AB34-43D5-B603-CAEFE353DB2F}" srcOrd="0" destOrd="0" presId="urn:microsoft.com/office/officeart/2005/8/layout/hProcess7"/>
    <dgm:cxn modelId="{E16A95F5-3869-4ABC-8B92-53F97BFA72E4}" type="presParOf" srcId="{538A9AA2-BF4D-4954-9366-504D14C80BB5}" destId="{B0AE0574-AE2E-4224-81B2-5D1D95F28CD5}" srcOrd="1" destOrd="0" presId="urn:microsoft.com/office/officeart/2005/8/layout/hProcess7"/>
    <dgm:cxn modelId="{04D11E58-3206-4FFB-9E86-007E8EC2B6D0}" type="presParOf" srcId="{538A9AA2-BF4D-4954-9366-504D14C80BB5}" destId="{DAA04581-0250-4E5E-B9EB-EA57F3CEF636}" srcOrd="2" destOrd="0" presId="urn:microsoft.com/office/officeart/2005/8/layout/hProcess7"/>
    <dgm:cxn modelId="{80C85592-DF9F-4F61-84A8-0729A795212B}" type="presParOf" srcId="{6461710B-AB87-4A58-A608-6BCEA47F0103}" destId="{DC62072F-5A9C-495F-84B7-A39C885D39A9}" srcOrd="7" destOrd="0" presId="urn:microsoft.com/office/officeart/2005/8/layout/hProcess7"/>
    <dgm:cxn modelId="{FFE03536-7A99-4516-A51E-8029FBFF655D}" type="presParOf" srcId="{6461710B-AB87-4A58-A608-6BCEA47F0103}" destId="{2424DB31-E924-4C34-AAEF-BC4533051B37}" srcOrd="8" destOrd="0" presId="urn:microsoft.com/office/officeart/2005/8/layout/hProcess7"/>
    <dgm:cxn modelId="{E495C0C3-CBBD-41EC-83CF-E6D692791A82}" type="presParOf" srcId="{2424DB31-E924-4C34-AAEF-BC4533051B37}" destId="{8F90DFFB-E903-4001-9E80-068D20CA9297}" srcOrd="0" destOrd="0" presId="urn:microsoft.com/office/officeart/2005/8/layout/hProcess7"/>
    <dgm:cxn modelId="{6C5D912D-ECF8-49D7-BB12-97F2A32F007D}" type="presParOf" srcId="{2424DB31-E924-4C34-AAEF-BC4533051B37}" destId="{03E3C3C3-C1CC-4E83-A9B4-0FD6692A36DC}" srcOrd="1" destOrd="0" presId="urn:microsoft.com/office/officeart/2005/8/layout/hProcess7"/>
    <dgm:cxn modelId="{8A0B48C7-5F1A-4185-9B83-CABBD4C59463}" type="presParOf" srcId="{2424DB31-E924-4C34-AAEF-BC4533051B37}" destId="{B02CBDEA-3B03-4797-B090-B32BC7DDA90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B1ADA8-E99B-44A5-9967-4D340A02AF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FCBAFA5-7A20-4CDE-A3F8-14929D363D5A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GB" sz="2400" dirty="0" smtClean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Workers, employers and their representatives in the sectors of activity where the campaign will take place, namely micro and SME</a:t>
          </a:r>
          <a:endParaRPr lang="pt-PT" sz="2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0BE2AB2B-15F1-497F-A28B-505C5911E5B3}" type="parTrans" cxnId="{EDC53F61-E25B-4F1A-923F-69CE8A99778A}">
      <dgm:prSet/>
      <dgm:spPr/>
      <dgm:t>
        <a:bodyPr/>
        <a:lstStyle/>
        <a:p>
          <a:endParaRPr lang="pt-PT" sz="2400">
            <a:latin typeface="+mn-lt"/>
          </a:endParaRPr>
        </a:p>
      </dgm:t>
    </dgm:pt>
    <dgm:pt modelId="{0B1FC9E8-0B36-441E-B1F2-09B6B4A23F56}" type="sibTrans" cxnId="{EDC53F61-E25B-4F1A-923F-69CE8A99778A}">
      <dgm:prSet/>
      <dgm:spPr/>
      <dgm:t>
        <a:bodyPr/>
        <a:lstStyle/>
        <a:p>
          <a:endParaRPr lang="pt-PT" sz="2400">
            <a:latin typeface="+mn-lt"/>
          </a:endParaRPr>
        </a:p>
      </dgm:t>
    </dgm:pt>
    <dgm:pt modelId="{563F5BB8-21B3-4C68-A2CA-C34EDABB6D2E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GB" sz="2400" dirty="0" smtClean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Workers, employers and their representatives in the sectors of activity where the campaign will take place, namely micro and SME with high incidence rate, or a high rate compared to the average of their sector of activity</a:t>
          </a:r>
          <a:endParaRPr lang="pt-PT" sz="2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9161981E-4C5D-4BB0-AAEB-C1453461B9D1}" type="parTrans" cxnId="{110B1725-E33A-43E6-92B7-C31D0CA303A1}">
      <dgm:prSet/>
      <dgm:spPr/>
      <dgm:t>
        <a:bodyPr/>
        <a:lstStyle/>
        <a:p>
          <a:endParaRPr lang="pt-PT" sz="2400">
            <a:latin typeface="+mn-lt"/>
          </a:endParaRPr>
        </a:p>
      </dgm:t>
    </dgm:pt>
    <dgm:pt modelId="{799056F4-CCDE-4452-881B-9C214108AD77}" type="sibTrans" cxnId="{110B1725-E33A-43E6-92B7-C31D0CA303A1}">
      <dgm:prSet/>
      <dgm:spPr/>
      <dgm:t>
        <a:bodyPr/>
        <a:lstStyle/>
        <a:p>
          <a:endParaRPr lang="pt-PT" sz="2400">
            <a:latin typeface="+mn-lt"/>
          </a:endParaRPr>
        </a:p>
      </dgm:t>
    </dgm:pt>
    <dgm:pt modelId="{ED22D9EF-1CC0-4240-A802-36E5DBF476F1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GB" sz="2400" dirty="0" smtClean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Civil society in general</a:t>
          </a:r>
          <a:endParaRPr lang="pt-PT" sz="24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FA4247CC-0254-470D-8B83-AB75588CB7D3}" type="parTrans" cxnId="{FA24AEA3-B329-415D-B1F4-F04F519369B2}">
      <dgm:prSet/>
      <dgm:spPr/>
      <dgm:t>
        <a:bodyPr/>
        <a:lstStyle/>
        <a:p>
          <a:endParaRPr lang="pt-PT" sz="2400">
            <a:latin typeface="+mn-lt"/>
          </a:endParaRPr>
        </a:p>
      </dgm:t>
    </dgm:pt>
    <dgm:pt modelId="{4F6C5092-D680-46EF-A139-ED6C8D81CBC1}" type="sibTrans" cxnId="{FA24AEA3-B329-415D-B1F4-F04F519369B2}">
      <dgm:prSet/>
      <dgm:spPr/>
      <dgm:t>
        <a:bodyPr/>
        <a:lstStyle/>
        <a:p>
          <a:endParaRPr lang="pt-PT" sz="2400">
            <a:latin typeface="+mn-lt"/>
          </a:endParaRPr>
        </a:p>
      </dgm:t>
    </dgm:pt>
    <dgm:pt modelId="{FF4C5390-158A-444D-A5D5-EDFC04D0618B}" type="pres">
      <dgm:prSet presAssocID="{06B1ADA8-E99B-44A5-9967-4D340A02AF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422F6F3-BAD9-42D8-8BD0-262DDD8B3F53}" type="pres">
      <dgm:prSet presAssocID="{CFCBAFA5-7A20-4CDE-A3F8-14929D363D5A}" presName="parentLin" presStyleCnt="0"/>
      <dgm:spPr/>
    </dgm:pt>
    <dgm:pt modelId="{C63D1C6E-C1D5-4411-9070-85C383CF2A5F}" type="pres">
      <dgm:prSet presAssocID="{CFCBAFA5-7A20-4CDE-A3F8-14929D363D5A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F0D927EE-1B9F-46AB-A1CD-4DC02E7EBA5B}" type="pres">
      <dgm:prSet presAssocID="{CFCBAFA5-7A20-4CDE-A3F8-14929D363D5A}" presName="parentText" presStyleLbl="node1" presStyleIdx="0" presStyleCnt="3" custScaleX="123611" custScaleY="168680" custLinFactNeighborX="24381" custLinFactNeighborY="361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1276FF4-CA84-4744-A1AF-C0D5027ABE64}" type="pres">
      <dgm:prSet presAssocID="{CFCBAFA5-7A20-4CDE-A3F8-14929D363D5A}" presName="negativeSpace" presStyleCnt="0"/>
      <dgm:spPr/>
    </dgm:pt>
    <dgm:pt modelId="{114BB3F0-4E19-4983-8121-0EFC1D1266E8}" type="pres">
      <dgm:prSet presAssocID="{CFCBAFA5-7A20-4CDE-A3F8-14929D363D5A}" presName="childText" presStyleLbl="conFgAcc1" presStyleIdx="0" presStyleCnt="3">
        <dgm:presLayoutVars>
          <dgm:bulletEnabled val="1"/>
        </dgm:presLayoutVars>
      </dgm:prSet>
      <dgm:spPr/>
    </dgm:pt>
    <dgm:pt modelId="{29E45026-7500-4B7F-82D6-3D343F497669}" type="pres">
      <dgm:prSet presAssocID="{0B1FC9E8-0B36-441E-B1F2-09B6B4A23F56}" presName="spaceBetweenRectangles" presStyleCnt="0"/>
      <dgm:spPr/>
    </dgm:pt>
    <dgm:pt modelId="{C095EB6C-9ED0-4090-BAAC-4B78AFD56343}" type="pres">
      <dgm:prSet presAssocID="{563F5BB8-21B3-4C68-A2CA-C34EDABB6D2E}" presName="parentLin" presStyleCnt="0"/>
      <dgm:spPr/>
    </dgm:pt>
    <dgm:pt modelId="{E72BAFAE-D1D6-4C8F-A1E8-B5A1A3150994}" type="pres">
      <dgm:prSet presAssocID="{563F5BB8-21B3-4C68-A2CA-C34EDABB6D2E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61E773A7-FFC5-454D-98D2-EB2239CC95A5}" type="pres">
      <dgm:prSet presAssocID="{563F5BB8-21B3-4C68-A2CA-C34EDABB6D2E}" presName="parentText" presStyleLbl="node1" presStyleIdx="1" presStyleCnt="3" custScaleX="126084" custScaleY="28134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46A3B3B-AD55-4F26-B21D-158C62061E53}" type="pres">
      <dgm:prSet presAssocID="{563F5BB8-21B3-4C68-A2CA-C34EDABB6D2E}" presName="negativeSpace" presStyleCnt="0"/>
      <dgm:spPr/>
    </dgm:pt>
    <dgm:pt modelId="{408BB78D-C584-4F97-A394-BE0488FA9D64}" type="pres">
      <dgm:prSet presAssocID="{563F5BB8-21B3-4C68-A2CA-C34EDABB6D2E}" presName="childText" presStyleLbl="conFgAcc1" presStyleIdx="1" presStyleCnt="3" custLinFactNeighborX="101">
        <dgm:presLayoutVars>
          <dgm:bulletEnabled val="1"/>
        </dgm:presLayoutVars>
      </dgm:prSet>
      <dgm:spPr/>
    </dgm:pt>
    <dgm:pt modelId="{6D6C92C5-D45F-4376-8ABF-118CF332B6CB}" type="pres">
      <dgm:prSet presAssocID="{799056F4-CCDE-4452-881B-9C214108AD77}" presName="spaceBetweenRectangles" presStyleCnt="0"/>
      <dgm:spPr/>
    </dgm:pt>
    <dgm:pt modelId="{C1008692-EECA-4D81-A229-612F33AA81D7}" type="pres">
      <dgm:prSet presAssocID="{ED22D9EF-1CC0-4240-A802-36E5DBF476F1}" presName="parentLin" presStyleCnt="0"/>
      <dgm:spPr/>
    </dgm:pt>
    <dgm:pt modelId="{D8340AF3-A0EF-4A4B-A5B2-7C81BBA175E1}" type="pres">
      <dgm:prSet presAssocID="{ED22D9EF-1CC0-4240-A802-36E5DBF476F1}" presName="parentLeftMargin" presStyleLbl="node1" presStyleIdx="1" presStyleCnt="3"/>
      <dgm:spPr/>
      <dgm:t>
        <a:bodyPr/>
        <a:lstStyle/>
        <a:p>
          <a:endParaRPr lang="pt-PT"/>
        </a:p>
      </dgm:t>
    </dgm:pt>
    <dgm:pt modelId="{D38B16F1-C6CD-42B0-BF90-44D82A19C781}" type="pres">
      <dgm:prSet presAssocID="{ED22D9EF-1CC0-4240-A802-36E5DBF476F1}" presName="parentText" presStyleLbl="node1" presStyleIdx="2" presStyleCnt="3" custScaleX="124631" custScaleY="76516" custLinFactNeighborX="11494" custLinFactNeighborY="-417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83C0849-E378-42B7-B941-5D9DCF93DE8E}" type="pres">
      <dgm:prSet presAssocID="{ED22D9EF-1CC0-4240-A802-36E5DBF476F1}" presName="negativeSpace" presStyleCnt="0"/>
      <dgm:spPr/>
    </dgm:pt>
    <dgm:pt modelId="{7CAE0B1E-D740-4C27-B63E-EC8D5E0322A3}" type="pres">
      <dgm:prSet presAssocID="{ED22D9EF-1CC0-4240-A802-36E5DBF476F1}" presName="childText" presStyleLbl="conFgAcc1" presStyleIdx="2" presStyleCnt="3" custLinFactNeighborX="1361" custLinFactNeighborY="-8199">
        <dgm:presLayoutVars>
          <dgm:bulletEnabled val="1"/>
        </dgm:presLayoutVars>
      </dgm:prSet>
      <dgm:spPr/>
    </dgm:pt>
  </dgm:ptLst>
  <dgm:cxnLst>
    <dgm:cxn modelId="{F51F116F-2F4D-46ED-9EA2-214F5427EA40}" type="presOf" srcId="{563F5BB8-21B3-4C68-A2CA-C34EDABB6D2E}" destId="{61E773A7-FFC5-454D-98D2-EB2239CC95A5}" srcOrd="1" destOrd="0" presId="urn:microsoft.com/office/officeart/2005/8/layout/list1"/>
    <dgm:cxn modelId="{47764621-D04B-4BD8-8614-CDCF242FA441}" type="presOf" srcId="{CFCBAFA5-7A20-4CDE-A3F8-14929D363D5A}" destId="{F0D927EE-1B9F-46AB-A1CD-4DC02E7EBA5B}" srcOrd="1" destOrd="0" presId="urn:microsoft.com/office/officeart/2005/8/layout/list1"/>
    <dgm:cxn modelId="{9B61DBEB-7AA0-4752-8FEC-16057890A2E7}" type="presOf" srcId="{06B1ADA8-E99B-44A5-9967-4D340A02AF43}" destId="{FF4C5390-158A-444D-A5D5-EDFC04D0618B}" srcOrd="0" destOrd="0" presId="urn:microsoft.com/office/officeart/2005/8/layout/list1"/>
    <dgm:cxn modelId="{FA24AEA3-B329-415D-B1F4-F04F519369B2}" srcId="{06B1ADA8-E99B-44A5-9967-4D340A02AF43}" destId="{ED22D9EF-1CC0-4240-A802-36E5DBF476F1}" srcOrd="2" destOrd="0" parTransId="{FA4247CC-0254-470D-8B83-AB75588CB7D3}" sibTransId="{4F6C5092-D680-46EF-A139-ED6C8D81CBC1}"/>
    <dgm:cxn modelId="{EDC53F61-E25B-4F1A-923F-69CE8A99778A}" srcId="{06B1ADA8-E99B-44A5-9967-4D340A02AF43}" destId="{CFCBAFA5-7A20-4CDE-A3F8-14929D363D5A}" srcOrd="0" destOrd="0" parTransId="{0BE2AB2B-15F1-497F-A28B-505C5911E5B3}" sibTransId="{0B1FC9E8-0B36-441E-B1F2-09B6B4A23F56}"/>
    <dgm:cxn modelId="{09D0FFCE-5872-45A0-92A2-708950F4B1EA}" type="presOf" srcId="{CFCBAFA5-7A20-4CDE-A3F8-14929D363D5A}" destId="{C63D1C6E-C1D5-4411-9070-85C383CF2A5F}" srcOrd="0" destOrd="0" presId="urn:microsoft.com/office/officeart/2005/8/layout/list1"/>
    <dgm:cxn modelId="{110B1725-E33A-43E6-92B7-C31D0CA303A1}" srcId="{06B1ADA8-E99B-44A5-9967-4D340A02AF43}" destId="{563F5BB8-21B3-4C68-A2CA-C34EDABB6D2E}" srcOrd="1" destOrd="0" parTransId="{9161981E-4C5D-4BB0-AAEB-C1453461B9D1}" sibTransId="{799056F4-CCDE-4452-881B-9C214108AD77}"/>
    <dgm:cxn modelId="{563B282C-EB36-4493-97BC-DC44FF8F803E}" type="presOf" srcId="{563F5BB8-21B3-4C68-A2CA-C34EDABB6D2E}" destId="{E72BAFAE-D1D6-4C8F-A1E8-B5A1A3150994}" srcOrd="0" destOrd="0" presId="urn:microsoft.com/office/officeart/2005/8/layout/list1"/>
    <dgm:cxn modelId="{5A64A21C-156B-4B44-B9B5-4D151E06353F}" type="presOf" srcId="{ED22D9EF-1CC0-4240-A802-36E5DBF476F1}" destId="{D38B16F1-C6CD-42B0-BF90-44D82A19C781}" srcOrd="1" destOrd="0" presId="urn:microsoft.com/office/officeart/2005/8/layout/list1"/>
    <dgm:cxn modelId="{B466A877-6DC6-4690-BA00-76CE9FE05D40}" type="presOf" srcId="{ED22D9EF-1CC0-4240-A802-36E5DBF476F1}" destId="{D8340AF3-A0EF-4A4B-A5B2-7C81BBA175E1}" srcOrd="0" destOrd="0" presId="urn:microsoft.com/office/officeart/2005/8/layout/list1"/>
    <dgm:cxn modelId="{6DDF6E32-6EA5-4B35-884A-DF5991A5C778}" type="presParOf" srcId="{FF4C5390-158A-444D-A5D5-EDFC04D0618B}" destId="{E422F6F3-BAD9-42D8-8BD0-262DDD8B3F53}" srcOrd="0" destOrd="0" presId="urn:microsoft.com/office/officeart/2005/8/layout/list1"/>
    <dgm:cxn modelId="{531F6986-C4AB-4906-9A23-BC94593088C4}" type="presParOf" srcId="{E422F6F3-BAD9-42D8-8BD0-262DDD8B3F53}" destId="{C63D1C6E-C1D5-4411-9070-85C383CF2A5F}" srcOrd="0" destOrd="0" presId="urn:microsoft.com/office/officeart/2005/8/layout/list1"/>
    <dgm:cxn modelId="{36642658-5D75-45B2-929E-E685B4E75D2B}" type="presParOf" srcId="{E422F6F3-BAD9-42D8-8BD0-262DDD8B3F53}" destId="{F0D927EE-1B9F-46AB-A1CD-4DC02E7EBA5B}" srcOrd="1" destOrd="0" presId="urn:microsoft.com/office/officeart/2005/8/layout/list1"/>
    <dgm:cxn modelId="{C2A0E9CA-DE04-4149-AE57-E8BE481CF2F7}" type="presParOf" srcId="{FF4C5390-158A-444D-A5D5-EDFC04D0618B}" destId="{C1276FF4-CA84-4744-A1AF-C0D5027ABE64}" srcOrd="1" destOrd="0" presId="urn:microsoft.com/office/officeart/2005/8/layout/list1"/>
    <dgm:cxn modelId="{0A380492-4970-4C38-A8FF-EA0E00641BD6}" type="presParOf" srcId="{FF4C5390-158A-444D-A5D5-EDFC04D0618B}" destId="{114BB3F0-4E19-4983-8121-0EFC1D1266E8}" srcOrd="2" destOrd="0" presId="urn:microsoft.com/office/officeart/2005/8/layout/list1"/>
    <dgm:cxn modelId="{2F2E07CB-2837-4B57-BC28-D0DE237C5FF6}" type="presParOf" srcId="{FF4C5390-158A-444D-A5D5-EDFC04D0618B}" destId="{29E45026-7500-4B7F-82D6-3D343F497669}" srcOrd="3" destOrd="0" presId="urn:microsoft.com/office/officeart/2005/8/layout/list1"/>
    <dgm:cxn modelId="{93D1E359-F436-402B-8C7F-0E0A0497F9CC}" type="presParOf" srcId="{FF4C5390-158A-444D-A5D5-EDFC04D0618B}" destId="{C095EB6C-9ED0-4090-BAAC-4B78AFD56343}" srcOrd="4" destOrd="0" presId="urn:microsoft.com/office/officeart/2005/8/layout/list1"/>
    <dgm:cxn modelId="{CC607C3B-F58D-486B-9177-CBF49B8A4991}" type="presParOf" srcId="{C095EB6C-9ED0-4090-BAAC-4B78AFD56343}" destId="{E72BAFAE-D1D6-4C8F-A1E8-B5A1A3150994}" srcOrd="0" destOrd="0" presId="urn:microsoft.com/office/officeart/2005/8/layout/list1"/>
    <dgm:cxn modelId="{A7954EEA-1D93-41FD-8A87-744391D3CA78}" type="presParOf" srcId="{C095EB6C-9ED0-4090-BAAC-4B78AFD56343}" destId="{61E773A7-FFC5-454D-98D2-EB2239CC95A5}" srcOrd="1" destOrd="0" presId="urn:microsoft.com/office/officeart/2005/8/layout/list1"/>
    <dgm:cxn modelId="{B33FDC80-9BCA-4064-9371-C82666D9D1F8}" type="presParOf" srcId="{FF4C5390-158A-444D-A5D5-EDFC04D0618B}" destId="{746A3B3B-AD55-4F26-B21D-158C62061E53}" srcOrd="5" destOrd="0" presId="urn:microsoft.com/office/officeart/2005/8/layout/list1"/>
    <dgm:cxn modelId="{712F71AD-5C02-4008-AFAB-EC42A59FD927}" type="presParOf" srcId="{FF4C5390-158A-444D-A5D5-EDFC04D0618B}" destId="{408BB78D-C584-4F97-A394-BE0488FA9D64}" srcOrd="6" destOrd="0" presId="urn:microsoft.com/office/officeart/2005/8/layout/list1"/>
    <dgm:cxn modelId="{43363FCB-E429-4C7B-B742-6A20204F88F4}" type="presParOf" srcId="{FF4C5390-158A-444D-A5D5-EDFC04D0618B}" destId="{6D6C92C5-D45F-4376-8ABF-118CF332B6CB}" srcOrd="7" destOrd="0" presId="urn:microsoft.com/office/officeart/2005/8/layout/list1"/>
    <dgm:cxn modelId="{B1EAAE7A-93FB-412E-8D6E-DB4FA38D2B51}" type="presParOf" srcId="{FF4C5390-158A-444D-A5D5-EDFC04D0618B}" destId="{C1008692-EECA-4D81-A229-612F33AA81D7}" srcOrd="8" destOrd="0" presId="urn:microsoft.com/office/officeart/2005/8/layout/list1"/>
    <dgm:cxn modelId="{453E3515-6927-49AC-9514-6EAC1420BE88}" type="presParOf" srcId="{C1008692-EECA-4D81-A229-612F33AA81D7}" destId="{D8340AF3-A0EF-4A4B-A5B2-7C81BBA175E1}" srcOrd="0" destOrd="0" presId="urn:microsoft.com/office/officeart/2005/8/layout/list1"/>
    <dgm:cxn modelId="{1A727A3D-8170-47FD-AD44-EDF3C28C7E18}" type="presParOf" srcId="{C1008692-EECA-4D81-A229-612F33AA81D7}" destId="{D38B16F1-C6CD-42B0-BF90-44D82A19C781}" srcOrd="1" destOrd="0" presId="urn:microsoft.com/office/officeart/2005/8/layout/list1"/>
    <dgm:cxn modelId="{8469B67B-8051-4856-B97A-A6BFB07B451D}" type="presParOf" srcId="{FF4C5390-158A-444D-A5D5-EDFC04D0618B}" destId="{F83C0849-E378-42B7-B941-5D9DCF93DE8E}" srcOrd="9" destOrd="0" presId="urn:microsoft.com/office/officeart/2005/8/layout/list1"/>
    <dgm:cxn modelId="{87520FE5-1D64-4637-8B22-B71A515E68B4}" type="presParOf" srcId="{FF4C5390-158A-444D-A5D5-EDFC04D0618B}" destId="{7CAE0B1E-D740-4C27-B63E-EC8D5E0322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2C29C-727F-498F-9DFB-29EA51DE95CF}">
      <dsp:nvSpPr>
        <dsp:cNvPr id="0" name=""/>
        <dsp:cNvSpPr/>
      </dsp:nvSpPr>
      <dsp:spPr>
        <a:xfrm>
          <a:off x="745" y="520880"/>
          <a:ext cx="3208852" cy="385062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latin typeface="+mn-lt"/>
              <a:ea typeface="Verdana" panose="020B0604030504040204" pitchFamily="34" charset="0"/>
            </a:rPr>
            <a:t>IN 2020</a:t>
          </a:r>
          <a:endParaRPr lang="pt-PT" sz="2000" kern="1200" dirty="0">
            <a:latin typeface="+mn-lt"/>
            <a:ea typeface="Verdana" panose="020B0604030504040204" pitchFamily="34" charset="0"/>
          </a:endParaRPr>
        </a:p>
      </dsp:txBody>
      <dsp:txXfrm rot="16200000">
        <a:off x="-1257124" y="1778750"/>
        <a:ext cx="3157511" cy="641770"/>
      </dsp:txXfrm>
    </dsp:sp>
    <dsp:sp modelId="{553AB1FC-AFCC-49F6-A5AE-617BBD6500DA}">
      <dsp:nvSpPr>
        <dsp:cNvPr id="0" name=""/>
        <dsp:cNvSpPr/>
      </dsp:nvSpPr>
      <dsp:spPr>
        <a:xfrm>
          <a:off x="642516" y="520880"/>
          <a:ext cx="2390595" cy="38506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+mn-lt"/>
              <a:ea typeface="Verdana" panose="020B0604030504040204" pitchFamily="34" charset="0"/>
            </a:rPr>
            <a:t>more than a fifth </a:t>
          </a:r>
          <a:r>
            <a:rPr lang="en-GB" sz="2000" kern="1200" dirty="0" smtClean="0">
              <a:latin typeface="+mn-lt"/>
              <a:ea typeface="Verdana" panose="020B0604030504040204" pitchFamily="34" charset="0"/>
            </a:rPr>
            <a:t>of all fatal accidents at work in the EU took place within the </a:t>
          </a:r>
          <a:r>
            <a:rPr lang="en-GB" sz="2000" b="1" kern="1200" dirty="0" smtClean="0">
              <a:latin typeface="+mn-lt"/>
              <a:ea typeface="Verdana" panose="020B0604030504040204" pitchFamily="34" charset="0"/>
            </a:rPr>
            <a:t>construction sector</a:t>
          </a:r>
          <a:endParaRPr lang="pt-PT" sz="2000" b="1" kern="1200" dirty="0">
            <a:latin typeface="+mn-lt"/>
          </a:endParaRPr>
        </a:p>
      </dsp:txBody>
      <dsp:txXfrm>
        <a:off x="642516" y="520880"/>
        <a:ext cx="2390595" cy="3850623"/>
      </dsp:txXfrm>
    </dsp:sp>
    <dsp:sp modelId="{9E87FB61-6317-4683-B619-5F4B82DECAC8}">
      <dsp:nvSpPr>
        <dsp:cNvPr id="0" name=""/>
        <dsp:cNvSpPr/>
      </dsp:nvSpPr>
      <dsp:spPr>
        <a:xfrm>
          <a:off x="3321908" y="520880"/>
          <a:ext cx="3208852" cy="385062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latin typeface="+mn-lt"/>
              <a:ea typeface="Verdana" panose="020B0604030504040204" pitchFamily="34" charset="0"/>
            </a:rPr>
            <a:t>IN 2020</a:t>
          </a:r>
          <a:endParaRPr lang="pt-PT" sz="2000" kern="1200" dirty="0">
            <a:latin typeface="+mn-lt"/>
            <a:ea typeface="Verdana" panose="020B0604030504040204" pitchFamily="34" charset="0"/>
          </a:endParaRPr>
        </a:p>
      </dsp:txBody>
      <dsp:txXfrm rot="16200000">
        <a:off x="2064038" y="1778750"/>
        <a:ext cx="3157511" cy="641770"/>
      </dsp:txXfrm>
    </dsp:sp>
    <dsp:sp modelId="{3913501B-F1A7-459E-B586-1944215A7BD7}">
      <dsp:nvSpPr>
        <dsp:cNvPr id="0" name=""/>
        <dsp:cNvSpPr/>
      </dsp:nvSpPr>
      <dsp:spPr>
        <a:xfrm rot="5400000">
          <a:off x="3055154" y="3579526"/>
          <a:ext cx="565595" cy="48132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DC721-5895-426E-A469-C82E21276E7B}">
      <dsp:nvSpPr>
        <dsp:cNvPr id="0" name=""/>
        <dsp:cNvSpPr/>
      </dsp:nvSpPr>
      <dsp:spPr>
        <a:xfrm>
          <a:off x="3963679" y="520880"/>
          <a:ext cx="2390595" cy="38506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+mn-lt"/>
              <a:ea typeface="Verdana" panose="020B0604030504040204" pitchFamily="34" charset="0"/>
            </a:rPr>
            <a:t>70 %</a:t>
          </a:r>
          <a:r>
            <a:rPr lang="en-GB" sz="2000" kern="1200" dirty="0" smtClean="0">
              <a:latin typeface="+mn-lt"/>
              <a:ea typeface="Verdana" panose="020B0604030504040204" pitchFamily="34" charset="0"/>
            </a:rPr>
            <a:t> of all non-fatal accidents at work in the EU </a:t>
          </a:r>
          <a:r>
            <a:rPr lang="en-GB" sz="2000" b="1" kern="1200" dirty="0" smtClean="0">
              <a:latin typeface="+mn-lt"/>
              <a:ea typeface="Verdana" panose="020B0604030504040204" pitchFamily="34" charset="0"/>
            </a:rPr>
            <a:t>caused wounds</a:t>
          </a:r>
          <a:r>
            <a:rPr lang="en-GB" sz="2000" kern="1200" dirty="0" smtClean="0">
              <a:latin typeface="+mn-lt"/>
              <a:ea typeface="Verdana" panose="020B0604030504040204" pitchFamily="34" charset="0"/>
            </a:rPr>
            <a:t> and </a:t>
          </a:r>
          <a:r>
            <a:rPr lang="en-GB" sz="2000" b="1" kern="1200" dirty="0" smtClean="0">
              <a:latin typeface="+mn-lt"/>
              <a:ea typeface="Verdana" panose="020B0604030504040204" pitchFamily="34" charset="0"/>
            </a:rPr>
            <a:t>superficial injuries</a:t>
          </a:r>
          <a:r>
            <a:rPr lang="en-GB" sz="2000" kern="1200" dirty="0" smtClean="0">
              <a:latin typeface="+mn-lt"/>
              <a:ea typeface="Verdana" panose="020B0604030504040204" pitchFamily="34" charset="0"/>
            </a:rPr>
            <a:t>, </a:t>
          </a:r>
          <a:r>
            <a:rPr lang="en-GB" sz="2000" b="1" kern="1200" dirty="0" smtClean="0">
              <a:latin typeface="+mn-lt"/>
              <a:ea typeface="Verdana" panose="020B0604030504040204" pitchFamily="34" charset="0"/>
            </a:rPr>
            <a:t>dislocations</a:t>
          </a:r>
          <a:r>
            <a:rPr lang="en-GB" sz="2000" kern="1200" dirty="0" smtClean="0">
              <a:latin typeface="+mn-lt"/>
              <a:ea typeface="Verdana" panose="020B0604030504040204" pitchFamily="34" charset="0"/>
            </a:rPr>
            <a:t>, </a:t>
          </a:r>
          <a:r>
            <a:rPr lang="en-GB" sz="2000" b="1" kern="1200" dirty="0" smtClean="0">
              <a:latin typeface="+mn-lt"/>
              <a:ea typeface="Verdana" panose="020B0604030504040204" pitchFamily="34" charset="0"/>
            </a:rPr>
            <a:t>sprains and strains, or concussions </a:t>
          </a:r>
          <a:r>
            <a:rPr lang="en-GB" sz="2000" kern="1200" dirty="0" smtClean="0">
              <a:latin typeface="+mn-lt"/>
              <a:ea typeface="Verdana" panose="020B0604030504040204" pitchFamily="34" charset="0"/>
            </a:rPr>
            <a:t>and </a:t>
          </a:r>
          <a:r>
            <a:rPr lang="en-GB" sz="2000" b="1" kern="1200" dirty="0" smtClean="0">
              <a:latin typeface="+mn-lt"/>
              <a:ea typeface="Verdana" panose="020B0604030504040204" pitchFamily="34" charset="0"/>
            </a:rPr>
            <a:t>internal injuries</a:t>
          </a:r>
          <a:endParaRPr lang="pt-PT" sz="2000" b="1" kern="1200" dirty="0">
            <a:latin typeface="+mn-lt"/>
          </a:endParaRPr>
        </a:p>
      </dsp:txBody>
      <dsp:txXfrm>
        <a:off x="3963679" y="520880"/>
        <a:ext cx="2390595" cy="3850623"/>
      </dsp:txXfrm>
    </dsp:sp>
    <dsp:sp modelId="{8F90DFFB-E903-4001-9E80-068D20CA9297}">
      <dsp:nvSpPr>
        <dsp:cNvPr id="0" name=""/>
        <dsp:cNvSpPr/>
      </dsp:nvSpPr>
      <dsp:spPr>
        <a:xfrm>
          <a:off x="6643071" y="520880"/>
          <a:ext cx="3208852" cy="385062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latin typeface="+mn-lt"/>
              <a:ea typeface="Verdana" panose="020B0604030504040204" pitchFamily="34" charset="0"/>
            </a:rPr>
            <a:t>IN 2020</a:t>
          </a:r>
          <a:endParaRPr lang="pt-PT" sz="2000" kern="1200" dirty="0">
            <a:latin typeface="+mn-lt"/>
            <a:ea typeface="Verdana" panose="020B0604030504040204" pitchFamily="34" charset="0"/>
          </a:endParaRPr>
        </a:p>
      </dsp:txBody>
      <dsp:txXfrm rot="16200000">
        <a:off x="5385200" y="1778750"/>
        <a:ext cx="3157511" cy="641770"/>
      </dsp:txXfrm>
    </dsp:sp>
    <dsp:sp modelId="{B0AE0574-AE2E-4224-81B2-5D1D95F28CD5}">
      <dsp:nvSpPr>
        <dsp:cNvPr id="0" name=""/>
        <dsp:cNvSpPr/>
      </dsp:nvSpPr>
      <dsp:spPr>
        <a:xfrm rot="5400000">
          <a:off x="6376317" y="3579526"/>
          <a:ext cx="565595" cy="48132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CBDEA-3B03-4797-B090-B32BC7DDA90E}">
      <dsp:nvSpPr>
        <dsp:cNvPr id="0" name=""/>
        <dsp:cNvSpPr/>
      </dsp:nvSpPr>
      <dsp:spPr>
        <a:xfrm>
          <a:off x="7284841" y="520880"/>
          <a:ext cx="2390595" cy="38506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+mn-lt"/>
              <a:ea typeface="Verdana" panose="020B0604030504040204" pitchFamily="34" charset="0"/>
            </a:rPr>
            <a:t>Over 3 300 fatal accidents at work </a:t>
          </a:r>
          <a:r>
            <a:rPr lang="en-GB" sz="2000" b="0" kern="1200" dirty="0" smtClean="0">
              <a:latin typeface="+mn-lt"/>
              <a:ea typeface="Verdana" panose="020B0604030504040204" pitchFamily="34" charset="0"/>
            </a:rPr>
            <a:t>occurred</a:t>
          </a:r>
          <a:r>
            <a:rPr lang="en-GB" sz="2000" b="1" kern="1200" dirty="0" smtClean="0">
              <a:latin typeface="+mn-lt"/>
              <a:ea typeface="Verdana" panose="020B0604030504040204" pitchFamily="34" charset="0"/>
            </a:rPr>
            <a:t> 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>
              <a:latin typeface="+mn-lt"/>
              <a:ea typeface="Verdana" panose="020B0604030504040204" pitchFamily="34" charset="0"/>
            </a:rPr>
            <a:t>and</a:t>
          </a:r>
          <a:r>
            <a:rPr lang="en-GB" sz="2000" b="1" kern="1200" dirty="0" smtClean="0">
              <a:latin typeface="+mn-lt"/>
              <a:ea typeface="Verdana" panose="020B0604030504040204" pitchFamily="34" charset="0"/>
            </a:rPr>
            <a:t> 2.7 million non-fatal accidents</a:t>
          </a:r>
          <a:r>
            <a:rPr lang="en-GB" sz="2000" kern="1200" dirty="0" smtClean="0">
              <a:latin typeface="+mn-lt"/>
              <a:ea typeface="Verdana" panose="020B0604030504040204" pitchFamily="34" charset="0"/>
            </a:rPr>
            <a:t> resulted in at least </a:t>
          </a:r>
          <a:r>
            <a:rPr lang="en-GB" sz="2000" b="1" kern="1200" dirty="0" smtClean="0">
              <a:latin typeface="+mn-lt"/>
              <a:ea typeface="Verdana" panose="020B0604030504040204" pitchFamily="34" charset="0"/>
            </a:rPr>
            <a:t>four calendar days of absence</a:t>
          </a:r>
          <a:r>
            <a:rPr lang="en-GB" sz="2000" b="0" kern="1200" dirty="0" smtClean="0">
              <a:latin typeface="+mn-lt"/>
              <a:ea typeface="Verdana" panose="020B0604030504040204" pitchFamily="34" charset="0"/>
            </a:rPr>
            <a:t> from work  in t</a:t>
          </a:r>
          <a:r>
            <a:rPr lang="en-GB" sz="2000" kern="1200" dirty="0" smtClean="0">
              <a:latin typeface="+mn-lt"/>
              <a:ea typeface="Verdana" panose="020B0604030504040204" pitchFamily="34" charset="0"/>
            </a:rPr>
            <a:t>he EU</a:t>
          </a:r>
          <a:endParaRPr lang="pt-PT" sz="2000" b="1" kern="1200" dirty="0">
            <a:latin typeface="+mn-lt"/>
          </a:endParaRPr>
        </a:p>
      </dsp:txBody>
      <dsp:txXfrm>
        <a:off x="7284841" y="520880"/>
        <a:ext cx="2390595" cy="3850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BB3F0-4E19-4983-8121-0EFC1D1266E8}">
      <dsp:nvSpPr>
        <dsp:cNvPr id="0" name=""/>
        <dsp:cNvSpPr/>
      </dsp:nvSpPr>
      <dsp:spPr>
        <a:xfrm>
          <a:off x="0" y="841774"/>
          <a:ext cx="86867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927EE-1B9F-46AB-A1CD-4DC02E7EBA5B}">
      <dsp:nvSpPr>
        <dsp:cNvPr id="0" name=""/>
        <dsp:cNvSpPr/>
      </dsp:nvSpPr>
      <dsp:spPr>
        <a:xfrm>
          <a:off x="540236" y="94522"/>
          <a:ext cx="7516487" cy="109547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Workers, employers and their representatives in the sectors of activity where the campaign will take place, namely micro and SME</a:t>
          </a:r>
          <a:endParaRPr lang="pt-PT" sz="2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sp:txBody>
      <dsp:txXfrm>
        <a:off x="593713" y="147999"/>
        <a:ext cx="7409533" cy="988521"/>
      </dsp:txXfrm>
    </dsp:sp>
    <dsp:sp modelId="{408BB78D-C584-4F97-A394-BE0488FA9D64}">
      <dsp:nvSpPr>
        <dsp:cNvPr id="0" name=""/>
        <dsp:cNvSpPr/>
      </dsp:nvSpPr>
      <dsp:spPr>
        <a:xfrm>
          <a:off x="0" y="3017401"/>
          <a:ext cx="86867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773A7-FFC5-454D-98D2-EB2239CC95A5}">
      <dsp:nvSpPr>
        <dsp:cNvPr id="0" name=""/>
        <dsp:cNvSpPr/>
      </dsp:nvSpPr>
      <dsp:spPr>
        <a:xfrm>
          <a:off x="433915" y="1514974"/>
          <a:ext cx="7659377" cy="1827147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Workers, employers and their representatives in the sectors of activity where the campaign will take place, namely micro and SME with high incidence rate, or a high rate compared to the average of their sector of activity</a:t>
          </a:r>
          <a:endParaRPr lang="pt-PT" sz="2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sp:txBody>
      <dsp:txXfrm>
        <a:off x="523109" y="1604168"/>
        <a:ext cx="7480989" cy="1648759"/>
      </dsp:txXfrm>
    </dsp:sp>
    <dsp:sp modelId="{7CAE0B1E-D740-4C27-B63E-EC8D5E0322A3}">
      <dsp:nvSpPr>
        <dsp:cNvPr id="0" name=""/>
        <dsp:cNvSpPr/>
      </dsp:nvSpPr>
      <dsp:spPr>
        <a:xfrm>
          <a:off x="0" y="3836183"/>
          <a:ext cx="86867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B16F1-C6CD-42B0-BF90-44D82A19C781}">
      <dsp:nvSpPr>
        <dsp:cNvPr id="0" name=""/>
        <dsp:cNvSpPr/>
      </dsp:nvSpPr>
      <dsp:spPr>
        <a:xfrm>
          <a:off x="484262" y="3663487"/>
          <a:ext cx="7578511" cy="49692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Civil society in general</a:t>
          </a:r>
          <a:endParaRPr lang="pt-PT" sz="24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sp:txBody>
      <dsp:txXfrm>
        <a:off x="508520" y="3687745"/>
        <a:ext cx="7529995" cy="448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C95BC-0C9C-4A9A-962C-BD51BA3BE88D}" type="datetimeFigureOut">
              <a:rPr lang="pt-PT" smtClean="0"/>
              <a:t>10/05/2023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08828-A337-4BB0-8B81-D24C5344A1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078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325FDD-B2CC-2FF1-7B14-60DADCA82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E12AFD-7932-2DDB-4CCC-14A914443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626788-3D8B-5070-BB99-5F074802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09C7-E575-D54B-B5E8-07433216101C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2DACA0-816C-1B93-EF69-00E57553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0A1852-E589-30AE-98D7-60B8413C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E70F-3D22-0D42-977E-2D5D1C328E0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04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26FAC9-AFB5-9D3F-2BE2-743702E9E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3CCBAB9-92B9-053F-8B50-246B72E79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BA3B1C-E0E8-8F69-7B07-C04CA1A78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09C7-E575-D54B-B5E8-07433216101C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AD974E-47DA-8C90-64EA-1496576F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284EDC-FF33-F00A-ADA9-49599137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E70F-3D22-0D42-977E-2D5D1C328E0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91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4BB4BA3-6F32-86C3-B2F6-8F264C6BD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B8F0B9-D735-6D8D-0AA9-3A58A044C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0AE524-B095-60E5-81E6-80EBB4D21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09C7-E575-D54B-B5E8-07433216101C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FDFA22-4BB1-366A-D26E-D9E2BC8B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D1B8A9-3358-CCC9-238B-2B27C0CD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E70F-3D22-0D42-977E-2D5D1C328E0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75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C27966-3148-429E-37C4-44E2C2586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8CB2FB-7C3C-A1E7-8008-ECFE04FD2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D97EFB-AFAD-B613-C2AD-15B51624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09C7-E575-D54B-B5E8-07433216101C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F04466-DAAE-B118-CDA9-3B8A4ACB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53FA7C-7A38-F48B-3505-40CA4B70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E70F-3D22-0D42-977E-2D5D1C328E0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84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EBA0F-BA4A-662E-0F1D-FBF2AEF5F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12EC87-73DB-F88F-433B-7B6249D4B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2A29D5-DD39-7BA7-DE22-7D8862FE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09C7-E575-D54B-B5E8-07433216101C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B2DA7B-D4B6-1244-1D9F-9E7CA00F8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9A242D-25C4-58B4-3604-C36AB7F4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E70F-3D22-0D42-977E-2D5D1C328E0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41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9EF1CD-084A-5181-0B70-C0B485308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39A037-4C87-0BCD-F692-7EEE6D954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FAE068-0880-D65B-09C2-1BC9E582F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D3B4DC-A9AC-8910-240D-65ABAFDB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09C7-E575-D54B-B5E8-07433216101C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EDEAED-9C66-799F-98D4-AD79EFC8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EF74BF-E811-A96F-21DE-7496AB43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E70F-3D22-0D42-977E-2D5D1C328E0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3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BB654B-B081-E075-5939-CB452F8D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112558-3CC5-690A-FE09-314A82B67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46C3C3-34AE-0966-8D39-32FEFE7CE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0689B59-D382-3D21-E058-90ECBED63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A810CA1-A28A-F740-C44F-4F293F50B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3AC3D39-9F68-BDCF-BF56-D7ED6D232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09C7-E575-D54B-B5E8-07433216101C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E7C89EB-1313-5EAA-9484-9F2A2C11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F53E436-118B-207B-2201-9D22476E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E70F-3D22-0D42-977E-2D5D1C328E0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56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870F4F-7356-51B5-47D1-9663F3D9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463EC1B-CDF3-232E-E18E-7F46D97E7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09C7-E575-D54B-B5E8-07433216101C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4BB57D-73D6-E2E8-D513-CB3B07BB5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9962B2-3736-1F71-1EB4-57754672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E70F-3D22-0D42-977E-2D5D1C328E0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04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F527E9D-986E-3FA3-6412-493723AC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09C7-E575-D54B-B5E8-07433216101C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F3ABB4-180C-42D8-82EA-A4F65BAF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D5EB24-8120-E860-EC2E-53082840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E70F-3D22-0D42-977E-2D5D1C328E0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27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147DD0-731F-01D2-C527-4F3CECA0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9D0CAE-52F1-5F1F-1DFE-6B7C7FEAD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6376A0-F594-87B5-218B-51095B3D8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288582-C477-C1B1-A7F3-5728D6463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09C7-E575-D54B-B5E8-07433216101C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3173958-A7D2-1EB9-3209-002891BC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0E9C0F-674E-DF0D-2D19-4B1DA07F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E70F-3D22-0D42-977E-2D5D1C328E0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31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7DF153-A60B-A23E-1664-AF972839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7278FBB-3C63-635B-E8D0-F755C9016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EEA56D-D28D-BD50-2D81-40F98B3A0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E82565-2C65-CA49-ABC5-F3D566F33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09C7-E575-D54B-B5E8-07433216101C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2DE429-4A6C-8096-50D1-23BBC7A4E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376241-934B-58AF-66CB-332F3CCB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E70F-3D22-0D42-977E-2D5D1C328E0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01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68BCF29-B168-16C6-DCA8-9B298A9A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EACF1A-44F1-A1AE-8821-2FCDDB651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4674F2-E58A-3AF0-9AD3-A18D70972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909C7-E575-D54B-B5E8-07433216101C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A26257-F87A-260D-0A7C-2C45E497B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937657-8C75-0FF2-41A0-A58F3F0DF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7E70F-3D22-0D42-977E-2D5D1C328E0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07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.png"/><Relationship Id="rId7" Type="http://schemas.openxmlformats.org/officeDocument/2006/relationships/diagramData" Target="../diagrams/data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2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svg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12" Type="http://schemas.openxmlformats.org/officeDocument/2006/relationships/hyperlink" Target="https://urldefense.com/v3/__https:/ec.europa.eu/eurostat/statistics-explained/index.php?title=Accidents_at_work_-_statistics_on_causes_and_circumstances*Cause_of_accident__;Iw!!FiWPmuqhD5aF3oDTQnc!kiCA5GAhpSL5Esw0UaIJ1Md8yTK7ho_T307-aaqNm8BlCImrqdUmOSuS1A_GhNeThWhUVgMSt9kvm0upRyMTq-7KMIM8aiJzLH6IkZ03$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sv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85868DC-1524-D3F9-6311-6A2EDAD41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47" y="4577975"/>
            <a:ext cx="6309946" cy="213933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ea typeface="Verdana" panose="020B0604030504040204" pitchFamily="34" charset="0"/>
              </a:rPr>
              <a:t>Occupational Safety and Health Stocktaking Summit</a:t>
            </a:r>
            <a:r>
              <a:rPr lang="sv-SE" sz="1600" b="1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pt-PT" sz="1600" b="1" dirty="0" err="1" smtClean="0">
                <a:solidFill>
                  <a:schemeClr val="bg1"/>
                </a:solidFill>
                <a:ea typeface="Verdana" panose="020B0604030504040204" pitchFamily="34" charset="0"/>
              </a:rPr>
              <a:t>Stockholm</a:t>
            </a:r>
            <a:r>
              <a:rPr lang="pt-PT" sz="1600" b="1" dirty="0" smtClean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sv-SE" sz="1600" b="1" dirty="0">
                <a:solidFill>
                  <a:schemeClr val="bg1"/>
                </a:solidFill>
                <a:ea typeface="Verdana" panose="020B0604030504040204" pitchFamily="34" charset="0"/>
              </a:rPr>
              <a:t>15-16 May </a:t>
            </a:r>
            <a:r>
              <a:rPr lang="sv-SE" sz="1600" b="1" dirty="0" smtClean="0">
                <a:solidFill>
                  <a:schemeClr val="bg1"/>
                </a:solidFill>
                <a:ea typeface="Verdana" panose="020B0604030504040204" pitchFamily="34" charset="0"/>
              </a:rPr>
              <a:t>2023</a:t>
            </a:r>
          </a:p>
          <a:p>
            <a:pPr algn="just">
              <a:lnSpc>
                <a:spcPct val="100000"/>
              </a:lnSpc>
            </a:pPr>
            <a:endParaRPr lang="sv-SE" sz="1600" b="1" dirty="0" smtClean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sv-SE" sz="1600" b="1" dirty="0" smtClean="0">
                <a:solidFill>
                  <a:schemeClr val="bg1"/>
                </a:solidFill>
                <a:ea typeface="Verdana" panose="020B0604030504040204" pitchFamily="34" charset="0"/>
              </a:rPr>
              <a:t>Maria </a:t>
            </a:r>
            <a:r>
              <a:rPr lang="sv-SE" sz="1600" b="1" dirty="0">
                <a:solidFill>
                  <a:schemeClr val="bg1"/>
                </a:solidFill>
                <a:ea typeface="Verdana" panose="020B0604030504040204" pitchFamily="34" charset="0"/>
              </a:rPr>
              <a:t>José Tiago - </a:t>
            </a:r>
            <a:r>
              <a:rPr lang="sv-SE" sz="1600" dirty="0">
                <a:solidFill>
                  <a:schemeClr val="bg1"/>
                </a:solidFill>
                <a:ea typeface="Verdana" panose="020B0604030504040204" pitchFamily="34" charset="0"/>
              </a:rPr>
              <a:t>Chair AAW WG</a:t>
            </a:r>
          </a:p>
          <a:p>
            <a:pPr algn="just">
              <a:lnSpc>
                <a:spcPct val="100000"/>
              </a:lnSpc>
            </a:pPr>
            <a:r>
              <a:rPr lang="sv-SE" sz="1600" b="1" dirty="0">
                <a:solidFill>
                  <a:schemeClr val="bg1"/>
                </a:solidFill>
                <a:ea typeface="Verdana" panose="020B0604030504040204" pitchFamily="34" charset="0"/>
              </a:rPr>
              <a:t>Fátima Pisco </a:t>
            </a:r>
            <a:r>
              <a:rPr lang="sv-SE" sz="1600" dirty="0">
                <a:solidFill>
                  <a:schemeClr val="bg1"/>
                </a:solidFill>
                <a:ea typeface="Verdana" panose="020B0604030504040204" pitchFamily="34" charset="0"/>
              </a:rPr>
              <a:t>– Co-chair </a:t>
            </a:r>
          </a:p>
          <a:p>
            <a:pPr algn="just">
              <a:lnSpc>
                <a:spcPct val="100000"/>
              </a:lnSpc>
            </a:pPr>
            <a:r>
              <a:rPr lang="sv-SE" sz="1600" dirty="0" smtClean="0">
                <a:solidFill>
                  <a:schemeClr val="bg1"/>
                </a:solidFill>
                <a:ea typeface="Verdana" panose="020B0604030504040204" pitchFamily="34" charset="0"/>
              </a:rPr>
              <a:t>Labour </a:t>
            </a:r>
            <a:r>
              <a:rPr lang="sv-SE" sz="1600" dirty="0">
                <a:solidFill>
                  <a:schemeClr val="bg1"/>
                </a:solidFill>
                <a:ea typeface="Verdana" panose="020B0604030504040204" pitchFamily="34" charset="0"/>
              </a:rPr>
              <a:t>Inspectors (ACT Portugal)</a:t>
            </a: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22" name="Graphic 8">
            <a:extLst>
              <a:ext uri="{FF2B5EF4-FFF2-40B4-BE49-F238E27FC236}">
                <a16:creationId xmlns:a16="http://schemas.microsoft.com/office/drawing/2014/main" id="{A9AA7E96-508E-9D44-8520-EF44EED24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2549" y="503396"/>
            <a:ext cx="1636468" cy="430348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B3E61244-4A82-3F40-A2E6-A8F0A0F93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021" y="417231"/>
            <a:ext cx="1249834" cy="51651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34109" y="1494999"/>
            <a:ext cx="11781692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v-SE" sz="4800" b="1" dirty="0">
                <a:solidFill>
                  <a:schemeClr val="bg1"/>
                </a:solidFill>
                <a:cs typeface="Arial" panose="020B0604020202020204" pitchFamily="34" charset="0"/>
              </a:rPr>
              <a:t>SLIC Campaign 2023_2024</a:t>
            </a:r>
          </a:p>
          <a:p>
            <a:pPr algn="ctr"/>
            <a:r>
              <a:rPr lang="sv-SE" sz="4800" b="1" dirty="0">
                <a:solidFill>
                  <a:schemeClr val="bg1"/>
                </a:solidFill>
                <a:cs typeface="Arial" panose="020B0604020202020204" pitchFamily="34" charset="0"/>
              </a:rPr>
              <a:t>Accidents at Work (AAW)</a:t>
            </a:r>
          </a:p>
          <a:p>
            <a:pPr algn="ctr"/>
            <a:r>
              <a:rPr lang="en-GB" sz="4800" i="1" dirty="0">
                <a:solidFill>
                  <a:schemeClr val="bg1"/>
                </a:solidFill>
                <a:ea typeface="Verdana" panose="020B0604030504040204" pitchFamily="34" charset="0"/>
              </a:rPr>
              <a:t>Improving prevention of workplace accidents</a:t>
            </a:r>
            <a:endParaRPr lang="sv-SE" sz="48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EB1244-8A12-4864-92B8-F48342515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38362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7998537-E2F4-D326-E524-7FFCCA83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975" y="395617"/>
            <a:ext cx="6049107" cy="764959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WHY a campaign on accidents at work</a:t>
            </a:r>
            <a:endParaRPr lang="en-GB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19E24EE9-48BB-3E34-EC64-34BD1473B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3085" y="235606"/>
            <a:ext cx="1636468" cy="43034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A213C1F-FCDA-8B4B-A734-82667FA29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57" y="149441"/>
            <a:ext cx="1249834" cy="516513"/>
          </a:xfrm>
          <a:prstGeom prst="rect">
            <a:avLst/>
          </a:prstGeom>
        </p:spPr>
      </p:pic>
      <p:pic>
        <p:nvPicPr>
          <p:cNvPr id="7" name="Imagem 6" descr="Y:\2023\Tarefas\SLIC\Logo\Logotipo_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289" y="1591410"/>
            <a:ext cx="1248505" cy="1266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9935307" y="6371168"/>
            <a:ext cx="21923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SLIC Campaign </a:t>
            </a:r>
            <a:r>
              <a:rPr lang="sv-SE" sz="1400" b="1" dirty="0" smtClean="0">
                <a:ea typeface="Verdana" panose="020B0604030504040204" pitchFamily="34" charset="0"/>
                <a:cs typeface="Arial" panose="020B0604020202020204" pitchFamily="34" charset="0"/>
              </a:rPr>
              <a:t>2024 - </a:t>
            </a: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AAW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073600" y="1701971"/>
            <a:ext cx="356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ea typeface="Verdana" panose="020B0604030504040204" pitchFamily="34" charset="0"/>
              </a:rPr>
              <a:t>AAW Campaign </a:t>
            </a:r>
            <a:r>
              <a:rPr lang="en-GB" sz="24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- Sectors</a:t>
            </a:r>
            <a:endParaRPr lang="en-GB" sz="2400" b="1" dirty="0">
              <a:solidFill>
                <a:schemeClr val="accent1"/>
              </a:solidFill>
              <a:ea typeface="Verdana" panose="020B060403050404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40854"/>
              </p:ext>
            </p:extLst>
          </p:nvPr>
        </p:nvGraphicFramePr>
        <p:xfrm>
          <a:off x="1951893" y="2511888"/>
          <a:ext cx="8502162" cy="3571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4238">
                  <a:extLst>
                    <a:ext uri="{9D8B030D-6E8A-4147-A177-3AD203B41FA5}">
                      <a16:colId xmlns:a16="http://schemas.microsoft.com/office/drawing/2014/main" val="2474674631"/>
                    </a:ext>
                  </a:extLst>
                </a:gridCol>
                <a:gridCol w="2837924">
                  <a:extLst>
                    <a:ext uri="{9D8B030D-6E8A-4147-A177-3AD203B41FA5}">
                      <a16:colId xmlns:a16="http://schemas.microsoft.com/office/drawing/2014/main" val="2393602468"/>
                    </a:ext>
                  </a:extLst>
                </a:gridCol>
              </a:tblGrid>
              <a:tr h="5479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Activity sector</a:t>
                      </a:r>
                      <a:endParaRPr lang="pt-PT" sz="2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NACE code</a:t>
                      </a:r>
                      <a:endParaRPr lang="pt-PT" sz="2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105035"/>
                  </a:ext>
                </a:extLst>
              </a:tr>
              <a:tr h="8821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Agriculture </a:t>
                      </a:r>
                      <a:r>
                        <a:rPr lang="en-GB" sz="2400" dirty="0">
                          <a:effectLst/>
                        </a:rPr>
                        <a:t>and forestry</a:t>
                      </a:r>
                      <a:endParaRPr lang="pt-PT" sz="2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Section A</a:t>
                      </a:r>
                      <a:endParaRPr lang="pt-PT" sz="2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01 and 02</a:t>
                      </a:r>
                      <a:endParaRPr lang="pt-PT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9148559"/>
                  </a:ext>
                </a:extLst>
              </a:tr>
              <a:tr h="8821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Construction</a:t>
                      </a:r>
                      <a:endParaRPr lang="pt-PT" sz="2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Section F</a:t>
                      </a:r>
                      <a:endParaRPr lang="pt-PT" sz="2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41, 42, 43</a:t>
                      </a:r>
                      <a:endParaRPr lang="pt-PT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1409056"/>
                  </a:ext>
                </a:extLst>
              </a:tr>
              <a:tr h="8821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Other passenger land transport</a:t>
                      </a:r>
                      <a:endParaRPr lang="pt-PT" sz="2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Freight transport by road and removal services</a:t>
                      </a:r>
                      <a:endParaRPr lang="pt-PT" sz="2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Section H</a:t>
                      </a:r>
                      <a:endParaRPr lang="pt-PT" sz="2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49.3, 49.4</a:t>
                      </a:r>
                      <a:endParaRPr lang="pt-PT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5652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2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EB1244-8A12-4864-92B8-F48342515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38362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7998537-E2F4-D326-E524-7FFCCA83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975" y="395617"/>
            <a:ext cx="6049107" cy="764959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WHY a campaign on accidents at work</a:t>
            </a:r>
            <a:endParaRPr lang="en-GB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19E24EE9-48BB-3E34-EC64-34BD1473B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3085" y="235606"/>
            <a:ext cx="1636468" cy="43034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A213C1F-FCDA-8B4B-A734-82667FA29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57" y="149441"/>
            <a:ext cx="1249834" cy="516513"/>
          </a:xfrm>
          <a:prstGeom prst="rect">
            <a:avLst/>
          </a:prstGeom>
        </p:spPr>
      </p:pic>
      <p:pic>
        <p:nvPicPr>
          <p:cNvPr id="7" name="Imagem 6" descr="Y:\2023\Tarefas\SLIC\Logo\Logotipo_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289" y="1591410"/>
            <a:ext cx="1248505" cy="1266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9935307" y="6371168"/>
            <a:ext cx="21923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SLIC Campaign </a:t>
            </a:r>
            <a:r>
              <a:rPr lang="sv-SE" sz="1400" b="1" dirty="0" smtClean="0">
                <a:ea typeface="Verdana" panose="020B0604030504040204" pitchFamily="34" charset="0"/>
                <a:cs typeface="Arial" panose="020B0604020202020204" pitchFamily="34" charset="0"/>
              </a:rPr>
              <a:t>2024 - </a:t>
            </a: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AAW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472725" y="1556182"/>
            <a:ext cx="468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ea typeface="Verdana" panose="020B0604030504040204" pitchFamily="34" charset="0"/>
              </a:rPr>
              <a:t>AAW Campaign </a:t>
            </a:r>
            <a:r>
              <a:rPr lang="en-GB" sz="24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- Target audiences</a:t>
            </a:r>
            <a:endParaRPr lang="en-GB" sz="2400" b="1" dirty="0">
              <a:solidFill>
                <a:schemeClr val="accent1"/>
              </a:solidFill>
              <a:ea typeface="Verdana" panose="020B0604030504040204" pitchFamily="34" charset="0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524110223"/>
              </p:ext>
            </p:extLst>
          </p:nvPr>
        </p:nvGraphicFramePr>
        <p:xfrm>
          <a:off x="1336433" y="2053251"/>
          <a:ext cx="8686799" cy="4488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142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EB1244-8A12-4864-92B8-F48342515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38362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7998537-E2F4-D326-E524-7FFCCA83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975" y="395617"/>
            <a:ext cx="6049107" cy="764959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WHY a campaign on accidents at work</a:t>
            </a:r>
            <a:endParaRPr lang="en-GB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19E24EE9-48BB-3E34-EC64-34BD1473B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3085" y="235606"/>
            <a:ext cx="1636468" cy="43034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A213C1F-FCDA-8B4B-A734-82667FA29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57" y="149441"/>
            <a:ext cx="1249834" cy="516513"/>
          </a:xfrm>
          <a:prstGeom prst="rect">
            <a:avLst/>
          </a:prstGeom>
        </p:spPr>
      </p:pic>
      <p:pic>
        <p:nvPicPr>
          <p:cNvPr id="7" name="Imagem 6" descr="Y:\2023\Tarefas\SLIC\Logo\Logotipo_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289" y="1591410"/>
            <a:ext cx="1248505" cy="1266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9935307" y="6371168"/>
            <a:ext cx="21923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SLIC Campaign </a:t>
            </a:r>
            <a:r>
              <a:rPr lang="sv-SE" sz="1400" b="1" dirty="0" smtClean="0">
                <a:ea typeface="Verdana" panose="020B0604030504040204" pitchFamily="34" charset="0"/>
                <a:cs typeface="Arial" panose="020B0604020202020204" pitchFamily="34" charset="0"/>
              </a:rPr>
              <a:t>2024 - </a:t>
            </a: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AAW </a:t>
            </a:r>
          </a:p>
        </p:txBody>
      </p:sp>
      <p:sp>
        <p:nvSpPr>
          <p:cNvPr id="13" name="Rubrik 1"/>
          <p:cNvSpPr txBox="1">
            <a:spLocks/>
          </p:cNvSpPr>
          <p:nvPr/>
        </p:nvSpPr>
        <p:spPr>
          <a:xfrm>
            <a:off x="3442128" y="1501469"/>
            <a:ext cx="4154424" cy="606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b="1" dirty="0" smtClean="0">
                <a:solidFill>
                  <a:schemeClr val="accent1"/>
                </a:solidFill>
                <a:latin typeface="+mn-lt"/>
                <a:ea typeface="Verdana" panose="020B0604030504040204" pitchFamily="34" charset="0"/>
              </a:rPr>
              <a:t>AAW Campaign - </a:t>
            </a:r>
            <a:r>
              <a:rPr lang="sv-SE" sz="2400" b="1" dirty="0" smtClean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Timeline 2024</a:t>
            </a:r>
            <a:endParaRPr lang="sv-SE" sz="2400" b="1" dirty="0">
              <a:solidFill>
                <a:schemeClr val="accent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ruta 36"/>
          <p:cNvSpPr txBox="1"/>
          <p:nvPr/>
        </p:nvSpPr>
        <p:spPr>
          <a:xfrm>
            <a:off x="818290" y="2289225"/>
            <a:ext cx="2333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cs typeface="Arial" panose="020B0604020202020204" pitchFamily="34" charset="0"/>
              </a:rPr>
              <a:t>In each MS:</a:t>
            </a:r>
          </a:p>
          <a:p>
            <a:r>
              <a:rPr lang="sv-SE" sz="1400" dirty="0">
                <a:cs typeface="Arial" panose="020B0604020202020204" pitchFamily="34" charset="0"/>
              </a:rPr>
              <a:t>-   National Briefing Sessions</a:t>
            </a:r>
          </a:p>
          <a:p>
            <a:pPr marL="171450" indent="-171450">
              <a:buFontTx/>
              <a:buChar char="-"/>
            </a:pPr>
            <a:r>
              <a:rPr lang="sv-SE" sz="1400" dirty="0">
                <a:cs typeface="Arial" panose="020B0604020202020204" pitchFamily="34" charset="0"/>
              </a:rPr>
              <a:t>Train the trainers</a:t>
            </a:r>
          </a:p>
          <a:p>
            <a:pPr marL="171450" indent="-171450">
              <a:buFontTx/>
              <a:buChar char="-"/>
            </a:pPr>
            <a:r>
              <a:rPr lang="sv-SE" sz="1400" dirty="0">
                <a:cs typeface="Arial" panose="020B0604020202020204" pitchFamily="34" charset="0"/>
              </a:rPr>
              <a:t>National </a:t>
            </a:r>
            <a:r>
              <a:rPr lang="sv-SE" sz="1400" dirty="0" smtClean="0">
                <a:cs typeface="Arial" panose="020B0604020202020204" pitchFamily="34" charset="0"/>
              </a:rPr>
              <a:t>seminars</a:t>
            </a:r>
            <a:endParaRPr lang="sv-SE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ruta 7"/>
          <p:cNvSpPr txBox="1"/>
          <p:nvPr/>
        </p:nvSpPr>
        <p:spPr>
          <a:xfrm>
            <a:off x="3454069" y="2196407"/>
            <a:ext cx="2404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400" dirty="0" smtClean="0">
                <a:cs typeface="Arial" panose="020B0604020202020204" pitchFamily="34" charset="0"/>
              </a:rPr>
              <a:t>Inspections in the field - minimum 21 (total)</a:t>
            </a:r>
          </a:p>
          <a:p>
            <a:pPr algn="just"/>
            <a:r>
              <a:rPr lang="sv-SE" sz="1400" dirty="0" smtClean="0">
                <a:cs typeface="Arial" panose="020B0604020202020204" pitchFamily="34" charset="0"/>
              </a:rPr>
              <a:t>Inspections should be made in every sectors</a:t>
            </a:r>
            <a:endParaRPr lang="sv-SE" sz="1400" dirty="0">
              <a:cs typeface="Arial" panose="020B0604020202020204" pitchFamily="34" charset="0"/>
            </a:endParaRPr>
          </a:p>
        </p:txBody>
      </p:sp>
      <p:sp>
        <p:nvSpPr>
          <p:cNvPr id="17" name="textruta 27"/>
          <p:cNvSpPr txBox="1"/>
          <p:nvPr/>
        </p:nvSpPr>
        <p:spPr>
          <a:xfrm>
            <a:off x="9534002" y="2935933"/>
            <a:ext cx="120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cs typeface="Arial" panose="020B0604020202020204" pitchFamily="34" charset="0"/>
              </a:rPr>
              <a:t>Closing Event</a:t>
            </a:r>
          </a:p>
        </p:txBody>
      </p:sp>
      <p:graphicFrame>
        <p:nvGraphicFramePr>
          <p:cNvPr id="18" name="Tabell 4">
            <a:extLst>
              <a:ext uri="{FF2B5EF4-FFF2-40B4-BE49-F238E27FC236}">
                <a16:creationId xmlns:a16="http://schemas.microsoft.com/office/drawing/2014/main" id="{31B2DD42-FEA3-8E49-A5CE-950418F8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25611"/>
              </p:ext>
            </p:extLst>
          </p:nvPr>
        </p:nvGraphicFramePr>
        <p:xfrm>
          <a:off x="1108432" y="3868944"/>
          <a:ext cx="10208496" cy="304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50708">
                  <a:extLst>
                    <a:ext uri="{9D8B030D-6E8A-4147-A177-3AD203B41FA5}">
                      <a16:colId xmlns:a16="http://schemas.microsoft.com/office/drawing/2014/main" val="2144342632"/>
                    </a:ext>
                  </a:extLst>
                </a:gridCol>
                <a:gridCol w="850708">
                  <a:extLst>
                    <a:ext uri="{9D8B030D-6E8A-4147-A177-3AD203B41FA5}">
                      <a16:colId xmlns:a16="http://schemas.microsoft.com/office/drawing/2014/main" val="2614990254"/>
                    </a:ext>
                  </a:extLst>
                </a:gridCol>
                <a:gridCol w="850708">
                  <a:extLst>
                    <a:ext uri="{9D8B030D-6E8A-4147-A177-3AD203B41FA5}">
                      <a16:colId xmlns:a16="http://schemas.microsoft.com/office/drawing/2014/main" val="1437249373"/>
                    </a:ext>
                  </a:extLst>
                </a:gridCol>
                <a:gridCol w="850708">
                  <a:extLst>
                    <a:ext uri="{9D8B030D-6E8A-4147-A177-3AD203B41FA5}">
                      <a16:colId xmlns:a16="http://schemas.microsoft.com/office/drawing/2014/main" val="3142095660"/>
                    </a:ext>
                  </a:extLst>
                </a:gridCol>
                <a:gridCol w="850708">
                  <a:extLst>
                    <a:ext uri="{9D8B030D-6E8A-4147-A177-3AD203B41FA5}">
                      <a16:colId xmlns:a16="http://schemas.microsoft.com/office/drawing/2014/main" val="35845383"/>
                    </a:ext>
                  </a:extLst>
                </a:gridCol>
                <a:gridCol w="850708">
                  <a:extLst>
                    <a:ext uri="{9D8B030D-6E8A-4147-A177-3AD203B41FA5}">
                      <a16:colId xmlns:a16="http://schemas.microsoft.com/office/drawing/2014/main" val="1571831570"/>
                    </a:ext>
                  </a:extLst>
                </a:gridCol>
                <a:gridCol w="850708">
                  <a:extLst>
                    <a:ext uri="{9D8B030D-6E8A-4147-A177-3AD203B41FA5}">
                      <a16:colId xmlns:a16="http://schemas.microsoft.com/office/drawing/2014/main" val="955412616"/>
                    </a:ext>
                  </a:extLst>
                </a:gridCol>
                <a:gridCol w="850708">
                  <a:extLst>
                    <a:ext uri="{9D8B030D-6E8A-4147-A177-3AD203B41FA5}">
                      <a16:colId xmlns:a16="http://schemas.microsoft.com/office/drawing/2014/main" val="387748614"/>
                    </a:ext>
                  </a:extLst>
                </a:gridCol>
                <a:gridCol w="850708">
                  <a:extLst>
                    <a:ext uri="{9D8B030D-6E8A-4147-A177-3AD203B41FA5}">
                      <a16:colId xmlns:a16="http://schemas.microsoft.com/office/drawing/2014/main" val="3854750414"/>
                    </a:ext>
                  </a:extLst>
                </a:gridCol>
                <a:gridCol w="850708">
                  <a:extLst>
                    <a:ext uri="{9D8B030D-6E8A-4147-A177-3AD203B41FA5}">
                      <a16:colId xmlns:a16="http://schemas.microsoft.com/office/drawing/2014/main" val="1245643330"/>
                    </a:ext>
                  </a:extLst>
                </a:gridCol>
                <a:gridCol w="850708">
                  <a:extLst>
                    <a:ext uri="{9D8B030D-6E8A-4147-A177-3AD203B41FA5}">
                      <a16:colId xmlns:a16="http://schemas.microsoft.com/office/drawing/2014/main" val="2724686123"/>
                    </a:ext>
                  </a:extLst>
                </a:gridCol>
                <a:gridCol w="850708">
                  <a:extLst>
                    <a:ext uri="{9D8B030D-6E8A-4147-A177-3AD203B41FA5}">
                      <a16:colId xmlns:a16="http://schemas.microsoft.com/office/drawing/2014/main" val="32119207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Jan 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Feb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Mar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smtClean="0"/>
                        <a:t>Apr</a:t>
                      </a:r>
                      <a:endParaRPr lang="sv-SE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smtClean="0"/>
                        <a:t>May</a:t>
                      </a:r>
                      <a:endParaRPr lang="sv-SE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smtClean="0"/>
                        <a:t>Jun</a:t>
                      </a:r>
                      <a:endParaRPr lang="sv-SE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Jul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Aug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smtClean="0"/>
                        <a:t>Sep</a:t>
                      </a:r>
                      <a:endParaRPr lang="sv-SE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err="1" smtClean="0"/>
                        <a:t>Oct</a:t>
                      </a:r>
                      <a:endParaRPr lang="sv-SE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Nov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Dec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006015"/>
                  </a:ext>
                </a:extLst>
              </a:tr>
            </a:tbl>
          </a:graphicData>
        </a:graphic>
      </p:graphicFrame>
      <p:sp>
        <p:nvSpPr>
          <p:cNvPr id="19" name="Seta para baixo 18"/>
          <p:cNvSpPr/>
          <p:nvPr/>
        </p:nvSpPr>
        <p:spPr>
          <a:xfrm>
            <a:off x="2357083" y="3308205"/>
            <a:ext cx="224071" cy="46671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1"/>
              </a:solidFill>
            </a:endParaRPr>
          </a:p>
        </p:txBody>
      </p:sp>
      <p:sp>
        <p:nvSpPr>
          <p:cNvPr id="20" name="Seta para baixo 19"/>
          <p:cNvSpPr/>
          <p:nvPr/>
        </p:nvSpPr>
        <p:spPr>
          <a:xfrm>
            <a:off x="4487865" y="3211064"/>
            <a:ext cx="224071" cy="482991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Seta para cima 20"/>
          <p:cNvSpPr/>
          <p:nvPr/>
        </p:nvSpPr>
        <p:spPr>
          <a:xfrm>
            <a:off x="1392401" y="4325817"/>
            <a:ext cx="237205" cy="40149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ktangel 68">
            <a:extLst>
              <a:ext uri="{FF2B5EF4-FFF2-40B4-BE49-F238E27FC236}">
                <a16:creationId xmlns:a16="http://schemas.microsoft.com/office/drawing/2014/main" id="{C5588E1A-9FB5-0542-BAF3-112F672ACE4F}"/>
              </a:ext>
            </a:extLst>
          </p:cNvPr>
          <p:cNvSpPr/>
          <p:nvPr/>
        </p:nvSpPr>
        <p:spPr>
          <a:xfrm>
            <a:off x="92681" y="4647325"/>
            <a:ext cx="2439506" cy="1507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4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sv-SE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16/17 - </a:t>
            </a:r>
            <a:r>
              <a:rPr lang="sv-SE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Train the trainer event</a:t>
            </a:r>
          </a:p>
          <a:p>
            <a:endParaRPr lang="sv-SE" sz="1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sv-SE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In each MS:</a:t>
            </a:r>
          </a:p>
          <a:p>
            <a:r>
              <a:rPr lang="sv-SE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-   National Briefing Sessions</a:t>
            </a:r>
          </a:p>
          <a:p>
            <a:pPr marL="171450" indent="-171450">
              <a:buFontTx/>
              <a:buChar char="-"/>
            </a:pPr>
            <a:r>
              <a:rPr lang="sv-SE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Train the trainers</a:t>
            </a:r>
          </a:p>
          <a:p>
            <a:pPr marL="171450" indent="-171450">
              <a:buFontTx/>
              <a:buChar char="-"/>
            </a:pPr>
            <a:r>
              <a:rPr lang="sv-SE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National </a:t>
            </a:r>
            <a:r>
              <a:rPr lang="sv-SE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seminars</a:t>
            </a:r>
            <a:endParaRPr lang="sv-SE" sz="1400" dirty="0" smtClean="0">
              <a:solidFill>
                <a:schemeClr val="tx1"/>
              </a:solidFill>
            </a:endParaRPr>
          </a:p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23" name="Vänster-höger-pil 2"/>
          <p:cNvSpPr/>
          <p:nvPr/>
        </p:nvSpPr>
        <p:spPr>
          <a:xfrm>
            <a:off x="2824223" y="3694055"/>
            <a:ext cx="3388457" cy="135567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Seta para baixo 23"/>
          <p:cNvSpPr/>
          <p:nvPr/>
        </p:nvSpPr>
        <p:spPr>
          <a:xfrm>
            <a:off x="10000234" y="3319508"/>
            <a:ext cx="224071" cy="476541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Seta para cima 24"/>
          <p:cNvSpPr/>
          <p:nvPr/>
        </p:nvSpPr>
        <p:spPr>
          <a:xfrm>
            <a:off x="3964354" y="4291886"/>
            <a:ext cx="237205" cy="432804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Seta para cima 25"/>
          <p:cNvSpPr/>
          <p:nvPr/>
        </p:nvSpPr>
        <p:spPr>
          <a:xfrm>
            <a:off x="4766606" y="4291887"/>
            <a:ext cx="419484" cy="91146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ktangel 31">
            <a:extLst>
              <a:ext uri="{FF2B5EF4-FFF2-40B4-BE49-F238E27FC236}">
                <a16:creationId xmlns:a16="http://schemas.microsoft.com/office/drawing/2014/main" id="{A8F6A0E0-9BEF-C24B-A737-4B01DB3C454F}"/>
              </a:ext>
            </a:extLst>
          </p:cNvPr>
          <p:cNvSpPr/>
          <p:nvPr/>
        </p:nvSpPr>
        <p:spPr>
          <a:xfrm>
            <a:off x="3355835" y="4764013"/>
            <a:ext cx="1330462" cy="569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Interim </a:t>
            </a:r>
          </a:p>
          <a:p>
            <a:pPr algn="ctr"/>
            <a:r>
              <a:rPr lang="sv-SE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country reports</a:t>
            </a:r>
            <a:endParaRPr lang="sv-SE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8" name="Rektangel 76">
            <a:extLst>
              <a:ext uri="{FF2B5EF4-FFF2-40B4-BE49-F238E27FC236}">
                <a16:creationId xmlns:a16="http://schemas.microsoft.com/office/drawing/2014/main" id="{C5588E1A-9FB5-0542-BAF3-112F672ACE4F}"/>
              </a:ext>
            </a:extLst>
          </p:cNvPr>
          <p:cNvSpPr/>
          <p:nvPr/>
        </p:nvSpPr>
        <p:spPr>
          <a:xfrm>
            <a:off x="4153292" y="5301289"/>
            <a:ext cx="1811110" cy="642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Update campaign at</a:t>
            </a:r>
            <a:endParaRPr lang="sv-SE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sv-SE" sz="1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SLIC </a:t>
            </a:r>
            <a:r>
              <a:rPr lang="sv-SE" sz="1400" b="1" dirty="0">
                <a:solidFill>
                  <a:schemeClr val="accent2"/>
                </a:solidFill>
                <a:cs typeface="Arial" panose="020B0604020202020204" pitchFamily="34" charset="0"/>
              </a:rPr>
              <a:t>Plenary </a:t>
            </a:r>
            <a:r>
              <a:rPr lang="sv-SE" sz="1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meeting</a:t>
            </a:r>
            <a:endParaRPr lang="sv-SE" sz="1400" b="1" dirty="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9" name="Vänster-höger-pil 2"/>
          <p:cNvSpPr/>
          <p:nvPr/>
        </p:nvSpPr>
        <p:spPr>
          <a:xfrm>
            <a:off x="6246606" y="4176633"/>
            <a:ext cx="1636930" cy="156433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Seta para cima 29"/>
          <p:cNvSpPr/>
          <p:nvPr/>
        </p:nvSpPr>
        <p:spPr>
          <a:xfrm>
            <a:off x="6975256" y="4359145"/>
            <a:ext cx="237205" cy="472069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Rektangel 92">
            <a:extLst>
              <a:ext uri="{FF2B5EF4-FFF2-40B4-BE49-F238E27FC236}">
                <a16:creationId xmlns:a16="http://schemas.microsoft.com/office/drawing/2014/main" id="{F16BD59F-F40E-7C49-85D2-9007A91C7FF0}"/>
              </a:ext>
            </a:extLst>
          </p:cNvPr>
          <p:cNvSpPr/>
          <p:nvPr/>
        </p:nvSpPr>
        <p:spPr>
          <a:xfrm>
            <a:off x="6202565" y="4877944"/>
            <a:ext cx="1851185" cy="467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Final country reports</a:t>
            </a:r>
            <a:endParaRPr lang="sv-SE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2" name="textruta 39"/>
          <p:cNvSpPr txBox="1"/>
          <p:nvPr/>
        </p:nvSpPr>
        <p:spPr>
          <a:xfrm>
            <a:off x="8242780" y="4818538"/>
            <a:ext cx="3074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400" dirty="0" smtClean="0">
                <a:cs typeface="Arial" panose="020B0604020202020204" pitchFamily="34" charset="0"/>
              </a:rPr>
              <a:t>- Campaign report</a:t>
            </a:r>
          </a:p>
          <a:p>
            <a:pPr algn="just"/>
            <a:r>
              <a:rPr lang="sv-SE" sz="1400" dirty="0" smtClean="0">
                <a:cs typeface="Arial" panose="020B0604020202020204" pitchFamily="34" charset="0"/>
              </a:rPr>
              <a:t>- Presentation at </a:t>
            </a:r>
            <a:r>
              <a:rPr lang="sv-SE" sz="1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SLIC </a:t>
            </a:r>
            <a:r>
              <a:rPr lang="sv-SE" sz="1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Plenary meeting</a:t>
            </a:r>
            <a:endParaRPr lang="sv-SE" sz="1400" b="1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just"/>
            <a:endParaRPr lang="sv-SE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" name="Seta para cima 32"/>
          <p:cNvSpPr/>
          <p:nvPr/>
        </p:nvSpPr>
        <p:spPr>
          <a:xfrm>
            <a:off x="9056078" y="4291886"/>
            <a:ext cx="360484" cy="53932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72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EB1244-8A12-4864-92B8-F48342515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38362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7998537-E2F4-D326-E524-7FFCCA83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975" y="395617"/>
            <a:ext cx="6049107" cy="764959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WHY a campaign on accidents at work</a:t>
            </a:r>
            <a:endParaRPr lang="en-GB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19E24EE9-48BB-3E34-EC64-34BD1473B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3085" y="235606"/>
            <a:ext cx="1636468" cy="43034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A213C1F-FCDA-8B4B-A734-82667FA29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57" y="149441"/>
            <a:ext cx="1249834" cy="516513"/>
          </a:xfrm>
          <a:prstGeom prst="rect">
            <a:avLst/>
          </a:prstGeom>
        </p:spPr>
      </p:pic>
      <p:pic>
        <p:nvPicPr>
          <p:cNvPr id="7" name="Imagem 6" descr="Y:\2023\Tarefas\SLIC\Logo\Logotipo_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289" y="1591410"/>
            <a:ext cx="1248505" cy="1266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9935307" y="6371168"/>
            <a:ext cx="21923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SLIC Campaign </a:t>
            </a:r>
            <a:r>
              <a:rPr lang="sv-SE" sz="1400" b="1" dirty="0" smtClean="0">
                <a:ea typeface="Verdana" panose="020B0604030504040204" pitchFamily="34" charset="0"/>
                <a:cs typeface="Arial" panose="020B0604020202020204" pitchFamily="34" charset="0"/>
              </a:rPr>
              <a:t>2024 - </a:t>
            </a: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AAW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798270" y="1585495"/>
            <a:ext cx="403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ea typeface="Verdana" panose="020B0604030504040204" pitchFamily="34" charset="0"/>
              </a:rPr>
              <a:t>AAW </a:t>
            </a:r>
            <a:r>
              <a:rPr lang="en-GB" sz="24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Campaign - documents</a:t>
            </a:r>
            <a:endParaRPr lang="en-GB" sz="2400" b="1" dirty="0">
              <a:solidFill>
                <a:schemeClr val="accent1"/>
              </a:solidFill>
              <a:ea typeface="Verdana" panose="020B060403050404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64663" y="1798745"/>
            <a:ext cx="6419017" cy="2308324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sz="2400" dirty="0" smtClean="0">
                <a:ea typeface="Verdana" panose="020B0604030504040204" pitchFamily="34" charset="0"/>
              </a:rPr>
              <a:t>Campaign guide</a:t>
            </a:r>
          </a:p>
          <a:p>
            <a:pPr marL="285750" lvl="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sz="2400" dirty="0" smtClean="0">
                <a:ea typeface="Verdana" panose="020B0604030504040204" pitchFamily="34" charset="0"/>
              </a:rPr>
              <a:t>Checklist for inspection visits</a:t>
            </a:r>
          </a:p>
          <a:p>
            <a:pPr marL="285750" lvl="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sz="2400" dirty="0" smtClean="0">
                <a:ea typeface="Verdana" panose="020B0604030504040204" pitchFamily="34" charset="0"/>
              </a:rPr>
              <a:t>EU survey</a:t>
            </a:r>
          </a:p>
          <a:p>
            <a:pPr marL="285750" lvl="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sz="2400" dirty="0" smtClean="0">
                <a:ea typeface="Verdana" panose="020B0604030504040204" pitchFamily="34" charset="0"/>
              </a:rPr>
              <a:t>Interim and final reports</a:t>
            </a:r>
          </a:p>
          <a:p>
            <a:pPr marL="285750" lvl="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sz="2400" dirty="0" smtClean="0">
                <a:ea typeface="Verdana" panose="020B0604030504040204" pitchFamily="34" charset="0"/>
              </a:rPr>
              <a:t>Incident Investigation – information document</a:t>
            </a:r>
          </a:p>
          <a:p>
            <a:pPr marL="285750" lvl="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sz="2400" dirty="0" smtClean="0">
                <a:ea typeface="Verdana" panose="020B0604030504040204" pitchFamily="34" charset="0"/>
              </a:rPr>
              <a:t>Accident type -  information documents:</a:t>
            </a:r>
            <a:endParaRPr lang="en-GB" sz="2400" dirty="0">
              <a:ea typeface="Verdana" panose="020B0604030504040204" pitchFamily="34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36013"/>
              </p:ext>
            </p:extLst>
          </p:nvPr>
        </p:nvGraphicFramePr>
        <p:xfrm>
          <a:off x="2980703" y="4206744"/>
          <a:ext cx="8981952" cy="215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3984">
                  <a:extLst>
                    <a:ext uri="{9D8B030D-6E8A-4147-A177-3AD203B41FA5}">
                      <a16:colId xmlns:a16="http://schemas.microsoft.com/office/drawing/2014/main" val="3614869489"/>
                    </a:ext>
                  </a:extLst>
                </a:gridCol>
                <a:gridCol w="2993984">
                  <a:extLst>
                    <a:ext uri="{9D8B030D-6E8A-4147-A177-3AD203B41FA5}">
                      <a16:colId xmlns:a16="http://schemas.microsoft.com/office/drawing/2014/main" val="899900132"/>
                    </a:ext>
                  </a:extLst>
                </a:gridCol>
                <a:gridCol w="2993984">
                  <a:extLst>
                    <a:ext uri="{9D8B030D-6E8A-4147-A177-3AD203B41FA5}">
                      <a16:colId xmlns:a16="http://schemas.microsoft.com/office/drawing/2014/main" val="768468178"/>
                    </a:ext>
                  </a:extLst>
                </a:gridCol>
              </a:tblGrid>
              <a:tr h="471102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+mn-lt"/>
                          <a:ea typeface="Verdana" panose="020B0604030504040204" pitchFamily="34" charset="0"/>
                        </a:rPr>
                        <a:t>Agriculture</a:t>
                      </a:r>
                      <a:endParaRPr lang="en-GB" sz="2000" noProof="0" dirty="0"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+mn-lt"/>
                          <a:ea typeface="Verdana" panose="020B0604030504040204" pitchFamily="34" charset="0"/>
                        </a:rPr>
                        <a:t>Construction</a:t>
                      </a:r>
                      <a:endParaRPr lang="en-GB" sz="2000" noProof="0" dirty="0"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+mn-lt"/>
                          <a:ea typeface="Verdana" panose="020B0604030504040204" pitchFamily="34" charset="0"/>
                        </a:rPr>
                        <a:t>Road Transport</a:t>
                      </a:r>
                      <a:endParaRPr lang="en-GB" sz="2000" noProof="0" dirty="0"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41552"/>
                  </a:ext>
                </a:extLst>
              </a:tr>
              <a:tr h="622992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+mn-lt"/>
                          <a:ea typeface="Verdana" panose="020B0604030504040204" pitchFamily="34" charset="0"/>
                        </a:rPr>
                        <a:t>Crushing by tractor overturning</a:t>
                      </a:r>
                      <a:endParaRPr lang="en-GB" sz="2000" noProof="0" dirty="0"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+mn-lt"/>
                          <a:ea typeface="Verdana" panose="020B0604030504040204" pitchFamily="34" charset="0"/>
                        </a:rPr>
                        <a:t>Crushing by forklift overturning</a:t>
                      </a:r>
                      <a:endParaRPr lang="en-GB" sz="2000" noProof="0" dirty="0"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Body movement under or with physical stress</a:t>
                      </a:r>
                      <a:endParaRPr lang="en-GB" sz="2000" noProof="0" dirty="0"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321198"/>
                  </a:ext>
                </a:extLst>
              </a:tr>
              <a:tr h="984690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+mn-lt"/>
                          <a:ea typeface="Verdana" panose="020B0604030504040204" pitchFamily="34" charset="0"/>
                        </a:rPr>
                        <a:t>Slips, trips and falls at the same level</a:t>
                      </a:r>
                      <a:endParaRPr lang="en-GB" sz="2000" noProof="0" dirty="0"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+mn-lt"/>
                          <a:ea typeface="Verdana" panose="020B0604030504040204" pitchFamily="34" charset="0"/>
                        </a:rPr>
                        <a:t>Falling from </a:t>
                      </a:r>
                      <a:r>
                        <a:rPr lang="en-GB" sz="2000" noProof="0" dirty="0" err="1" smtClean="0">
                          <a:latin typeface="+mn-lt"/>
                          <a:ea typeface="Verdana" panose="020B0604030504040204" pitchFamily="34" charset="0"/>
                        </a:rPr>
                        <a:t>height_rooftop</a:t>
                      </a:r>
                      <a:endParaRPr lang="en-GB" sz="2000" noProof="0" dirty="0"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Lost control of machine, tool, handling equipment </a:t>
                      </a:r>
                      <a:endParaRPr lang="en-GB" sz="2000" noProof="0" dirty="0"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602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2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EB1244-8A12-4864-92B8-F48342515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38362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7998537-E2F4-D326-E524-7FFCCA83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975" y="395617"/>
            <a:ext cx="6049107" cy="764959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WHY a campaign on accidents at work</a:t>
            </a:r>
            <a:endParaRPr lang="en-GB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19E24EE9-48BB-3E34-EC64-34BD1473B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3085" y="235606"/>
            <a:ext cx="1636468" cy="43034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A213C1F-FCDA-8B4B-A734-82667FA29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57" y="149441"/>
            <a:ext cx="1249834" cy="516513"/>
          </a:xfrm>
          <a:prstGeom prst="rect">
            <a:avLst/>
          </a:prstGeom>
        </p:spPr>
      </p:pic>
      <p:pic>
        <p:nvPicPr>
          <p:cNvPr id="7" name="Imagem 6" descr="Y:\2023\Tarefas\SLIC\Logo\Logotipo_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289" y="1591410"/>
            <a:ext cx="1248505" cy="1266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9935307" y="6371168"/>
            <a:ext cx="21923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SLIC Campaign </a:t>
            </a:r>
            <a:r>
              <a:rPr lang="sv-SE" sz="1400" b="1" dirty="0" smtClean="0">
                <a:ea typeface="Verdana" panose="020B0604030504040204" pitchFamily="34" charset="0"/>
                <a:cs typeface="Arial" panose="020B0604020202020204" pitchFamily="34" charset="0"/>
              </a:rPr>
              <a:t>2024 - </a:t>
            </a: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AAW 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4" y="1607798"/>
            <a:ext cx="5455129" cy="515840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925347" y="2150445"/>
            <a:ext cx="456805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accent5"/>
                </a:solidFill>
                <a:ea typeface="Verdana" panose="020B0604030504040204" pitchFamily="34" charset="0"/>
              </a:rPr>
              <a:t>Aidan Kelly                </a:t>
            </a:r>
            <a:r>
              <a:rPr lang="pt-PT" sz="2000" dirty="0" smtClean="0">
                <a:solidFill>
                  <a:schemeClr val="accent5"/>
                </a:solidFill>
                <a:ea typeface="Verdana" panose="020B0604030504040204" pitchFamily="34" charset="0"/>
              </a:rPr>
              <a:t> </a:t>
            </a:r>
            <a:r>
              <a:rPr lang="pt-PT" sz="2000" dirty="0" err="1" smtClean="0">
                <a:solidFill>
                  <a:srgbClr val="002060"/>
                </a:solidFill>
                <a:ea typeface="Verdana" panose="020B0604030504040204" pitchFamily="34" charset="0"/>
              </a:rPr>
              <a:t>Ireland</a:t>
            </a:r>
            <a:endParaRPr lang="pt-PT" sz="2000" dirty="0" smtClean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pt-PT" sz="2000" dirty="0" err="1" smtClean="0">
                <a:solidFill>
                  <a:schemeClr val="accent5"/>
                </a:solidFill>
                <a:ea typeface="Verdana" panose="020B0604030504040204" pitchFamily="34" charset="0"/>
              </a:rPr>
              <a:t>Anneli</a:t>
            </a:r>
            <a:r>
              <a:rPr lang="pt-PT" sz="2000" dirty="0" smtClean="0">
                <a:solidFill>
                  <a:schemeClr val="accent5"/>
                </a:solidFill>
                <a:ea typeface="Verdana" panose="020B0604030504040204" pitchFamily="34" charset="0"/>
              </a:rPr>
              <a:t> </a:t>
            </a:r>
            <a:r>
              <a:rPr lang="pt-PT" sz="2000" dirty="0" err="1" smtClean="0">
                <a:solidFill>
                  <a:schemeClr val="accent5"/>
                </a:solidFill>
                <a:ea typeface="Verdana" panose="020B0604030504040204" pitchFamily="34" charset="0"/>
              </a:rPr>
              <a:t>Metsalu</a:t>
            </a:r>
            <a:r>
              <a:rPr lang="pt-PT" sz="2000" dirty="0" smtClean="0">
                <a:solidFill>
                  <a:schemeClr val="accent5"/>
                </a:solidFill>
                <a:ea typeface="Verdana" panose="020B0604030504040204" pitchFamily="34" charset="0"/>
              </a:rPr>
              <a:t>          </a:t>
            </a:r>
            <a:r>
              <a:rPr lang="pt-PT" sz="2000" dirty="0" err="1" smtClean="0">
                <a:solidFill>
                  <a:srgbClr val="002060"/>
                </a:solidFill>
                <a:ea typeface="Verdana" panose="020B0604030504040204" pitchFamily="34" charset="0"/>
              </a:rPr>
              <a:t>Estonia</a:t>
            </a:r>
            <a:endParaRPr lang="pt-PT" sz="2000" dirty="0" smtClean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accent5"/>
                </a:solidFill>
                <a:ea typeface="Verdana" panose="020B0604030504040204" pitchFamily="34" charset="0"/>
              </a:rPr>
              <a:t>Bogdan </a:t>
            </a:r>
            <a:r>
              <a:rPr lang="pt-PT" sz="2000" dirty="0" err="1">
                <a:solidFill>
                  <a:schemeClr val="accent5"/>
                </a:solidFill>
                <a:ea typeface="Verdana" panose="020B0604030504040204" pitchFamily="34" charset="0"/>
              </a:rPr>
              <a:t>Solawa</a:t>
            </a:r>
            <a:r>
              <a:rPr lang="pt-PT" sz="2000" dirty="0">
                <a:solidFill>
                  <a:schemeClr val="accent5"/>
                </a:solidFill>
                <a:ea typeface="Verdana" panose="020B0604030504040204" pitchFamily="34" charset="0"/>
              </a:rPr>
              <a:t>        </a:t>
            </a:r>
            <a:r>
              <a:rPr lang="pt-PT" sz="2000" dirty="0" smtClean="0">
                <a:solidFill>
                  <a:schemeClr val="accent5"/>
                </a:solidFill>
                <a:ea typeface="Verdana" panose="020B0604030504040204" pitchFamily="34" charset="0"/>
              </a:rPr>
              <a:t> </a:t>
            </a:r>
            <a:r>
              <a:rPr lang="pt-PT" sz="2000" dirty="0" smtClean="0">
                <a:solidFill>
                  <a:schemeClr val="accent5"/>
                </a:solidFill>
                <a:ea typeface="Verdana" panose="020B0604030504040204" pitchFamily="34" charset="0"/>
              </a:rPr>
              <a:t> </a:t>
            </a:r>
            <a:r>
              <a:rPr lang="pt-PT" sz="2000" dirty="0" err="1" smtClean="0">
                <a:solidFill>
                  <a:srgbClr val="002060"/>
                </a:solidFill>
                <a:ea typeface="Verdana" panose="020B0604030504040204" pitchFamily="34" charset="0"/>
              </a:rPr>
              <a:t>Poland</a:t>
            </a:r>
            <a:endParaRPr lang="pt-PT" sz="2000" dirty="0" smtClean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accent5"/>
                </a:solidFill>
                <a:ea typeface="Verdana" panose="020B0604030504040204" pitchFamily="34" charset="0"/>
              </a:rPr>
              <a:t>Cécile </a:t>
            </a:r>
            <a:r>
              <a:rPr lang="pt-PT" sz="2000" dirty="0" err="1">
                <a:solidFill>
                  <a:schemeClr val="accent5"/>
                </a:solidFill>
                <a:ea typeface="Verdana" panose="020B0604030504040204" pitchFamily="34" charset="0"/>
              </a:rPr>
              <a:t>Riboli</a:t>
            </a:r>
            <a:r>
              <a:rPr lang="pt-PT" sz="2000" dirty="0">
                <a:solidFill>
                  <a:schemeClr val="accent5"/>
                </a:solidFill>
                <a:ea typeface="Verdana" panose="020B0604030504040204" pitchFamily="34" charset="0"/>
              </a:rPr>
              <a:t>             </a:t>
            </a:r>
            <a:r>
              <a:rPr lang="pt-PT" sz="2000" dirty="0" smtClean="0">
                <a:solidFill>
                  <a:schemeClr val="accent5"/>
                </a:solidFill>
                <a:ea typeface="Verdana" panose="020B0604030504040204" pitchFamily="34" charset="0"/>
              </a:rPr>
              <a:t> </a:t>
            </a:r>
            <a:r>
              <a:rPr lang="pt-PT" sz="2000" dirty="0" smtClean="0">
                <a:solidFill>
                  <a:schemeClr val="accent5"/>
                </a:solidFill>
                <a:ea typeface="Verdana" panose="020B0604030504040204" pitchFamily="34" charset="0"/>
              </a:rPr>
              <a:t>  </a:t>
            </a:r>
            <a:r>
              <a:rPr lang="pt-PT" sz="2000" dirty="0" smtClean="0">
                <a:solidFill>
                  <a:srgbClr val="002060"/>
                </a:solidFill>
                <a:ea typeface="Verdana" panose="020B0604030504040204" pitchFamily="34" charset="0"/>
              </a:rPr>
              <a:t>France</a:t>
            </a:r>
            <a:endParaRPr lang="pt-PT" sz="2000" dirty="0" smtClean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accent5"/>
                </a:solidFill>
                <a:ea typeface="Verdana" panose="020B0604030504040204" pitchFamily="34" charset="0"/>
              </a:rPr>
              <a:t>Juan Ignacio </a:t>
            </a:r>
            <a:r>
              <a:rPr lang="pt-PT" sz="2000" dirty="0" err="1">
                <a:solidFill>
                  <a:schemeClr val="accent5"/>
                </a:solidFill>
                <a:ea typeface="Verdana" panose="020B0604030504040204" pitchFamily="34" charset="0"/>
              </a:rPr>
              <a:t>Gomez</a:t>
            </a:r>
            <a:r>
              <a:rPr lang="pt-PT" sz="2000" dirty="0">
                <a:solidFill>
                  <a:schemeClr val="accent5"/>
                </a:solidFill>
                <a:ea typeface="Verdana" panose="020B0604030504040204" pitchFamily="34" charset="0"/>
              </a:rPr>
              <a:t> </a:t>
            </a:r>
            <a:r>
              <a:rPr lang="pt-PT" sz="2000" dirty="0" smtClean="0">
                <a:solidFill>
                  <a:schemeClr val="accent5"/>
                </a:solidFill>
                <a:ea typeface="Verdana" panose="020B0604030504040204" pitchFamily="34" charset="0"/>
              </a:rPr>
              <a:t> </a:t>
            </a:r>
            <a:r>
              <a:rPr lang="pt-PT" sz="2000" dirty="0" err="1" smtClean="0">
                <a:solidFill>
                  <a:srgbClr val="002060"/>
                </a:solidFill>
                <a:ea typeface="Verdana" panose="020B0604030504040204" pitchFamily="34" charset="0"/>
              </a:rPr>
              <a:t>Spain</a:t>
            </a:r>
            <a:endParaRPr lang="pt-PT" sz="2000" dirty="0" smtClean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accent5"/>
                </a:solidFill>
                <a:ea typeface="Verdana" panose="020B0604030504040204" pitchFamily="34" charset="0"/>
              </a:rPr>
              <a:t>Simona </a:t>
            </a:r>
            <a:r>
              <a:rPr lang="pt-PT" sz="2000" dirty="0" err="1">
                <a:solidFill>
                  <a:schemeClr val="accent5"/>
                </a:solidFill>
                <a:ea typeface="Verdana" panose="020B0604030504040204" pitchFamily="34" charset="0"/>
              </a:rPr>
              <a:t>Zajícová</a:t>
            </a:r>
            <a:r>
              <a:rPr lang="pt-PT" sz="2000" dirty="0">
                <a:solidFill>
                  <a:schemeClr val="accent5"/>
                </a:solidFill>
                <a:ea typeface="Verdana" panose="020B0604030504040204" pitchFamily="34" charset="0"/>
              </a:rPr>
              <a:t>       </a:t>
            </a:r>
            <a:r>
              <a:rPr lang="pt-PT" sz="2000" dirty="0" smtClean="0">
                <a:solidFill>
                  <a:schemeClr val="accent5"/>
                </a:solidFill>
                <a:ea typeface="Verdana" panose="020B0604030504040204" pitchFamily="34" charset="0"/>
              </a:rPr>
              <a:t>  </a:t>
            </a:r>
            <a:r>
              <a:rPr lang="pt-PT" sz="2000" dirty="0" smtClean="0">
                <a:solidFill>
                  <a:srgbClr val="002060"/>
                </a:solidFill>
                <a:ea typeface="Verdana" panose="020B0604030504040204" pitchFamily="34" charset="0"/>
              </a:rPr>
              <a:t>Czechia</a:t>
            </a:r>
            <a:endParaRPr lang="pt-PT" sz="2000" dirty="0" smtClean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accent5"/>
                </a:solidFill>
                <a:ea typeface="Verdana" panose="020B0604030504040204" pitchFamily="34" charset="0"/>
              </a:rPr>
              <a:t>Fátima</a:t>
            </a:r>
            <a:r>
              <a:rPr lang="pt-PT" sz="2000" dirty="0" smtClean="0">
                <a:solidFill>
                  <a:schemeClr val="accent5"/>
                </a:solidFill>
                <a:ea typeface="Verdana" panose="020B0604030504040204" pitchFamily="34" charset="0"/>
              </a:rPr>
              <a:t> Pisco             </a:t>
            </a:r>
            <a:r>
              <a:rPr lang="pt-PT" sz="2000" dirty="0" smtClean="0">
                <a:solidFill>
                  <a:schemeClr val="accent5"/>
                </a:solidFill>
                <a:ea typeface="Verdana" panose="020B0604030504040204" pitchFamily="34" charset="0"/>
              </a:rPr>
              <a:t>   </a:t>
            </a:r>
            <a:r>
              <a:rPr lang="pt-PT" sz="2000" dirty="0" smtClean="0">
                <a:solidFill>
                  <a:srgbClr val="002060"/>
                </a:solidFill>
                <a:ea typeface="Verdana" panose="020B0604030504040204" pitchFamily="34" charset="0"/>
              </a:rPr>
              <a:t>Portugal</a:t>
            </a:r>
            <a:endParaRPr lang="pt-PT" sz="2000" dirty="0" smtClean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accent5"/>
                </a:solidFill>
                <a:ea typeface="Verdana" panose="020B0604030504040204" pitchFamily="34" charset="0"/>
              </a:rPr>
              <a:t>Maria José Tiago       </a:t>
            </a:r>
            <a:r>
              <a:rPr lang="pt-PT" sz="2000" dirty="0" smtClean="0">
                <a:solidFill>
                  <a:schemeClr val="accent5"/>
                </a:solidFill>
                <a:ea typeface="Verdana" panose="020B0604030504040204" pitchFamily="34" charset="0"/>
              </a:rPr>
              <a:t> </a:t>
            </a:r>
            <a:r>
              <a:rPr lang="pt-PT" sz="2000" dirty="0" smtClean="0">
                <a:solidFill>
                  <a:srgbClr val="002060"/>
                </a:solidFill>
                <a:ea typeface="Verdana" panose="020B0604030504040204" pitchFamily="34" charset="0"/>
              </a:rPr>
              <a:t>Portugal</a:t>
            </a:r>
            <a:endParaRPr lang="pt-PT" sz="2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07903" y="1933130"/>
            <a:ext cx="286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5"/>
                </a:solidFill>
                <a:ea typeface="Verdana" panose="020B0604030504040204" pitchFamily="34" charset="0"/>
              </a:rPr>
              <a:t>The Working Group</a:t>
            </a:r>
            <a:endParaRPr lang="en-GB" sz="2400" b="1" dirty="0">
              <a:solidFill>
                <a:schemeClr val="accent5"/>
              </a:solidFill>
              <a:ea typeface="Verdana" panose="020B060403050404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927650" y="5010703"/>
            <a:ext cx="548476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accent5"/>
                </a:solidFill>
                <a:ea typeface="Verdana" panose="020B0604030504040204" pitchFamily="34" charset="0"/>
              </a:rPr>
              <a:t>Francesca </a:t>
            </a:r>
            <a:r>
              <a:rPr lang="pt-PT" sz="2000" dirty="0" err="1" smtClean="0">
                <a:solidFill>
                  <a:schemeClr val="accent5"/>
                </a:solidFill>
                <a:ea typeface="Verdana" panose="020B0604030504040204" pitchFamily="34" charset="0"/>
              </a:rPr>
              <a:t>Cavallin</a:t>
            </a:r>
            <a:r>
              <a:rPr lang="pt-PT" sz="2000" dirty="0" smtClean="0">
                <a:solidFill>
                  <a:schemeClr val="accent5"/>
                </a:solidFill>
                <a:ea typeface="Verdana" panose="020B0604030504040204" pitchFamily="34" charset="0"/>
              </a:rPr>
              <a:t>       </a:t>
            </a:r>
            <a:endParaRPr lang="pt-PT" sz="2000" dirty="0">
              <a:solidFill>
                <a:schemeClr val="accent5"/>
              </a:solidFill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accent5"/>
                </a:solidFill>
                <a:ea typeface="Verdana" panose="020B0604030504040204" pitchFamily="34" charset="0"/>
              </a:rPr>
              <a:t>Maria Teresa </a:t>
            </a:r>
            <a:r>
              <a:rPr lang="pt-PT" sz="2000" dirty="0" smtClean="0">
                <a:solidFill>
                  <a:schemeClr val="accent5"/>
                </a:solidFill>
                <a:ea typeface="Verdana" panose="020B0604030504040204" pitchFamily="34" charset="0"/>
              </a:rPr>
              <a:t>Moitinho   </a:t>
            </a:r>
            <a:r>
              <a:rPr lang="pt-PT" sz="2000" dirty="0" smtClean="0">
                <a:solidFill>
                  <a:srgbClr val="002060"/>
                </a:solidFill>
                <a:ea typeface="Verdana" panose="020B0604030504040204" pitchFamily="34" charset="0"/>
              </a:rPr>
              <a:t>SLIC </a:t>
            </a:r>
            <a:r>
              <a:rPr lang="pt-PT" sz="2000" dirty="0" err="1" smtClean="0">
                <a:solidFill>
                  <a:srgbClr val="002060"/>
                </a:solidFill>
                <a:ea typeface="Verdana" panose="020B0604030504040204" pitchFamily="34" charset="0"/>
              </a:rPr>
              <a:t>Secretariat</a:t>
            </a:r>
            <a:endParaRPr lang="pt-PT" sz="2000" dirty="0" smtClean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endParaRPr lang="pt-PT" sz="2000" dirty="0">
              <a:solidFill>
                <a:schemeClr val="accent5"/>
              </a:solidFill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accent5"/>
                </a:solidFill>
                <a:ea typeface="Verdana" panose="020B0604030504040204" pitchFamily="34" charset="0"/>
              </a:rPr>
              <a:t>Tim </a:t>
            </a:r>
            <a:r>
              <a:rPr lang="pt-PT" sz="2000" dirty="0" err="1" smtClean="0">
                <a:solidFill>
                  <a:schemeClr val="accent5"/>
                </a:solidFill>
                <a:ea typeface="Verdana" panose="020B0604030504040204" pitchFamily="34" charset="0"/>
              </a:rPr>
              <a:t>Treganza</a:t>
            </a:r>
            <a:r>
              <a:rPr lang="pt-PT" sz="2000" dirty="0" smtClean="0">
                <a:solidFill>
                  <a:schemeClr val="accent5"/>
                </a:solidFill>
                <a:ea typeface="Verdana" panose="020B0604030504040204" pitchFamily="34" charset="0"/>
              </a:rPr>
              <a:t>               </a:t>
            </a:r>
            <a:r>
              <a:rPr lang="pt-PT" sz="2000" dirty="0" smtClean="0">
                <a:solidFill>
                  <a:schemeClr val="accent5"/>
                </a:solidFill>
                <a:ea typeface="Verdana" panose="020B0604030504040204" pitchFamily="34" charset="0"/>
              </a:rPr>
              <a:t>     </a:t>
            </a:r>
            <a:r>
              <a:rPr lang="pt-PT" sz="2000" dirty="0" smtClean="0">
                <a:solidFill>
                  <a:srgbClr val="002060"/>
                </a:solidFill>
                <a:ea typeface="Verdana" panose="020B0604030504040204" pitchFamily="34" charset="0"/>
              </a:rPr>
              <a:t>EU </a:t>
            </a:r>
            <a:r>
              <a:rPr lang="pt-PT" sz="2000" dirty="0" smtClean="0">
                <a:solidFill>
                  <a:srgbClr val="002060"/>
                </a:solidFill>
                <a:ea typeface="Verdana" panose="020B0604030504040204" pitchFamily="34" charset="0"/>
              </a:rPr>
              <a:t>OSHA</a:t>
            </a:r>
            <a:endParaRPr lang="pt-PT" sz="2000" dirty="0">
              <a:solidFill>
                <a:srgbClr val="002060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EB1244-8A12-4864-92B8-F48342515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38362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7998537-E2F4-D326-E524-7FFCCA83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975" y="395617"/>
            <a:ext cx="6049107" cy="764959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WHY a campaign on accidents at work</a:t>
            </a:r>
            <a:endParaRPr lang="en-GB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19E24EE9-48BB-3E34-EC64-34BD1473B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3085" y="235606"/>
            <a:ext cx="1636468" cy="43034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A213C1F-FCDA-8B4B-A734-82667FA29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57" y="149441"/>
            <a:ext cx="1249834" cy="516513"/>
          </a:xfrm>
          <a:prstGeom prst="rect">
            <a:avLst/>
          </a:prstGeom>
        </p:spPr>
      </p:pic>
      <p:pic>
        <p:nvPicPr>
          <p:cNvPr id="7" name="Imagem 6" descr="Y:\2023\Tarefas\SLIC\Logo\Logotipo_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289" y="1591410"/>
            <a:ext cx="1248505" cy="1266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9935307" y="6371168"/>
            <a:ext cx="21923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SLIC Campaign </a:t>
            </a:r>
            <a:r>
              <a:rPr lang="sv-SE" sz="1400" b="1" dirty="0" smtClean="0">
                <a:ea typeface="Verdana" panose="020B0604030504040204" pitchFamily="34" charset="0"/>
                <a:cs typeface="Arial" panose="020B0604020202020204" pitchFamily="34" charset="0"/>
              </a:rPr>
              <a:t>2024 - </a:t>
            </a: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AAW 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7685" y="2088895"/>
            <a:ext cx="5584238" cy="962025"/>
          </a:xfrm>
          <a:prstGeom prst="rect">
            <a:avLst/>
          </a:prstGeom>
        </p:spPr>
      </p:pic>
      <p:pic>
        <p:nvPicPr>
          <p:cNvPr id="14" name="Picture 1" descr="C:\Users\aidan_kelly\Pictures\Broken Egg Safety Picture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48" y="2839915"/>
            <a:ext cx="6251330" cy="3657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8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EB1244-8A12-4864-92B8-F48342515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38362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7998537-E2F4-D326-E524-7FFCCA83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975" y="395617"/>
            <a:ext cx="6049107" cy="764959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WHY a campaign on accidents at work</a:t>
            </a:r>
            <a:endParaRPr lang="en-GB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19E24EE9-48BB-3E34-EC64-34BD1473B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3085" y="235606"/>
            <a:ext cx="1636468" cy="43034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A213C1F-FCDA-8B4B-A734-82667FA29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57" y="149441"/>
            <a:ext cx="1249834" cy="516513"/>
          </a:xfrm>
          <a:prstGeom prst="rect">
            <a:avLst/>
          </a:prstGeom>
        </p:spPr>
      </p:pic>
      <p:pic>
        <p:nvPicPr>
          <p:cNvPr id="7" name="Imagem 6" descr="Y:\2023\Tarefas\SLIC\Logo\Logotipo_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289" y="1591410"/>
            <a:ext cx="1248505" cy="12660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41945" y="1757726"/>
            <a:ext cx="110331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>
                <a:solidFill>
                  <a:schemeClr val="accent1"/>
                </a:solidFill>
                <a:ea typeface="Verdana" panose="020B0604030504040204" pitchFamily="34" charset="0"/>
              </a:rPr>
              <a:t>All efforts must be deployed to reduce work-related deaths as much as possible </a:t>
            </a:r>
          </a:p>
          <a:p>
            <a:pPr algn="just"/>
            <a:r>
              <a:rPr lang="en-GB" sz="2400" dirty="0">
                <a:ea typeface="Verdana" panose="020B0604030504040204" pitchFamily="34" charset="0"/>
              </a:rPr>
              <a:t>                                       </a:t>
            </a:r>
          </a:p>
          <a:p>
            <a:pPr algn="just"/>
            <a:r>
              <a:rPr lang="en-GB" sz="2400" b="1" dirty="0">
                <a:ea typeface="Verdana" panose="020B0604030504040204" pitchFamily="34" charset="0"/>
              </a:rPr>
              <a:t>                                       </a:t>
            </a:r>
            <a:endParaRPr lang="en-GB" sz="2400" b="1" dirty="0" smtClean="0">
              <a:ea typeface="Verdana" panose="020B0604030504040204" pitchFamily="34" charset="0"/>
            </a:endParaRPr>
          </a:p>
          <a:p>
            <a:pPr algn="just"/>
            <a:endParaRPr lang="en-GB" sz="2400" b="1" dirty="0"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sz="2400" i="1" dirty="0" smtClean="0"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i="1" dirty="0" smtClean="0">
                <a:ea typeface="Verdana" panose="020B0604030504040204" pitchFamily="34" charset="0"/>
              </a:rPr>
              <a:t>a </a:t>
            </a:r>
            <a:r>
              <a:rPr lang="en-GB" sz="2400" i="1" dirty="0" smtClean="0">
                <a:ea typeface="Verdana" panose="020B0604030504040204" pitchFamily="34" charset="0"/>
              </a:rPr>
              <a:t>Campaign </a:t>
            </a:r>
            <a:r>
              <a:rPr lang="en-GB" sz="2400" dirty="0" smtClean="0">
                <a:ea typeface="Verdana" panose="020B0604030504040204" pitchFamily="34" charset="0"/>
              </a:rPr>
              <a:t>to </a:t>
            </a:r>
            <a:r>
              <a:rPr lang="en-GB" sz="2400" dirty="0">
                <a:solidFill>
                  <a:schemeClr val="accent1"/>
                </a:solidFill>
                <a:ea typeface="Verdana" panose="020B0604030504040204" pitchFamily="34" charset="0"/>
              </a:rPr>
              <a:t>strengthen prevention culture</a:t>
            </a:r>
            <a:r>
              <a:rPr lang="en-GB" sz="2400" dirty="0">
                <a:ea typeface="Verdana" panose="020B0604030504040204" pitchFamily="34" charset="0"/>
              </a:rPr>
              <a:t>, both in organisations and among individual workers, </a:t>
            </a:r>
            <a:r>
              <a:rPr lang="en-GB" sz="2400" dirty="0">
                <a:solidFill>
                  <a:schemeClr val="accent1"/>
                </a:solidFill>
                <a:ea typeface="Verdana" panose="020B0604030504040204" pitchFamily="34" charset="0"/>
              </a:rPr>
              <a:t>in line with a Vision Zero </a:t>
            </a:r>
            <a:r>
              <a:rPr lang="en-GB" sz="2400" dirty="0">
                <a:ea typeface="Verdana" panose="020B0604030504040204" pitchFamily="34" charset="0"/>
              </a:rPr>
              <a:t>approach to work-related deaths in the </a:t>
            </a:r>
            <a:r>
              <a:rPr lang="en-GB" sz="2400" dirty="0" smtClean="0">
                <a:ea typeface="Verdana" panose="020B0604030504040204" pitchFamily="34" charset="0"/>
              </a:rPr>
              <a:t>EU</a:t>
            </a:r>
          </a:p>
          <a:p>
            <a:pPr algn="just"/>
            <a:r>
              <a:rPr lang="en-GB" sz="2400" dirty="0" smtClean="0">
                <a:ea typeface="Verdana" panose="020B0604030504040204" pitchFamily="34" charset="0"/>
              </a:rPr>
              <a:t>                            </a:t>
            </a:r>
          </a:p>
          <a:p>
            <a:pPr algn="just"/>
            <a:r>
              <a:rPr lang="en-GB" sz="2400" i="1" dirty="0" smtClean="0">
                <a:ea typeface="Verdana" panose="020B0604030504040204" pitchFamily="34" charset="0"/>
              </a:rPr>
              <a:t>			        </a:t>
            </a:r>
            <a:endParaRPr lang="en-GB" sz="2400" i="1" dirty="0" smtClean="0">
              <a:ea typeface="Verdana" panose="020B0604030504040204" pitchFamily="34" charset="0"/>
            </a:endParaRPr>
          </a:p>
          <a:p>
            <a:pPr algn="just"/>
            <a:r>
              <a:rPr lang="en-GB" sz="2400" b="1" i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Campaign </a:t>
            </a:r>
            <a:r>
              <a:rPr lang="en-GB" sz="2400" b="1" i="1" dirty="0">
                <a:solidFill>
                  <a:schemeClr val="accent1"/>
                </a:solidFill>
                <a:ea typeface="Verdana" panose="020B0604030504040204" pitchFamily="34" charset="0"/>
              </a:rPr>
              <a:t>AAW </a:t>
            </a:r>
            <a:r>
              <a:rPr lang="en-GB" sz="2400" b="1" i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2023-2024 - </a:t>
            </a:r>
            <a:r>
              <a:rPr lang="en-GB" sz="2400" i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“Improving </a:t>
            </a:r>
            <a:r>
              <a:rPr lang="en-GB" sz="2400" i="1" dirty="0">
                <a:solidFill>
                  <a:schemeClr val="accent1"/>
                </a:solidFill>
                <a:ea typeface="Verdana" panose="020B0604030504040204" pitchFamily="34" charset="0"/>
              </a:rPr>
              <a:t>prevention of workplace </a:t>
            </a:r>
            <a:r>
              <a:rPr lang="en-GB" sz="2400" i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accidents</a:t>
            </a:r>
            <a:r>
              <a:rPr lang="en-GB" sz="2400" i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”</a:t>
            </a:r>
            <a:endParaRPr lang="pt-PT" sz="2400" dirty="0">
              <a:solidFill>
                <a:schemeClr val="accent1"/>
              </a:solidFill>
              <a:ea typeface="Verdana" panose="020B0604030504040204" pitchFamily="34" charset="0"/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479815" y="2461843"/>
            <a:ext cx="2391504" cy="1283679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  <a:ea typeface="Verdana" panose="020B0604030504040204" pitchFamily="34" charset="0"/>
              </a:rPr>
              <a:t>SLIC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  <a:ea typeface="Verdana" panose="020B0604030504040204" pitchFamily="34" charset="0"/>
              </a:rPr>
              <a:t>decided to</a:t>
            </a:r>
            <a:endParaRPr lang="en-GB" b="1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  <a:ea typeface="Verdana" panose="020B0604030504040204" pitchFamily="34" charset="0"/>
              </a:rPr>
              <a:t>organise</a:t>
            </a:r>
            <a:endParaRPr lang="en-GB" b="1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endParaRPr lang="en-GB" b="1" dirty="0">
              <a:ea typeface="Verdana" panose="020B0604030504040204" pitchFamily="34" charset="0"/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4809392" y="5051508"/>
            <a:ext cx="717335" cy="733829"/>
          </a:xfrm>
          <a:prstGeom prst="downArrow">
            <a:avLst>
              <a:gd name="adj1" fmla="val 50000"/>
              <a:gd name="adj2" fmla="val 5361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70C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935307" y="6371168"/>
            <a:ext cx="21923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SLIC Campaign </a:t>
            </a:r>
            <a:r>
              <a:rPr lang="sv-SE" sz="1400" b="1" dirty="0" smtClean="0">
                <a:ea typeface="Verdana" panose="020B0604030504040204" pitchFamily="34" charset="0"/>
                <a:cs typeface="Arial" panose="020B0604020202020204" pitchFamily="34" charset="0"/>
              </a:rPr>
              <a:t>2024 - </a:t>
            </a: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AAW </a:t>
            </a:r>
          </a:p>
        </p:txBody>
      </p:sp>
    </p:spTree>
    <p:extLst>
      <p:ext uri="{BB962C8B-B14F-4D97-AF65-F5344CB8AC3E}">
        <p14:creationId xmlns:p14="http://schemas.microsoft.com/office/powerpoint/2010/main" val="21340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EB1244-8A12-4864-92B8-F48342515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38362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7998537-E2F4-D326-E524-7FFCCA83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975" y="395617"/>
            <a:ext cx="6049107" cy="764959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WHY a campaign on accidents at work</a:t>
            </a:r>
            <a:endParaRPr lang="en-GB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19E24EE9-48BB-3E34-EC64-34BD1473B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3085" y="235606"/>
            <a:ext cx="1636468" cy="43034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A213C1F-FCDA-8B4B-A734-82667FA29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57" y="149441"/>
            <a:ext cx="1249834" cy="516513"/>
          </a:xfrm>
          <a:prstGeom prst="rect">
            <a:avLst/>
          </a:prstGeom>
        </p:spPr>
      </p:pic>
      <p:pic>
        <p:nvPicPr>
          <p:cNvPr id="7" name="Imagem 6" descr="Y:\2023\Tarefas\SLIC\Logo\Logotipo_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289" y="1591410"/>
            <a:ext cx="1248505" cy="12660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419922" y="1931374"/>
            <a:ext cx="11192254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EU Strategic Framework on Health and Safety at Work 2021 – 2027</a:t>
            </a:r>
          </a:p>
          <a:p>
            <a:pPr algn="just"/>
            <a:endParaRPr lang="en-GB" sz="2400" dirty="0" smtClean="0">
              <a:ea typeface="Verdana" panose="020B0604030504040204" pitchFamily="34" charset="0"/>
            </a:endParaRPr>
          </a:p>
          <a:p>
            <a:pPr algn="just"/>
            <a:r>
              <a:rPr lang="en-GB" sz="2400" dirty="0" smtClean="0">
                <a:solidFill>
                  <a:schemeClr val="accent1"/>
                </a:solidFill>
                <a:ea typeface="Verdana" panose="020B0604030504040204" pitchFamily="34" charset="0"/>
              </a:rPr>
              <a:t>Risk prevention </a:t>
            </a:r>
            <a:r>
              <a:rPr lang="en-GB" sz="2400" dirty="0" smtClean="0">
                <a:ea typeface="Verdana" panose="020B0604030504040204" pitchFamily="34" charset="0"/>
              </a:rPr>
              <a:t>and the promotion of </a:t>
            </a:r>
            <a:r>
              <a:rPr lang="en-GB" sz="2400" dirty="0" smtClean="0">
                <a:solidFill>
                  <a:schemeClr val="accent1"/>
                </a:solidFill>
                <a:ea typeface="Verdana" panose="020B0604030504040204" pitchFamily="34" charset="0"/>
              </a:rPr>
              <a:t>safer and healthier conditions </a:t>
            </a:r>
            <a:r>
              <a:rPr lang="en-GB" sz="2400" dirty="0" smtClean="0">
                <a:ea typeface="Verdana" panose="020B0604030504040204" pitchFamily="34" charset="0"/>
              </a:rPr>
              <a:t>in the workplace are key to improving job quality, working conditions and promoting competitiveness</a:t>
            </a:r>
          </a:p>
          <a:p>
            <a:pPr algn="just"/>
            <a:endParaRPr lang="en-GB" sz="2400" dirty="0" smtClean="0">
              <a:ea typeface="Verdana" panose="020B0604030504040204" pitchFamily="34" charset="0"/>
            </a:endParaRPr>
          </a:p>
          <a:p>
            <a:pPr algn="just"/>
            <a:r>
              <a:rPr lang="en-GB" sz="2400" dirty="0" smtClean="0">
                <a:ea typeface="Verdana" panose="020B0604030504040204" pitchFamily="34" charset="0"/>
              </a:rPr>
              <a:t>Keeping workers healthy has a direct and measurable positive </a:t>
            </a:r>
            <a:r>
              <a:rPr lang="en-GB" sz="2400" dirty="0" smtClean="0">
                <a:solidFill>
                  <a:schemeClr val="accent1"/>
                </a:solidFill>
                <a:ea typeface="Verdana" panose="020B0604030504040204" pitchFamily="34" charset="0"/>
              </a:rPr>
              <a:t>impact on productivity </a:t>
            </a:r>
            <a:r>
              <a:rPr lang="en-GB" sz="2400" dirty="0" smtClean="0">
                <a:ea typeface="Verdana" panose="020B0604030504040204" pitchFamily="34" charset="0"/>
              </a:rPr>
              <a:t>and contributes to improving the </a:t>
            </a:r>
            <a:r>
              <a:rPr lang="en-GB" sz="2400" dirty="0" smtClean="0">
                <a:solidFill>
                  <a:schemeClr val="accent1"/>
                </a:solidFill>
                <a:ea typeface="Verdana" panose="020B0604030504040204" pitchFamily="34" charset="0"/>
              </a:rPr>
              <a:t>sustainability of social security systems</a:t>
            </a:r>
          </a:p>
          <a:p>
            <a:pPr algn="just"/>
            <a:endParaRPr lang="en-GB" sz="2400" dirty="0" smtClean="0">
              <a:ea typeface="Verdana" panose="020B0604030504040204" pitchFamily="34" charset="0"/>
            </a:endParaRPr>
          </a:p>
          <a:p>
            <a:pPr algn="just"/>
            <a:r>
              <a:rPr lang="en-GB" sz="2400" dirty="0" smtClean="0">
                <a:solidFill>
                  <a:schemeClr val="accent1"/>
                </a:solidFill>
                <a:ea typeface="Verdana" panose="020B0604030504040204" pitchFamily="34" charset="0"/>
              </a:rPr>
              <a:t>Preventing workers from suffering serious accidents or occupational diseases </a:t>
            </a:r>
            <a:r>
              <a:rPr lang="en-GB" sz="2400" dirty="0" smtClean="0">
                <a:ea typeface="Verdana" panose="020B0604030504040204" pitchFamily="34" charset="0"/>
              </a:rPr>
              <a:t>and promoting workers’ health throughout their working life is key to allowing them to work for longer</a:t>
            </a:r>
            <a:endParaRPr lang="en-GB" sz="2400" dirty="0" smtClean="0">
              <a:ea typeface="Verdana" panose="020B060403050404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935307" y="6371168"/>
            <a:ext cx="21923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SLIC Campaign </a:t>
            </a:r>
            <a:r>
              <a:rPr lang="sv-SE" sz="1400" b="1" dirty="0" smtClean="0">
                <a:ea typeface="Verdana" panose="020B0604030504040204" pitchFamily="34" charset="0"/>
                <a:cs typeface="Arial" panose="020B0604020202020204" pitchFamily="34" charset="0"/>
              </a:rPr>
              <a:t>2024 - </a:t>
            </a: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AAW </a:t>
            </a:r>
          </a:p>
        </p:txBody>
      </p:sp>
    </p:spTree>
    <p:extLst>
      <p:ext uri="{BB962C8B-B14F-4D97-AF65-F5344CB8AC3E}">
        <p14:creationId xmlns:p14="http://schemas.microsoft.com/office/powerpoint/2010/main" val="39588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EB1244-8A12-4864-92B8-F48342515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38362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7998537-E2F4-D326-E524-7FFCCA83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975" y="395617"/>
            <a:ext cx="6049107" cy="764959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WHY a campaign on accidents at work</a:t>
            </a:r>
            <a:endParaRPr lang="en-GB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19E24EE9-48BB-3E34-EC64-34BD1473B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3085" y="235606"/>
            <a:ext cx="1636468" cy="43034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A213C1F-FCDA-8B4B-A734-82667FA29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57" y="149441"/>
            <a:ext cx="1249834" cy="516513"/>
          </a:xfrm>
          <a:prstGeom prst="rect">
            <a:avLst/>
          </a:prstGeom>
        </p:spPr>
      </p:pic>
      <p:pic>
        <p:nvPicPr>
          <p:cNvPr id="7" name="Imagem 6" descr="Y:\2023\Tarefas\SLIC\Logo\Logotipo_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289" y="1591410"/>
            <a:ext cx="1248505" cy="12660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41376" y="2052704"/>
            <a:ext cx="11495466" cy="38164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  <a:buClr>
                <a:srgbClr val="0070C0"/>
              </a:buClr>
            </a:pPr>
            <a:r>
              <a:rPr lang="en-GB" sz="24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EU Strategic Framework on Health and Safety at Work 2021 – 2027</a:t>
            </a:r>
          </a:p>
          <a:p>
            <a:pPr algn="ctr">
              <a:spcAft>
                <a:spcPts val="1200"/>
              </a:spcAft>
              <a:buClr>
                <a:srgbClr val="0070C0"/>
              </a:buClr>
            </a:pPr>
            <a:endParaRPr lang="en-GB" sz="2400" b="1" dirty="0" smtClean="0">
              <a:solidFill>
                <a:schemeClr val="accent1"/>
              </a:solidFill>
              <a:ea typeface="Verdana" panose="020B0604030504040204" pitchFamily="34" charset="0"/>
            </a:endParaRPr>
          </a:p>
          <a:p>
            <a:pPr lvl="0" algn="just">
              <a:spcAft>
                <a:spcPts val="1200"/>
              </a:spcAft>
              <a:buClr>
                <a:srgbClr val="0070C0"/>
              </a:buClr>
            </a:pPr>
            <a:r>
              <a:rPr lang="en-GB" sz="2400" dirty="0" smtClean="0">
                <a:ea typeface="Verdana" panose="020B0604030504040204" pitchFamily="34" charset="0"/>
              </a:rPr>
              <a:t>It will p</a:t>
            </a:r>
            <a:r>
              <a:rPr lang="en-GB" sz="2400" b="0" u="none" strike="noStrike" dirty="0" smtClean="0">
                <a:effectLst/>
                <a:ea typeface="Verdana" panose="020B0604030504040204" pitchFamily="34" charset="0"/>
              </a:rPr>
              <a:t>romote the ‘</a:t>
            </a:r>
            <a:r>
              <a:rPr lang="en-GB" sz="2400" b="1" u="none" strike="noStrike" dirty="0" smtClean="0">
                <a:solidFill>
                  <a:schemeClr val="accent1"/>
                </a:solidFill>
                <a:effectLst/>
                <a:ea typeface="Verdana" panose="020B0604030504040204" pitchFamily="34" charset="0"/>
              </a:rPr>
              <a:t>Vision Zero</a:t>
            </a:r>
            <a:r>
              <a:rPr lang="en-GB" sz="2400" b="0" u="none" strike="noStrike" dirty="0" smtClean="0">
                <a:effectLst/>
                <a:ea typeface="Verdana" panose="020B0604030504040204" pitchFamily="34" charset="0"/>
              </a:rPr>
              <a:t>’ approach to work-related deaths by:</a:t>
            </a:r>
            <a:endParaRPr lang="en-GB" sz="2400" b="1" u="sng" dirty="0" smtClean="0">
              <a:effectLst/>
              <a:ea typeface="Verdana" panose="020B0604030504040204" pitchFamily="34" charset="0"/>
            </a:endParaRPr>
          </a:p>
          <a:p>
            <a:pPr marL="742950" lvl="1" indent="-285750" algn="just">
              <a:spcAft>
                <a:spcPts val="12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GB" sz="2400" b="0" u="none" strike="noStrike" dirty="0" smtClean="0">
                <a:effectLst/>
                <a:ea typeface="Verdana" panose="020B0604030504040204" pitchFamily="34" charset="0"/>
              </a:rPr>
              <a:t>Improving data collection on AAW and occupational diseases and analysing the root causes for each work-related death or injury</a:t>
            </a:r>
          </a:p>
          <a:p>
            <a:pPr lvl="1" algn="just">
              <a:spcAft>
                <a:spcPts val="1200"/>
              </a:spcAft>
              <a:buClr>
                <a:srgbClr val="0070C0"/>
              </a:buClr>
            </a:pPr>
            <a:endParaRPr lang="en-GB" sz="2400" b="1" u="sng" dirty="0" smtClean="0">
              <a:effectLst/>
              <a:ea typeface="Verdana" panose="020B0604030504040204" pitchFamily="34" charset="0"/>
            </a:endParaRPr>
          </a:p>
          <a:p>
            <a:pPr marL="742950" lvl="1" indent="-285750" algn="just">
              <a:spcAft>
                <a:spcPts val="12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GB" sz="2400" u="none" strike="noStrike" dirty="0" smtClean="0">
                <a:effectLst/>
                <a:ea typeface="Verdana" panose="020B0604030504040204" pitchFamily="34" charset="0"/>
              </a:rPr>
              <a:t>Strengthening enforcement (with </a:t>
            </a:r>
            <a:r>
              <a:rPr lang="en-GB" sz="2400" strike="noStrike" dirty="0" smtClean="0">
                <a:effectLst/>
                <a:ea typeface="Verdana" panose="020B0604030504040204" pitchFamily="34" charset="0"/>
              </a:rPr>
              <a:t>SLIC</a:t>
            </a:r>
            <a:r>
              <a:rPr lang="en-GB" sz="2400" u="none" strike="noStrike" dirty="0" smtClean="0">
                <a:effectLst/>
                <a:ea typeface="Verdana" panose="020B0604030504040204" pitchFamily="34" charset="0"/>
              </a:rPr>
              <a:t> support it will contribute to raising awareness in companies, sharing good practices and training for labour inspectorates)</a:t>
            </a:r>
            <a:endParaRPr lang="en-GB" sz="2400" u="sng" dirty="0">
              <a:effectLst/>
              <a:ea typeface="Verdana" panose="020B060403050404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935307" y="6371168"/>
            <a:ext cx="21923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SLIC Campaign </a:t>
            </a:r>
            <a:r>
              <a:rPr lang="sv-SE" sz="1400" b="1" dirty="0" smtClean="0">
                <a:ea typeface="Verdana" panose="020B0604030504040204" pitchFamily="34" charset="0"/>
                <a:cs typeface="Arial" panose="020B0604020202020204" pitchFamily="34" charset="0"/>
              </a:rPr>
              <a:t>2024 - </a:t>
            </a: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AAW </a:t>
            </a:r>
          </a:p>
        </p:txBody>
      </p:sp>
    </p:spTree>
    <p:extLst>
      <p:ext uri="{BB962C8B-B14F-4D97-AF65-F5344CB8AC3E}">
        <p14:creationId xmlns:p14="http://schemas.microsoft.com/office/powerpoint/2010/main" val="1151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EB1244-8A12-4864-92B8-F48342515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38362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7998537-E2F4-D326-E524-7FFCCA83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975" y="395617"/>
            <a:ext cx="6049107" cy="764959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WHY a campaign on accidents at work</a:t>
            </a:r>
            <a:endParaRPr lang="en-GB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19E24EE9-48BB-3E34-EC64-34BD1473B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3085" y="235606"/>
            <a:ext cx="1636468" cy="43034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A213C1F-FCDA-8B4B-A734-82667FA29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57" y="149441"/>
            <a:ext cx="1249834" cy="516513"/>
          </a:xfrm>
          <a:prstGeom prst="rect">
            <a:avLst/>
          </a:prstGeom>
        </p:spPr>
      </p:pic>
      <p:pic>
        <p:nvPicPr>
          <p:cNvPr id="7" name="Imagem 6" descr="Y:\2023\Tarefas\SLIC\Logo\Logotipo_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289" y="1591410"/>
            <a:ext cx="1248505" cy="12660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366722701"/>
              </p:ext>
            </p:extLst>
          </p:nvPr>
        </p:nvGraphicFramePr>
        <p:xfrm>
          <a:off x="870436" y="1578754"/>
          <a:ext cx="9852670" cy="4892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3422920" y="1586599"/>
            <a:ext cx="464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ea typeface="Verdana" panose="020B0604030504040204" pitchFamily="34" charset="0"/>
              </a:rPr>
              <a:t>Accidents at work statistics </a:t>
            </a:r>
            <a:r>
              <a:rPr lang="en-GB" sz="2400" dirty="0" smtClean="0">
                <a:solidFill>
                  <a:schemeClr val="accent1"/>
                </a:solidFill>
                <a:ea typeface="Verdana" panose="020B0604030504040204" pitchFamily="34" charset="0"/>
              </a:rPr>
              <a:t>– 2020*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964556" y="6235811"/>
            <a:ext cx="421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solidFill>
                  <a:schemeClr val="accent1"/>
                </a:solidFill>
                <a:ea typeface="Verdana" panose="020B0604030504040204" pitchFamily="34" charset="0"/>
              </a:rPr>
              <a:t>* Information from Eurostat about </a:t>
            </a:r>
            <a:r>
              <a:rPr lang="en-GB" sz="1200" dirty="0">
                <a:solidFill>
                  <a:srgbClr val="0070C0"/>
                </a:solidFill>
                <a:ea typeface="Verdana" panose="020B0604030504040204" pitchFamily="34" charset="0"/>
              </a:rPr>
              <a:t>“</a:t>
            </a:r>
            <a:r>
              <a:rPr lang="en-GB" sz="1200" dirty="0">
                <a:solidFill>
                  <a:srgbClr val="0070C0"/>
                </a:solidFill>
                <a:ea typeface="Verdana" panose="020B0604030504040204" pitchFamily="34" charset="0"/>
                <a:hlinkClick r:id="rId12"/>
              </a:rPr>
              <a:t>Accidents at work – statistics on causes and circumstances, in 2020</a:t>
            </a:r>
            <a:r>
              <a:rPr lang="en-GB" sz="1200" dirty="0">
                <a:solidFill>
                  <a:srgbClr val="0070C0"/>
                </a:solidFill>
                <a:ea typeface="Verdana" panose="020B0604030504040204" pitchFamily="34" charset="0"/>
              </a:rPr>
              <a:t>” </a:t>
            </a:r>
            <a:endParaRPr lang="pt-PT" sz="1200" dirty="0">
              <a:solidFill>
                <a:srgbClr val="0070C0"/>
              </a:solidFill>
              <a:ea typeface="Verdana" panose="020B060403050404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935307" y="6371168"/>
            <a:ext cx="21923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SLIC Campaign </a:t>
            </a:r>
            <a:r>
              <a:rPr lang="sv-SE" sz="1400" b="1" dirty="0" smtClean="0">
                <a:ea typeface="Verdana" panose="020B0604030504040204" pitchFamily="34" charset="0"/>
                <a:cs typeface="Arial" panose="020B0604020202020204" pitchFamily="34" charset="0"/>
              </a:rPr>
              <a:t>2024 - </a:t>
            </a: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AAW </a:t>
            </a:r>
          </a:p>
        </p:txBody>
      </p:sp>
    </p:spTree>
    <p:extLst>
      <p:ext uri="{BB962C8B-B14F-4D97-AF65-F5344CB8AC3E}">
        <p14:creationId xmlns:p14="http://schemas.microsoft.com/office/powerpoint/2010/main" val="24432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EB1244-8A12-4864-92B8-F48342515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38362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7998537-E2F4-D326-E524-7FFCCA83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975" y="395617"/>
            <a:ext cx="6049107" cy="764959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WHY a campaign on accidents at work</a:t>
            </a:r>
            <a:endParaRPr lang="en-GB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19E24EE9-48BB-3E34-EC64-34BD1473B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3085" y="235606"/>
            <a:ext cx="1636468" cy="43034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A213C1F-FCDA-8B4B-A734-82667FA29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57" y="149441"/>
            <a:ext cx="1249834" cy="516513"/>
          </a:xfrm>
          <a:prstGeom prst="rect">
            <a:avLst/>
          </a:prstGeom>
        </p:spPr>
      </p:pic>
      <p:pic>
        <p:nvPicPr>
          <p:cNvPr id="7" name="Imagem 6" descr="Y:\2023\Tarefas\SLIC\Logo\Logotipo_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289" y="1591410"/>
            <a:ext cx="1248505" cy="12660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670560" y="2232960"/>
            <a:ext cx="10814304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GB" sz="2400" b="1" dirty="0">
                <a:ea typeface="Verdana" panose="020B0604030504040204" pitchFamily="34" charset="0"/>
              </a:rPr>
              <a:t>Preventing work-related deaths </a:t>
            </a:r>
            <a:r>
              <a:rPr lang="en-GB" sz="2400" dirty="0">
                <a:ea typeface="Verdana" panose="020B0604030504040204" pitchFamily="34" charset="0"/>
              </a:rPr>
              <a:t>will only be </a:t>
            </a:r>
            <a:r>
              <a:rPr lang="en-GB" sz="2400" dirty="0" smtClean="0">
                <a:ea typeface="Verdana" panose="020B0604030504040204" pitchFamily="34" charset="0"/>
              </a:rPr>
              <a:t>possible by: </a:t>
            </a:r>
          </a:p>
          <a:p>
            <a:pPr algn="just"/>
            <a:endParaRPr lang="en-GB" sz="2400" dirty="0" smtClean="0">
              <a:ea typeface="Verdana" panose="020B0604030504040204" pitchFamily="34" charset="0"/>
            </a:endParaRPr>
          </a:p>
          <a:p>
            <a:pPr marL="514350" indent="-514350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accent1"/>
                </a:solidFill>
                <a:ea typeface="Verdana" panose="020B0604030504040204" pitchFamily="34" charset="0"/>
              </a:rPr>
              <a:t>investigation</a:t>
            </a:r>
            <a:r>
              <a:rPr lang="en-GB" sz="2400" dirty="0" smtClean="0">
                <a:ea typeface="Verdana" panose="020B0604030504040204" pitchFamily="34" charset="0"/>
              </a:rPr>
              <a:t> </a:t>
            </a:r>
            <a:r>
              <a:rPr lang="en-GB" sz="2400" dirty="0">
                <a:ea typeface="Verdana" panose="020B0604030504040204" pitchFamily="34" charset="0"/>
              </a:rPr>
              <a:t>of accidents and deaths at the </a:t>
            </a:r>
            <a:r>
              <a:rPr lang="en-GB" sz="2400" dirty="0" smtClean="0">
                <a:ea typeface="Verdana" panose="020B0604030504040204" pitchFamily="34" charset="0"/>
              </a:rPr>
              <a:t>workplace</a:t>
            </a:r>
          </a:p>
          <a:p>
            <a:pPr algn="just">
              <a:buClr>
                <a:srgbClr val="0070C0"/>
              </a:buClr>
            </a:pPr>
            <a:endParaRPr lang="en-GB" sz="2400" dirty="0" smtClean="0">
              <a:ea typeface="Verdana" panose="020B0604030504040204" pitchFamily="34" charset="0"/>
            </a:endParaRPr>
          </a:p>
          <a:p>
            <a:pPr marL="514350" indent="-514350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accent1"/>
                </a:solidFill>
                <a:ea typeface="Verdana" panose="020B0604030504040204" pitchFamily="34" charset="0"/>
              </a:rPr>
              <a:t>identifying </a:t>
            </a:r>
            <a:r>
              <a:rPr lang="en-GB" sz="2400" dirty="0">
                <a:solidFill>
                  <a:schemeClr val="accent1"/>
                </a:solidFill>
                <a:ea typeface="Verdana" panose="020B0604030504040204" pitchFamily="34" charset="0"/>
              </a:rPr>
              <a:t>and addressing the causes </a:t>
            </a:r>
            <a:r>
              <a:rPr lang="en-GB" sz="2400" dirty="0">
                <a:ea typeface="Verdana" panose="020B0604030504040204" pitchFamily="34" charset="0"/>
              </a:rPr>
              <a:t>of these accidents and </a:t>
            </a:r>
            <a:r>
              <a:rPr lang="en-GB" sz="2400" dirty="0" smtClean="0">
                <a:ea typeface="Verdana" panose="020B0604030504040204" pitchFamily="34" charset="0"/>
              </a:rPr>
              <a:t>deaths</a:t>
            </a:r>
          </a:p>
          <a:p>
            <a:pPr algn="just">
              <a:buClr>
                <a:srgbClr val="0070C0"/>
              </a:buClr>
            </a:pPr>
            <a:endParaRPr lang="en-GB" sz="2400" dirty="0" smtClean="0">
              <a:ea typeface="Verdana" panose="020B0604030504040204" pitchFamily="34" charset="0"/>
            </a:endParaRPr>
          </a:p>
          <a:p>
            <a:pPr marL="514350" indent="-514350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accent1"/>
                </a:solidFill>
                <a:ea typeface="Verdana" panose="020B0604030504040204" pitchFamily="34" charset="0"/>
              </a:rPr>
              <a:t>increasing </a:t>
            </a:r>
            <a:r>
              <a:rPr lang="en-GB" sz="2400" dirty="0">
                <a:solidFill>
                  <a:schemeClr val="accent1"/>
                </a:solidFill>
                <a:ea typeface="Verdana" panose="020B0604030504040204" pitchFamily="34" charset="0"/>
              </a:rPr>
              <a:t>awareness </a:t>
            </a:r>
            <a:r>
              <a:rPr lang="en-GB" sz="2400" dirty="0">
                <a:ea typeface="Verdana" panose="020B0604030504040204" pitchFamily="34" charset="0"/>
              </a:rPr>
              <a:t>of the risks related to work-related accidents, injuries and occupational </a:t>
            </a:r>
            <a:r>
              <a:rPr lang="en-GB" sz="2400" dirty="0" smtClean="0">
                <a:ea typeface="Verdana" panose="020B0604030504040204" pitchFamily="34" charset="0"/>
              </a:rPr>
              <a:t>diseases</a:t>
            </a:r>
          </a:p>
          <a:p>
            <a:pPr algn="just">
              <a:buClr>
                <a:srgbClr val="0070C0"/>
              </a:buClr>
            </a:pPr>
            <a:endParaRPr lang="en-GB" sz="2400" dirty="0" smtClean="0">
              <a:ea typeface="Verdana" panose="020B0604030504040204" pitchFamily="34" charset="0"/>
            </a:endParaRPr>
          </a:p>
          <a:p>
            <a:pPr marL="514350" indent="-514350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accent1"/>
                </a:solidFill>
                <a:ea typeface="Verdana" panose="020B0604030504040204" pitchFamily="34" charset="0"/>
              </a:rPr>
              <a:t>strengthening </a:t>
            </a:r>
            <a:r>
              <a:rPr lang="en-GB" sz="2400" dirty="0">
                <a:solidFill>
                  <a:schemeClr val="accent1"/>
                </a:solidFill>
                <a:ea typeface="Verdana" panose="020B0604030504040204" pitchFamily="34" charset="0"/>
              </a:rPr>
              <a:t>enforcement </a:t>
            </a:r>
            <a:r>
              <a:rPr lang="en-GB" sz="2400" dirty="0">
                <a:ea typeface="Verdana" panose="020B0604030504040204" pitchFamily="34" charset="0"/>
              </a:rPr>
              <a:t>of existing rules and </a:t>
            </a:r>
            <a:r>
              <a:rPr lang="en-GB" sz="2400" dirty="0" smtClean="0">
                <a:ea typeface="Verdana" panose="020B0604030504040204" pitchFamily="34" charset="0"/>
              </a:rPr>
              <a:t>guidelines</a:t>
            </a:r>
            <a:endParaRPr lang="pt-PT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9935307" y="6371168"/>
            <a:ext cx="21923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SLIC Campaign </a:t>
            </a:r>
            <a:r>
              <a:rPr lang="sv-SE" sz="1400" b="1" dirty="0" smtClean="0">
                <a:ea typeface="Verdana" panose="020B0604030504040204" pitchFamily="34" charset="0"/>
                <a:cs typeface="Arial" panose="020B0604020202020204" pitchFamily="34" charset="0"/>
              </a:rPr>
              <a:t>2024 - </a:t>
            </a: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AAW </a:t>
            </a:r>
          </a:p>
        </p:txBody>
      </p:sp>
    </p:spTree>
    <p:extLst>
      <p:ext uri="{BB962C8B-B14F-4D97-AF65-F5344CB8AC3E}">
        <p14:creationId xmlns:p14="http://schemas.microsoft.com/office/powerpoint/2010/main" val="9530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EB1244-8A12-4864-92B8-F48342515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38362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7998537-E2F4-D326-E524-7FFCCA83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975" y="395617"/>
            <a:ext cx="6049107" cy="764959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WHY a campaign on accidents at work</a:t>
            </a:r>
            <a:endParaRPr lang="en-GB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19E24EE9-48BB-3E34-EC64-34BD1473B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3085" y="235606"/>
            <a:ext cx="1636468" cy="43034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A213C1F-FCDA-8B4B-A734-82667FA29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57" y="149441"/>
            <a:ext cx="1249834" cy="516513"/>
          </a:xfrm>
          <a:prstGeom prst="rect">
            <a:avLst/>
          </a:prstGeom>
        </p:spPr>
      </p:pic>
      <p:pic>
        <p:nvPicPr>
          <p:cNvPr id="7" name="Imagem 6" descr="Y:\2023\Tarefas\SLIC\Logo\Logotipo_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289" y="1591410"/>
            <a:ext cx="1248505" cy="1266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9935307" y="6371168"/>
            <a:ext cx="21923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SLIC Campaign </a:t>
            </a:r>
            <a:r>
              <a:rPr lang="sv-SE" sz="1400" b="1" dirty="0" smtClean="0">
                <a:ea typeface="Verdana" panose="020B0604030504040204" pitchFamily="34" charset="0"/>
                <a:cs typeface="Arial" panose="020B0604020202020204" pitchFamily="34" charset="0"/>
              </a:rPr>
              <a:t>2024 - </a:t>
            </a: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AAW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013512" y="1743622"/>
            <a:ext cx="325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ea typeface="Verdana" panose="020B0604030504040204" pitchFamily="34" charset="0"/>
              </a:rPr>
              <a:t>AAW </a:t>
            </a:r>
            <a:r>
              <a:rPr lang="en-GB" sz="24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Campaign - Aims</a:t>
            </a:r>
            <a:endParaRPr lang="en-GB" sz="2400" b="1" dirty="0">
              <a:solidFill>
                <a:schemeClr val="accent1"/>
              </a:solidFill>
              <a:ea typeface="Verdana" panose="020B060403050404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11310" y="2679440"/>
            <a:ext cx="111564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sz="2400" b="1" dirty="0" smtClean="0">
                <a:ea typeface="Verdana" panose="020B0604030504040204" pitchFamily="34" charset="0"/>
              </a:rPr>
              <a:t>Broadening </a:t>
            </a:r>
            <a:r>
              <a:rPr lang="en-GB" sz="2400" b="1" dirty="0">
                <a:ea typeface="Verdana" panose="020B0604030504040204" pitchFamily="34" charset="0"/>
              </a:rPr>
              <a:t>knowledge </a:t>
            </a:r>
            <a:r>
              <a:rPr lang="en-GB" sz="2400" dirty="0">
                <a:ea typeface="Verdana" panose="020B0604030504040204" pitchFamily="34" charset="0"/>
              </a:rPr>
              <a:t>on how to carry out investigation of accidents </a:t>
            </a:r>
            <a:r>
              <a:rPr lang="en-GB" sz="2400" dirty="0" smtClean="0">
                <a:ea typeface="Verdana" panose="020B0604030504040204" pitchFamily="34" charset="0"/>
              </a:rPr>
              <a:t>at </a:t>
            </a:r>
            <a:r>
              <a:rPr lang="en-GB" sz="2400" dirty="0">
                <a:ea typeface="Verdana" panose="020B0604030504040204" pitchFamily="34" charset="0"/>
              </a:rPr>
              <a:t>the workplace, in order to identifying and addressing the causes of these </a:t>
            </a:r>
            <a:r>
              <a:rPr lang="en-GB" sz="2400" dirty="0" smtClean="0">
                <a:ea typeface="Verdana" panose="020B0604030504040204" pitchFamily="34" charset="0"/>
              </a:rPr>
              <a:t>accidents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en-GB" sz="2400" dirty="0" smtClean="0">
              <a:ea typeface="Verdana" panose="020B0604030504040204" pitchFamily="34" charset="0"/>
            </a:endParaRPr>
          </a:p>
          <a:p>
            <a:pPr marL="342900" lvl="0" indent="-34290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sz="2400" b="1" dirty="0">
                <a:ea typeface="Verdana" panose="020B0604030504040204" pitchFamily="34" charset="0"/>
              </a:rPr>
              <a:t>Increasing awareness </a:t>
            </a:r>
            <a:r>
              <a:rPr lang="en-GB" sz="2400" dirty="0">
                <a:ea typeface="Verdana" panose="020B0604030504040204" pitchFamily="34" charset="0"/>
              </a:rPr>
              <a:t>of the risks related to work-related accidents and </a:t>
            </a:r>
            <a:r>
              <a:rPr lang="en-GB" sz="2400" dirty="0" smtClean="0">
                <a:ea typeface="Verdana" panose="020B0604030504040204" pitchFamily="34" charset="0"/>
              </a:rPr>
              <a:t>injuries </a:t>
            </a:r>
            <a:r>
              <a:rPr lang="en-GB" sz="2400" dirty="0">
                <a:ea typeface="Verdana" panose="020B0604030504040204" pitchFamily="34" charset="0"/>
              </a:rPr>
              <a:t>by</a:t>
            </a:r>
            <a:r>
              <a:rPr lang="en-GB" sz="2400" dirty="0" smtClean="0">
                <a:ea typeface="Verdana" panose="020B0604030504040204" pitchFamily="34" charset="0"/>
              </a:rPr>
              <a:t>:</a:t>
            </a:r>
          </a:p>
          <a:p>
            <a:pPr lvl="0" algn="just">
              <a:buClr>
                <a:srgbClr val="0070C0"/>
              </a:buClr>
            </a:pPr>
            <a:endParaRPr lang="pt-PT" sz="2400" dirty="0">
              <a:ea typeface="Verdana" panose="020B0604030504040204" pitchFamily="34" charset="0"/>
            </a:endParaRPr>
          </a:p>
          <a:p>
            <a:pPr lvl="0" algn="just"/>
            <a:r>
              <a:rPr lang="en-GB" sz="2400" dirty="0" smtClean="0">
                <a:ea typeface="Verdana" panose="020B0604030504040204" pitchFamily="34" charset="0"/>
              </a:rPr>
              <a:t>    </a:t>
            </a:r>
            <a:r>
              <a:rPr lang="en-GB" sz="2400" i="1" dirty="0" err="1" smtClean="0">
                <a:solidFill>
                  <a:srgbClr val="0070C0"/>
                </a:solidFill>
                <a:ea typeface="Verdana" panose="020B0604030504040204" pitchFamily="34" charset="0"/>
              </a:rPr>
              <a:t>i</a:t>
            </a:r>
            <a:r>
              <a:rPr lang="en-GB" sz="2400" i="1" dirty="0" smtClean="0">
                <a:solidFill>
                  <a:srgbClr val="0070C0"/>
                </a:solidFill>
                <a:ea typeface="Verdana" panose="020B0604030504040204" pitchFamily="34" charset="0"/>
              </a:rPr>
              <a:t>)</a:t>
            </a:r>
            <a:r>
              <a:rPr lang="en-GB" sz="2400" dirty="0" smtClean="0">
                <a:ea typeface="Verdana" panose="020B0604030504040204" pitchFamily="34" charset="0"/>
              </a:rPr>
              <a:t> providing </a:t>
            </a:r>
            <a:r>
              <a:rPr lang="en-GB" sz="2400" dirty="0">
                <a:ea typeface="Verdana" panose="020B0604030504040204" pitchFamily="34" charset="0"/>
              </a:rPr>
              <a:t>sector-specific information primarily targeted </a:t>
            </a:r>
            <a:r>
              <a:rPr lang="en-GB" sz="2400" dirty="0" smtClean="0">
                <a:ea typeface="Verdana" panose="020B0604030504040204" pitchFamily="34" charset="0"/>
              </a:rPr>
              <a:t>at micro and SMEs </a:t>
            </a:r>
          </a:p>
          <a:p>
            <a:pPr lvl="0" algn="just"/>
            <a:r>
              <a:rPr lang="en-GB" sz="2400" dirty="0">
                <a:ea typeface="Verdana" panose="020B0604030504040204" pitchFamily="34" charset="0"/>
              </a:rPr>
              <a:t> </a:t>
            </a:r>
            <a:r>
              <a:rPr lang="en-GB" sz="2400" dirty="0" smtClean="0">
                <a:ea typeface="Verdana" panose="020B0604030504040204" pitchFamily="34" charset="0"/>
              </a:rPr>
              <a:t>   </a:t>
            </a:r>
            <a:r>
              <a:rPr lang="en-GB" sz="2400" i="1" dirty="0" smtClean="0">
                <a:solidFill>
                  <a:srgbClr val="0070C0"/>
                </a:solidFill>
                <a:ea typeface="Verdana" panose="020B0604030504040204" pitchFamily="34" charset="0"/>
              </a:rPr>
              <a:t>ii) </a:t>
            </a:r>
            <a:r>
              <a:rPr lang="en-GB" sz="2400" dirty="0" smtClean="0">
                <a:ea typeface="Verdana" panose="020B0604030504040204" pitchFamily="34" charset="0"/>
              </a:rPr>
              <a:t>providing </a:t>
            </a:r>
            <a:r>
              <a:rPr lang="en-GB" sz="2400" dirty="0">
                <a:ea typeface="Verdana" panose="020B0604030504040204" pitchFamily="34" charset="0"/>
              </a:rPr>
              <a:t>guidance for </a:t>
            </a:r>
            <a:r>
              <a:rPr lang="en-GB" sz="2400" dirty="0" smtClean="0">
                <a:ea typeface="Verdana" panose="020B0604030504040204" pitchFamily="34" charset="0"/>
              </a:rPr>
              <a:t>accident </a:t>
            </a:r>
            <a:r>
              <a:rPr lang="en-GB" sz="2400" dirty="0">
                <a:ea typeface="Verdana" panose="020B0604030504040204" pitchFamily="34" charset="0"/>
              </a:rPr>
              <a:t>investigation procedures, outlining the methodology for establishing the root cause of the </a:t>
            </a:r>
            <a:r>
              <a:rPr lang="en-GB" sz="2400" dirty="0" smtClean="0">
                <a:ea typeface="Verdana" panose="020B0604030504040204" pitchFamily="34" charset="0"/>
              </a:rPr>
              <a:t>accident    </a:t>
            </a:r>
            <a:endParaRPr lang="pt-PT" sz="24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EB1244-8A12-4864-92B8-F48342515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38362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7998537-E2F4-D326-E524-7FFCCA83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975" y="395617"/>
            <a:ext cx="6049107" cy="764959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WHY a campaign on accidents at work</a:t>
            </a:r>
            <a:endParaRPr lang="en-GB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19E24EE9-48BB-3E34-EC64-34BD1473B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3085" y="235606"/>
            <a:ext cx="1636468" cy="43034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A213C1F-FCDA-8B4B-A734-82667FA29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57" y="149441"/>
            <a:ext cx="1249834" cy="516513"/>
          </a:xfrm>
          <a:prstGeom prst="rect">
            <a:avLst/>
          </a:prstGeom>
        </p:spPr>
      </p:pic>
      <p:pic>
        <p:nvPicPr>
          <p:cNvPr id="7" name="Imagem 6" descr="Y:\2023\Tarefas\SLIC\Logo\Logotipo_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289" y="1591410"/>
            <a:ext cx="1248505" cy="1266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9935307" y="6371168"/>
            <a:ext cx="21923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SLIC Campaign </a:t>
            </a:r>
            <a:r>
              <a:rPr lang="sv-SE" sz="1400" b="1" dirty="0" smtClean="0">
                <a:ea typeface="Verdana" panose="020B0604030504040204" pitchFamily="34" charset="0"/>
                <a:cs typeface="Arial" panose="020B0604020202020204" pitchFamily="34" charset="0"/>
              </a:rPr>
              <a:t>2024 - </a:t>
            </a: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AAW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031096" y="1726033"/>
            <a:ext cx="325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ea typeface="Verdana" panose="020B0604030504040204" pitchFamily="34" charset="0"/>
              </a:rPr>
              <a:t>AAW </a:t>
            </a:r>
            <a:r>
              <a:rPr lang="en-GB" sz="24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Campaign - Aims</a:t>
            </a:r>
            <a:endParaRPr lang="en-GB" sz="2400" b="1" dirty="0">
              <a:solidFill>
                <a:schemeClr val="accent1"/>
              </a:solidFill>
              <a:ea typeface="Verdana" panose="020B060403050404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0833" y="2367436"/>
            <a:ext cx="11094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ea typeface="Verdana" panose="020B0604030504040204" pitchFamily="34" charset="0"/>
              </a:rPr>
              <a:t> </a:t>
            </a:r>
            <a:endParaRPr lang="pt-PT" sz="2400" dirty="0">
              <a:ea typeface="Verdana" panose="020B0604030504040204" pitchFamily="34" charset="0"/>
            </a:endParaRPr>
          </a:p>
          <a:p>
            <a:pPr lvl="0" algn="just"/>
            <a:r>
              <a:rPr lang="en-GB" sz="2400" i="1" dirty="0" smtClean="0">
                <a:solidFill>
                  <a:srgbClr val="0070C0"/>
                </a:solidFill>
                <a:ea typeface="Verdana" panose="020B0604030504040204" pitchFamily="34" charset="0"/>
              </a:rPr>
              <a:t>     iii) </a:t>
            </a:r>
            <a:r>
              <a:rPr lang="en-GB" sz="2400" dirty="0" smtClean="0">
                <a:ea typeface="Verdana" panose="020B0604030504040204" pitchFamily="34" charset="0"/>
              </a:rPr>
              <a:t>promoting </a:t>
            </a:r>
            <a:r>
              <a:rPr lang="en-GB" sz="2400" dirty="0">
                <a:ea typeface="Verdana" panose="020B0604030504040204" pitchFamily="34" charset="0"/>
              </a:rPr>
              <a:t>workers and their representatives’ participation in the investigation  </a:t>
            </a:r>
            <a:r>
              <a:rPr lang="en-GB" sz="2400" dirty="0" smtClean="0">
                <a:ea typeface="Verdana" panose="020B0604030504040204" pitchFamily="34" charset="0"/>
              </a:rPr>
              <a:t>of </a:t>
            </a:r>
            <a:r>
              <a:rPr lang="en-GB" sz="2400" dirty="0">
                <a:ea typeface="Verdana" panose="020B0604030504040204" pitchFamily="34" charset="0"/>
              </a:rPr>
              <a:t>work-related accidents and subsequent prevention measures to be adopted</a:t>
            </a:r>
            <a:endParaRPr lang="pt-PT" sz="2400" dirty="0">
              <a:ea typeface="Verdana" panose="020B0604030504040204" pitchFamily="34" charset="0"/>
            </a:endParaRPr>
          </a:p>
          <a:p>
            <a:pPr lvl="0" algn="just"/>
            <a:r>
              <a:rPr lang="en-GB" sz="2400" i="1" dirty="0" smtClean="0">
                <a:solidFill>
                  <a:srgbClr val="0070C0"/>
                </a:solidFill>
                <a:ea typeface="Verdana" panose="020B0604030504040204" pitchFamily="34" charset="0"/>
              </a:rPr>
              <a:t>     iv) </a:t>
            </a:r>
            <a:r>
              <a:rPr lang="en-GB" sz="2400" dirty="0" smtClean="0">
                <a:ea typeface="Verdana" panose="020B0604030504040204" pitchFamily="34" charset="0"/>
              </a:rPr>
              <a:t>sharing </a:t>
            </a:r>
            <a:r>
              <a:rPr lang="en-GB" sz="2400" dirty="0">
                <a:ea typeface="Verdana" panose="020B0604030504040204" pitchFamily="34" charset="0"/>
              </a:rPr>
              <a:t>good </a:t>
            </a:r>
            <a:r>
              <a:rPr lang="en-GB" sz="2400" dirty="0" smtClean="0">
                <a:ea typeface="Verdana" panose="020B0604030504040204" pitchFamily="34" charset="0"/>
              </a:rPr>
              <a:t>practices</a:t>
            </a:r>
            <a:endParaRPr lang="pt-PT" sz="2400" dirty="0">
              <a:ea typeface="Verdana" panose="020B0604030504040204" pitchFamily="34" charset="0"/>
            </a:endParaRPr>
          </a:p>
          <a:p>
            <a:pPr algn="just"/>
            <a:r>
              <a:rPr lang="en-GB" sz="2400" dirty="0">
                <a:ea typeface="Verdana" panose="020B0604030504040204" pitchFamily="34" charset="0"/>
              </a:rPr>
              <a:t> </a:t>
            </a:r>
            <a:endParaRPr lang="pt-PT" sz="2400" dirty="0">
              <a:ea typeface="Verdana" panose="020B0604030504040204" pitchFamily="34" charset="0"/>
            </a:endParaRPr>
          </a:p>
          <a:p>
            <a:pPr marL="342900" lvl="0" indent="-34290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sz="2400" b="1" dirty="0" smtClean="0">
                <a:ea typeface="Verdana" panose="020B0604030504040204" pitchFamily="34" charset="0"/>
              </a:rPr>
              <a:t>Strengthening </a:t>
            </a:r>
            <a:r>
              <a:rPr lang="en-GB" sz="2400" b="1" dirty="0">
                <a:ea typeface="Verdana" panose="020B0604030504040204" pitchFamily="34" charset="0"/>
              </a:rPr>
              <a:t>enforcement </a:t>
            </a:r>
            <a:r>
              <a:rPr lang="en-GB" sz="2400" dirty="0">
                <a:ea typeface="Verdana" panose="020B0604030504040204" pitchFamily="34" charset="0"/>
              </a:rPr>
              <a:t>of existing rules and </a:t>
            </a:r>
            <a:r>
              <a:rPr lang="en-GB" sz="2400" dirty="0" smtClean="0">
                <a:ea typeface="Verdana" panose="020B0604030504040204" pitchFamily="34" charset="0"/>
              </a:rPr>
              <a:t>guidelines</a:t>
            </a:r>
            <a:endParaRPr lang="pt-PT" sz="2400" dirty="0">
              <a:ea typeface="Verdana" panose="020B0604030504040204" pitchFamily="34" charset="0"/>
            </a:endParaRP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pt-PT" sz="2400" dirty="0">
              <a:ea typeface="Verdana" panose="020B0604030504040204" pitchFamily="34" charset="0"/>
            </a:endParaRP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sz="2400" b="1" dirty="0">
                <a:ea typeface="Verdana" panose="020B0604030504040204" pitchFamily="34" charset="0"/>
              </a:rPr>
              <a:t>Cooperate with EU-OSHA </a:t>
            </a:r>
            <a:r>
              <a:rPr lang="en-GB" sz="2400" dirty="0">
                <a:ea typeface="Verdana" panose="020B0604030504040204" pitchFamily="34" charset="0"/>
              </a:rPr>
              <a:t>and its national focal points, taking advantage of their information materials and disseminating them</a:t>
            </a:r>
            <a:endParaRPr lang="pt-PT" sz="24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EB1244-8A12-4864-92B8-F48342515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38362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7998537-E2F4-D326-E524-7FFCCA83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975" y="395617"/>
            <a:ext cx="6049107" cy="764959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WHY a campaign on accidents at work</a:t>
            </a:r>
            <a:endParaRPr lang="en-GB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19E24EE9-48BB-3E34-EC64-34BD1473B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3085" y="235606"/>
            <a:ext cx="1636468" cy="43034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A213C1F-FCDA-8B4B-A734-82667FA29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57" y="149441"/>
            <a:ext cx="1249834" cy="516513"/>
          </a:xfrm>
          <a:prstGeom prst="rect">
            <a:avLst/>
          </a:prstGeom>
        </p:spPr>
      </p:pic>
      <p:pic>
        <p:nvPicPr>
          <p:cNvPr id="7" name="Imagem 6" descr="Y:\2023\Tarefas\SLIC\Logo\Logotipo_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289" y="1591410"/>
            <a:ext cx="1248505" cy="1266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9935307" y="6371168"/>
            <a:ext cx="21923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SLIC Campaign </a:t>
            </a:r>
            <a:r>
              <a:rPr lang="sv-SE" sz="1400" b="1" dirty="0" smtClean="0">
                <a:ea typeface="Verdana" panose="020B0604030504040204" pitchFamily="34" charset="0"/>
                <a:cs typeface="Arial" panose="020B0604020202020204" pitchFamily="34" charset="0"/>
              </a:rPr>
              <a:t>2024 - </a:t>
            </a:r>
            <a:r>
              <a:rPr lang="sv-SE" sz="1400" b="1" dirty="0">
                <a:ea typeface="Verdana" panose="020B0604030504040204" pitchFamily="34" charset="0"/>
                <a:cs typeface="Arial" panose="020B0604020202020204" pitchFamily="34" charset="0"/>
              </a:rPr>
              <a:t>AAW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183733" y="1595563"/>
            <a:ext cx="326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ea typeface="Verdana" panose="020B0604030504040204" pitchFamily="34" charset="0"/>
              </a:rPr>
              <a:t>AAW Campaign </a:t>
            </a:r>
            <a:r>
              <a:rPr lang="en-GB" sz="24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- Goals</a:t>
            </a:r>
            <a:endParaRPr lang="en-GB" sz="2400" b="1" dirty="0">
              <a:solidFill>
                <a:schemeClr val="accent1"/>
              </a:solidFill>
              <a:ea typeface="Verdana" panose="020B060403050404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13239" y="1981135"/>
            <a:ext cx="11216340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sz="2400" dirty="0" smtClean="0">
                <a:ea typeface="Verdana" panose="020B0604030504040204" pitchFamily="34" charset="0"/>
              </a:rPr>
              <a:t>All MS </a:t>
            </a:r>
            <a:r>
              <a:rPr lang="en-GB" sz="2400" dirty="0">
                <a:ea typeface="Verdana" panose="020B0604030504040204" pitchFamily="34" charset="0"/>
              </a:rPr>
              <a:t>will participate in the </a:t>
            </a:r>
            <a:r>
              <a:rPr lang="en-GB" sz="2400" dirty="0" smtClean="0">
                <a:ea typeface="Verdana" panose="020B0604030504040204" pitchFamily="34" charset="0"/>
              </a:rPr>
              <a:t>campaign</a:t>
            </a:r>
          </a:p>
          <a:p>
            <a:pPr>
              <a:buClr>
                <a:srgbClr val="0070C0"/>
              </a:buClr>
            </a:pPr>
            <a:endParaRPr lang="pt-PT" sz="2400" dirty="0">
              <a:ea typeface="Verdana" panose="020B0604030504040204" pitchFamily="34" charset="0"/>
            </a:endParaRPr>
          </a:p>
          <a:p>
            <a:pPr marL="285750" lvl="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sz="2400" dirty="0">
                <a:ea typeface="Verdana" panose="020B0604030504040204" pitchFamily="34" charset="0"/>
              </a:rPr>
              <a:t>MS choose the number of inspections they will carry out. However, at least </a:t>
            </a:r>
            <a:r>
              <a:rPr lang="en-GB" sz="2400" dirty="0" smtClean="0">
                <a:ea typeface="Verdana" panose="020B0604030504040204" pitchFamily="34" charset="0"/>
              </a:rPr>
              <a:t>21 </a:t>
            </a:r>
            <a:r>
              <a:rPr lang="en-GB" sz="2400" dirty="0">
                <a:ea typeface="Verdana" panose="020B0604030504040204" pitchFamily="34" charset="0"/>
              </a:rPr>
              <a:t>inspections per MS should be carried out </a:t>
            </a:r>
            <a:endParaRPr lang="en-GB" sz="2400" dirty="0" smtClean="0">
              <a:ea typeface="Verdana" panose="020B0604030504040204" pitchFamily="34" charset="0"/>
            </a:endParaRPr>
          </a:p>
          <a:p>
            <a:pPr lvl="0" algn="just">
              <a:buClr>
                <a:srgbClr val="0070C0"/>
              </a:buClr>
            </a:pPr>
            <a:endParaRPr lang="pt-PT" sz="2400" dirty="0">
              <a:ea typeface="Verdana" panose="020B0604030504040204" pitchFamily="34" charset="0"/>
            </a:endParaRPr>
          </a:p>
          <a:p>
            <a:pPr marL="285750" lvl="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sz="2400" dirty="0">
                <a:ea typeface="Verdana" panose="020B0604030504040204" pitchFamily="34" charset="0"/>
              </a:rPr>
              <a:t>All MS use common inspection documents (questionnaire/ checklist) produced by the project </a:t>
            </a:r>
            <a:r>
              <a:rPr lang="en-GB" sz="2400" dirty="0" smtClean="0">
                <a:ea typeface="Verdana" panose="020B0604030504040204" pitchFamily="34" charset="0"/>
              </a:rPr>
              <a:t>group</a:t>
            </a:r>
          </a:p>
          <a:p>
            <a:pPr lvl="0" algn="just">
              <a:buClr>
                <a:srgbClr val="0070C0"/>
              </a:buClr>
            </a:pPr>
            <a:endParaRPr lang="pt-PT" sz="2400" dirty="0">
              <a:ea typeface="Verdana" panose="020B0604030504040204" pitchFamily="34" charset="0"/>
            </a:endParaRPr>
          </a:p>
          <a:p>
            <a:pPr marL="285750" lvl="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sz="2400" dirty="0">
                <a:ea typeface="Verdana" panose="020B0604030504040204" pitchFamily="34" charset="0"/>
              </a:rPr>
              <a:t>All MS report their national results to the project group using a common </a:t>
            </a:r>
            <a:r>
              <a:rPr lang="en-GB" sz="2400" dirty="0" smtClean="0">
                <a:ea typeface="Verdana" panose="020B0604030504040204" pitchFamily="34" charset="0"/>
              </a:rPr>
              <a:t>template</a:t>
            </a:r>
          </a:p>
          <a:p>
            <a:pPr lvl="0" algn="just">
              <a:buClr>
                <a:srgbClr val="0070C0"/>
              </a:buClr>
            </a:pPr>
            <a:endParaRPr lang="pt-PT" sz="2400" dirty="0">
              <a:ea typeface="Verdana" panose="020B0604030504040204" pitchFamily="34" charset="0"/>
            </a:endParaRPr>
          </a:p>
          <a:p>
            <a:pPr marL="285750" lvl="0" indent="-28575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sz="2400" dirty="0">
                <a:ea typeface="Verdana" panose="020B0604030504040204" pitchFamily="34" charset="0"/>
              </a:rPr>
              <a:t>The project group compiles the data from the MS, prepares a project report and delivers it to SLIC for approval</a:t>
            </a:r>
            <a:endParaRPr lang="pt-PT" sz="24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1108</Words>
  <Application>Microsoft Office PowerPoint</Application>
  <PresentationFormat>Ecrã Panorâmico</PresentationFormat>
  <Paragraphs>187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Tema di Office</vt:lpstr>
      <vt:lpstr>Apresentação do PowerPoint</vt:lpstr>
      <vt:lpstr>WHY a campaign on accidents at work</vt:lpstr>
      <vt:lpstr>WHY a campaign on accidents at work</vt:lpstr>
      <vt:lpstr>WHY a campaign on accidents at work</vt:lpstr>
      <vt:lpstr>WHY a campaign on accidents at work</vt:lpstr>
      <vt:lpstr>WHY a campaign on accidents at work</vt:lpstr>
      <vt:lpstr>WHY a campaign on accidents at work</vt:lpstr>
      <vt:lpstr>WHY a campaign on accidents at work</vt:lpstr>
      <vt:lpstr>WHY a campaign on accidents at work</vt:lpstr>
      <vt:lpstr>WHY a campaign on accidents at work</vt:lpstr>
      <vt:lpstr>WHY a campaign on accidents at work</vt:lpstr>
      <vt:lpstr>WHY a campaign on accidents at work</vt:lpstr>
      <vt:lpstr>WHY a campaign on accidents at work</vt:lpstr>
      <vt:lpstr>WHY a campaign on accidents at work</vt:lpstr>
      <vt:lpstr>WHY a campaign on accidents at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insert Title</dc:title>
  <dc:creator>Microsoft Office User</dc:creator>
  <cp:lastModifiedBy>Fátima Pisco</cp:lastModifiedBy>
  <cp:revision>17</cp:revision>
  <dcterms:created xsi:type="dcterms:W3CDTF">2023-01-25T11:47:57Z</dcterms:created>
  <dcterms:modified xsi:type="dcterms:W3CDTF">2023-05-10T18:35:36Z</dcterms:modified>
</cp:coreProperties>
</file>